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charts/chart1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700" r:id="rId4"/>
    <p:sldMasterId id="2147483716" r:id="rId5"/>
  </p:sldMasterIdLst>
  <p:notesMasterIdLst>
    <p:notesMasterId r:id="rId82"/>
  </p:notesMasterIdLst>
  <p:sldIdLst>
    <p:sldId id="2147483472" r:id="rId6"/>
    <p:sldId id="3469" r:id="rId7"/>
    <p:sldId id="292" r:id="rId8"/>
    <p:sldId id="297" r:id="rId9"/>
    <p:sldId id="3468" r:id="rId10"/>
    <p:sldId id="272" r:id="rId11"/>
    <p:sldId id="299" r:id="rId12"/>
    <p:sldId id="3464" r:id="rId13"/>
    <p:sldId id="3466" r:id="rId14"/>
    <p:sldId id="3467" r:id="rId15"/>
    <p:sldId id="294" r:id="rId16"/>
    <p:sldId id="3462" r:id="rId17"/>
    <p:sldId id="3476" r:id="rId18"/>
    <p:sldId id="2147476465" r:id="rId19"/>
    <p:sldId id="2147476466" r:id="rId20"/>
    <p:sldId id="2147483463" r:id="rId21"/>
    <p:sldId id="2147483459" r:id="rId22"/>
    <p:sldId id="3402" r:id="rId23"/>
    <p:sldId id="3385" r:id="rId24"/>
    <p:sldId id="3403" r:id="rId25"/>
    <p:sldId id="3613" r:id="rId26"/>
    <p:sldId id="2147483460" r:id="rId27"/>
    <p:sldId id="3405" r:id="rId28"/>
    <p:sldId id="2147483464" r:id="rId29"/>
    <p:sldId id="2147483465" r:id="rId30"/>
    <p:sldId id="2147483458" r:id="rId31"/>
    <p:sldId id="2147483449" r:id="rId32"/>
    <p:sldId id="2147483461" r:id="rId33"/>
    <p:sldId id="3614" r:id="rId34"/>
    <p:sldId id="3605" r:id="rId35"/>
    <p:sldId id="3411" r:id="rId36"/>
    <p:sldId id="3400" r:id="rId37"/>
    <p:sldId id="3600" r:id="rId38"/>
    <p:sldId id="2147483450" r:id="rId39"/>
    <p:sldId id="2147483451" r:id="rId40"/>
    <p:sldId id="2147483452" r:id="rId41"/>
    <p:sldId id="2147483453" r:id="rId42"/>
    <p:sldId id="2147476467" r:id="rId43"/>
    <p:sldId id="2147483462" r:id="rId44"/>
    <p:sldId id="2147483455" r:id="rId45"/>
    <p:sldId id="2147483466" r:id="rId46"/>
    <p:sldId id="2147483469" r:id="rId47"/>
    <p:sldId id="3473" r:id="rId48"/>
    <p:sldId id="2147483470" r:id="rId49"/>
    <p:sldId id="267" r:id="rId50"/>
    <p:sldId id="270" r:id="rId51"/>
    <p:sldId id="260" r:id="rId52"/>
    <p:sldId id="2147483474" r:id="rId53"/>
    <p:sldId id="265" r:id="rId54"/>
    <p:sldId id="2147483475" r:id="rId55"/>
    <p:sldId id="273" r:id="rId56"/>
    <p:sldId id="261" r:id="rId57"/>
    <p:sldId id="257" r:id="rId58"/>
    <p:sldId id="274" r:id="rId59"/>
    <p:sldId id="275" r:id="rId60"/>
    <p:sldId id="276" r:id="rId61"/>
    <p:sldId id="277" r:id="rId62"/>
    <p:sldId id="278" r:id="rId63"/>
    <p:sldId id="279" r:id="rId64"/>
    <p:sldId id="280" r:id="rId65"/>
    <p:sldId id="266" r:id="rId66"/>
    <p:sldId id="3471" r:id="rId67"/>
    <p:sldId id="2147483471" r:id="rId68"/>
    <p:sldId id="287" r:id="rId69"/>
    <p:sldId id="284" r:id="rId70"/>
    <p:sldId id="285" r:id="rId71"/>
    <p:sldId id="286" r:id="rId72"/>
    <p:sldId id="2147483476" r:id="rId73"/>
    <p:sldId id="3470" r:id="rId74"/>
    <p:sldId id="271" r:id="rId75"/>
    <p:sldId id="3443" r:id="rId76"/>
    <p:sldId id="293" r:id="rId77"/>
    <p:sldId id="298" r:id="rId78"/>
    <p:sldId id="3474" r:id="rId79"/>
    <p:sldId id="2147483473" r:id="rId80"/>
    <p:sldId id="3475" r:id="rId81"/>
  </p:sldIdLst>
  <p:sldSz cx="12192000" cy="6858000"/>
  <p:notesSz cx="6810375" cy="99425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7DA8963-64D3-BB78-0896-BDAC0A82738C}" name="Katarzyna Ostrowska" initials="KO" userId="S::katarzyna.ostrowska@leasing.org.pl::3fb6de1a-4bac-4014-8fc2-aedb154afed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35DC"/>
    <a:srgbClr val="A7CFEA"/>
    <a:srgbClr val="F73711"/>
    <a:srgbClr val="0C35E2"/>
    <a:srgbClr val="061C7C"/>
    <a:srgbClr val="5B9BD6"/>
    <a:srgbClr val="F7A400"/>
    <a:srgbClr val="FFC95D"/>
    <a:srgbClr val="899FAC"/>
    <a:srgbClr val="3030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AA43E0-68C4-4195-808D-8A96E26D5301}" v="62" dt="2025-08-06T18:44:38.0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11" autoAdjust="0"/>
    <p:restoredTop sz="94660"/>
  </p:normalViewPr>
  <p:slideViewPr>
    <p:cSldViewPr snapToGrid="0">
      <p:cViewPr varScale="1">
        <p:scale>
          <a:sx n="63" d="100"/>
          <a:sy n="63" d="100"/>
        </p:scale>
        <p:origin x="8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84" Type="http://schemas.openxmlformats.org/officeDocument/2006/relationships/viewProps" Target="viewProps.xml"/><Relationship Id="rId89" Type="http://schemas.microsoft.com/office/2018/10/relationships/authors" Target="authors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5" Type="http://schemas.openxmlformats.org/officeDocument/2006/relationships/slideMaster" Target="slideMasters/slideMaster5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slide" Target="slides/slide75.xml"/><Relationship Id="rId85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presProps" Target="presProps.xml"/><Relationship Id="rId88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slide" Target="slides/slide76.xml"/><Relationship Id="rId86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Relationship Id="rId87" Type="http://schemas.microsoft.com/office/2016/11/relationships/changesInfo" Target="changesInfos/changesInfo1.xml"/><Relationship Id="rId61" Type="http://schemas.openxmlformats.org/officeDocument/2006/relationships/slide" Target="slides/slide56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arzyna Ostrowska" userId="3fb6de1a-4bac-4014-8fc2-aedb154afed2" providerId="ADAL" clId="{D313786E-6AD8-4E05-B660-C3D88A08F07F}"/>
    <pc:docChg chg="undo custSel addSld delSld modSld sldOrd">
      <pc:chgData name="Katarzyna Ostrowska" userId="3fb6de1a-4bac-4014-8fc2-aedb154afed2" providerId="ADAL" clId="{D313786E-6AD8-4E05-B660-C3D88A08F07F}" dt="2025-01-30T16:09:15.920" v="111" actId="20577"/>
      <pc:docMkLst>
        <pc:docMk/>
      </pc:docMkLst>
      <pc:sldChg chg="del">
        <pc:chgData name="Katarzyna Ostrowska" userId="3fb6de1a-4bac-4014-8fc2-aedb154afed2" providerId="ADAL" clId="{D313786E-6AD8-4E05-B660-C3D88A08F07F}" dt="2025-01-29T22:49:31.178" v="66" actId="47"/>
        <pc:sldMkLst>
          <pc:docMk/>
          <pc:sldMk cId="2393726405" sldId="257"/>
        </pc:sldMkLst>
      </pc:sldChg>
      <pc:sldChg chg="ord">
        <pc:chgData name="Katarzyna Ostrowska" userId="3fb6de1a-4bac-4014-8fc2-aedb154afed2" providerId="ADAL" clId="{D313786E-6AD8-4E05-B660-C3D88A08F07F}" dt="2025-01-29T13:43:40.683" v="24"/>
        <pc:sldMkLst>
          <pc:docMk/>
          <pc:sldMk cId="1562144697" sldId="271"/>
        </pc:sldMkLst>
      </pc:sldChg>
      <pc:sldChg chg="modSp mod">
        <pc:chgData name="Katarzyna Ostrowska" userId="3fb6de1a-4bac-4014-8fc2-aedb154afed2" providerId="ADAL" clId="{D313786E-6AD8-4E05-B660-C3D88A08F07F}" dt="2025-01-29T22:53:27.286" v="89" actId="20577"/>
        <pc:sldMkLst>
          <pc:docMk/>
          <pc:sldMk cId="1987707609" sldId="292"/>
        </pc:sldMkLst>
      </pc:sldChg>
      <pc:sldChg chg="modSp mod">
        <pc:chgData name="Katarzyna Ostrowska" userId="3fb6de1a-4bac-4014-8fc2-aedb154afed2" providerId="ADAL" clId="{D313786E-6AD8-4E05-B660-C3D88A08F07F}" dt="2025-01-30T16:09:15.920" v="111" actId="20577"/>
        <pc:sldMkLst>
          <pc:docMk/>
          <pc:sldMk cId="163226709" sldId="294"/>
        </pc:sldMkLst>
      </pc:sldChg>
      <pc:sldChg chg="modSp mod">
        <pc:chgData name="Katarzyna Ostrowska" userId="3fb6de1a-4bac-4014-8fc2-aedb154afed2" providerId="ADAL" clId="{D313786E-6AD8-4E05-B660-C3D88A08F07F}" dt="2025-01-29T22:52:26.594" v="74" actId="20577"/>
        <pc:sldMkLst>
          <pc:docMk/>
          <pc:sldMk cId="929034153" sldId="297"/>
        </pc:sldMkLst>
      </pc:sldChg>
      <pc:sldChg chg="del">
        <pc:chgData name="Katarzyna Ostrowska" userId="3fb6de1a-4bac-4014-8fc2-aedb154afed2" providerId="ADAL" clId="{D313786E-6AD8-4E05-B660-C3D88A08F07F}" dt="2025-01-29T14:53:12.398" v="27" actId="47"/>
        <pc:sldMkLst>
          <pc:docMk/>
          <pc:sldMk cId="884868985" sldId="301"/>
        </pc:sldMkLst>
      </pc:sldChg>
      <pc:sldChg chg="del">
        <pc:chgData name="Katarzyna Ostrowska" userId="3fb6de1a-4bac-4014-8fc2-aedb154afed2" providerId="ADAL" clId="{D313786E-6AD8-4E05-B660-C3D88A08F07F}" dt="2025-01-29T22:49:31.178" v="66" actId="47"/>
        <pc:sldMkLst>
          <pc:docMk/>
          <pc:sldMk cId="736277465" sldId="309"/>
        </pc:sldMkLst>
      </pc:sldChg>
      <pc:sldChg chg="del">
        <pc:chgData name="Katarzyna Ostrowska" userId="3fb6de1a-4bac-4014-8fc2-aedb154afed2" providerId="ADAL" clId="{D313786E-6AD8-4E05-B660-C3D88A08F07F}" dt="2025-01-29T22:49:31.178" v="66" actId="47"/>
        <pc:sldMkLst>
          <pc:docMk/>
          <pc:sldMk cId="739392168" sldId="2864"/>
        </pc:sldMkLst>
      </pc:sldChg>
      <pc:sldChg chg="modSp add del mod setBg">
        <pc:chgData name="Katarzyna Ostrowska" userId="3fb6de1a-4bac-4014-8fc2-aedb154afed2" providerId="ADAL" clId="{D313786E-6AD8-4E05-B660-C3D88A08F07F}" dt="2025-01-29T22:50:25.511" v="69" actId="20577"/>
        <pc:sldMkLst>
          <pc:docMk/>
          <pc:sldMk cId="3306597472" sldId="2867"/>
        </pc:sldMkLst>
      </pc:sldChg>
      <pc:sldChg chg="del">
        <pc:chgData name="Katarzyna Ostrowska" userId="3fb6de1a-4bac-4014-8fc2-aedb154afed2" providerId="ADAL" clId="{D313786E-6AD8-4E05-B660-C3D88A08F07F}" dt="2025-01-29T22:49:31.178" v="66" actId="47"/>
        <pc:sldMkLst>
          <pc:docMk/>
          <pc:sldMk cId="627074874" sldId="2878"/>
        </pc:sldMkLst>
      </pc:sldChg>
      <pc:sldChg chg="del">
        <pc:chgData name="Katarzyna Ostrowska" userId="3fb6de1a-4bac-4014-8fc2-aedb154afed2" providerId="ADAL" clId="{D313786E-6AD8-4E05-B660-C3D88A08F07F}" dt="2025-01-29T22:49:31.178" v="66" actId="47"/>
        <pc:sldMkLst>
          <pc:docMk/>
          <pc:sldMk cId="3674661755" sldId="2891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421929654" sldId="3383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478333596" sldId="3385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3583227204" sldId="3388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212068050" sldId="3400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2325177345" sldId="3402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2730724140" sldId="3403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523441210" sldId="3404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3664196543" sldId="3405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2906721222" sldId="3408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3863254781" sldId="3411"/>
        </pc:sldMkLst>
      </pc:sldChg>
      <pc:sldChg chg="modSp mod">
        <pc:chgData name="Katarzyna Ostrowska" userId="3fb6de1a-4bac-4014-8fc2-aedb154afed2" providerId="ADAL" clId="{D313786E-6AD8-4E05-B660-C3D88A08F07F}" dt="2025-01-29T14:55:05.145" v="41" actId="20577"/>
        <pc:sldMkLst>
          <pc:docMk/>
          <pc:sldMk cId="554663922" sldId="3454"/>
        </pc:sldMkLst>
      </pc:sldChg>
      <pc:sldChg chg="modSp mod">
        <pc:chgData name="Katarzyna Ostrowska" userId="3fb6de1a-4bac-4014-8fc2-aedb154afed2" providerId="ADAL" clId="{D313786E-6AD8-4E05-B660-C3D88A08F07F}" dt="2025-01-29T22:44:43.112" v="65" actId="20577"/>
        <pc:sldMkLst>
          <pc:docMk/>
          <pc:sldMk cId="864991785" sldId="3458"/>
        </pc:sldMkLst>
      </pc:sldChg>
      <pc:sldChg chg="mod modShow">
        <pc:chgData name="Katarzyna Ostrowska" userId="3fb6de1a-4bac-4014-8fc2-aedb154afed2" providerId="ADAL" clId="{D313786E-6AD8-4E05-B660-C3D88A08F07F}" dt="2025-01-29T22:42:58.762" v="61" actId="729"/>
        <pc:sldMkLst>
          <pc:docMk/>
          <pc:sldMk cId="206881037" sldId="3463"/>
        </pc:sldMkLst>
      </pc:sldChg>
      <pc:sldChg chg="modSp mod">
        <pc:chgData name="Katarzyna Ostrowska" userId="3fb6de1a-4bac-4014-8fc2-aedb154afed2" providerId="ADAL" clId="{D313786E-6AD8-4E05-B660-C3D88A08F07F}" dt="2025-01-29T15:39:50.511" v="59" actId="1076"/>
        <pc:sldMkLst>
          <pc:docMk/>
          <pc:sldMk cId="835105142" sldId="3467"/>
        </pc:sldMkLst>
      </pc:sldChg>
      <pc:sldChg chg="del">
        <pc:chgData name="Katarzyna Ostrowska" userId="3fb6de1a-4bac-4014-8fc2-aedb154afed2" providerId="ADAL" clId="{D313786E-6AD8-4E05-B660-C3D88A08F07F}" dt="2025-01-29T11:18:26.183" v="0" actId="47"/>
        <pc:sldMkLst>
          <pc:docMk/>
          <pc:sldMk cId="3299697473" sldId="3469"/>
        </pc:sldMkLst>
      </pc:sldChg>
      <pc:sldChg chg="ord">
        <pc:chgData name="Katarzyna Ostrowska" userId="3fb6de1a-4bac-4014-8fc2-aedb154afed2" providerId="ADAL" clId="{D313786E-6AD8-4E05-B660-C3D88A08F07F}" dt="2025-01-29T13:43:45.476" v="26"/>
        <pc:sldMkLst>
          <pc:docMk/>
          <pc:sldMk cId="245032333" sldId="3475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3218212603" sldId="3597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969862259" sldId="3598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358215940" sldId="3599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2019280234" sldId="3600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1754809120" sldId="3601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4126455034" sldId="3603"/>
        </pc:sldMkLst>
      </pc:sldChg>
      <pc:sldChg chg="delSp modSp add del mod setBg">
        <pc:chgData name="Katarzyna Ostrowska" userId="3fb6de1a-4bac-4014-8fc2-aedb154afed2" providerId="ADAL" clId="{D313786E-6AD8-4E05-B660-C3D88A08F07F}" dt="2025-01-29T22:50:56.874" v="71" actId="21"/>
        <pc:sldMkLst>
          <pc:docMk/>
          <pc:sldMk cId="4128534779" sldId="3604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1431999827" sldId="3605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3964369455" sldId="3606"/>
        </pc:sldMkLst>
      </pc:sldChg>
      <pc:sldChg chg="del">
        <pc:chgData name="Katarzyna Ostrowska" userId="3fb6de1a-4bac-4014-8fc2-aedb154afed2" providerId="ADAL" clId="{D313786E-6AD8-4E05-B660-C3D88A08F07F}" dt="2025-01-29T22:49:31.178" v="66" actId="47"/>
        <pc:sldMkLst>
          <pc:docMk/>
          <pc:sldMk cId="1271809821" sldId="3607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1213370820" sldId="3608"/>
        </pc:sldMkLst>
      </pc:sldChg>
      <pc:sldChg chg="del">
        <pc:chgData name="Katarzyna Ostrowska" userId="3fb6de1a-4bac-4014-8fc2-aedb154afed2" providerId="ADAL" clId="{D313786E-6AD8-4E05-B660-C3D88A08F07F}" dt="2025-01-29T22:49:31.178" v="66" actId="47"/>
        <pc:sldMkLst>
          <pc:docMk/>
          <pc:sldMk cId="3146045495" sldId="3609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1088377564" sldId="3610"/>
        </pc:sldMkLst>
      </pc:sldChg>
      <pc:sldChg chg="add del">
        <pc:chgData name="Katarzyna Ostrowska" userId="3fb6de1a-4bac-4014-8fc2-aedb154afed2" providerId="ADAL" clId="{D313786E-6AD8-4E05-B660-C3D88A08F07F}" dt="2025-01-29T22:50:11.961" v="68"/>
        <pc:sldMkLst>
          <pc:docMk/>
          <pc:sldMk cId="2084565392" sldId="3613"/>
        </pc:sldMkLst>
      </pc:sldChg>
      <pc:sldChg chg="add del">
        <pc:chgData name="Katarzyna Ostrowska" userId="3fb6de1a-4bac-4014-8fc2-aedb154afed2" providerId="ADAL" clId="{D313786E-6AD8-4E05-B660-C3D88A08F07F}" dt="2025-01-29T22:50:11.961" v="68"/>
        <pc:sldMkLst>
          <pc:docMk/>
          <pc:sldMk cId="3366877442" sldId="3614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3920887218" sldId="3615"/>
        </pc:sldMkLst>
      </pc:sldChg>
      <pc:sldChg chg="add del setBg">
        <pc:chgData name="Katarzyna Ostrowska" userId="3fb6de1a-4bac-4014-8fc2-aedb154afed2" providerId="ADAL" clId="{D313786E-6AD8-4E05-B660-C3D88A08F07F}" dt="2025-01-29T22:50:11.961" v="68"/>
        <pc:sldMkLst>
          <pc:docMk/>
          <pc:sldMk cId="1155244590" sldId="3616"/>
        </pc:sldMkLst>
      </pc:sldChg>
      <pc:sldChg chg="delSp modSp mod">
        <pc:chgData name="Katarzyna Ostrowska" userId="3fb6de1a-4bac-4014-8fc2-aedb154afed2" providerId="ADAL" clId="{D313786E-6AD8-4E05-B660-C3D88A08F07F}" dt="2025-01-29T22:44:18.492" v="64" actId="1076"/>
        <pc:sldMkLst>
          <pc:docMk/>
          <pc:sldMk cId="521807054" sldId="2147476460"/>
        </pc:sldMkLst>
      </pc:sldChg>
      <pc:sldChg chg="add del">
        <pc:chgData name="Katarzyna Ostrowska" userId="3fb6de1a-4bac-4014-8fc2-aedb154afed2" providerId="ADAL" clId="{D313786E-6AD8-4E05-B660-C3D88A08F07F}" dt="2025-01-29T22:50:11.961" v="68"/>
        <pc:sldMkLst>
          <pc:docMk/>
          <pc:sldMk cId="2500734988" sldId="2147476465"/>
        </pc:sldMkLst>
      </pc:sldChg>
      <pc:sldChg chg="add del">
        <pc:chgData name="Katarzyna Ostrowska" userId="3fb6de1a-4bac-4014-8fc2-aedb154afed2" providerId="ADAL" clId="{D313786E-6AD8-4E05-B660-C3D88A08F07F}" dt="2025-01-29T22:50:11.961" v="68"/>
        <pc:sldMkLst>
          <pc:docMk/>
          <pc:sldMk cId="3037744211" sldId="2147476466"/>
        </pc:sldMkLst>
      </pc:sldChg>
      <pc:sldChg chg="add del">
        <pc:chgData name="Katarzyna Ostrowska" userId="3fb6de1a-4bac-4014-8fc2-aedb154afed2" providerId="ADAL" clId="{D313786E-6AD8-4E05-B660-C3D88A08F07F}" dt="2025-01-29T22:50:11.961" v="68"/>
        <pc:sldMkLst>
          <pc:docMk/>
          <pc:sldMk cId="228170335" sldId="2147476467"/>
        </pc:sldMkLst>
      </pc:sldChg>
    </pc:docChg>
  </pc:docChgLst>
  <pc:docChgLst>
    <pc:chgData name="Katarzyna Ostrowska" userId="3fb6de1a-4bac-4014-8fc2-aedb154afed2" providerId="ADAL" clId="{E69C810A-47DD-4BC5-8708-EFB5DD46C55F}"/>
    <pc:docChg chg="undo custSel addSld delSld modSld sldOrd">
      <pc:chgData name="Katarzyna Ostrowska" userId="3fb6de1a-4bac-4014-8fc2-aedb154afed2" providerId="ADAL" clId="{E69C810A-47DD-4BC5-8708-EFB5DD46C55F}" dt="2025-01-29T11:14:12.504" v="101"/>
      <pc:docMkLst>
        <pc:docMk/>
      </pc:docMkLst>
      <pc:sldChg chg="ord">
        <pc:chgData name="Katarzyna Ostrowska" userId="3fb6de1a-4bac-4014-8fc2-aedb154afed2" providerId="ADAL" clId="{E69C810A-47DD-4BC5-8708-EFB5DD46C55F}" dt="2025-01-29T11:12:28.328" v="61"/>
        <pc:sldMkLst>
          <pc:docMk/>
          <pc:sldMk cId="3889259140" sldId="293"/>
        </pc:sldMkLst>
      </pc:sldChg>
      <pc:sldChg chg="mod modShow">
        <pc:chgData name="Katarzyna Ostrowska" userId="3fb6de1a-4bac-4014-8fc2-aedb154afed2" providerId="ADAL" clId="{E69C810A-47DD-4BC5-8708-EFB5DD46C55F}" dt="2025-01-29T11:11:06.528" v="57" actId="729"/>
        <pc:sldMkLst>
          <pc:docMk/>
          <pc:sldMk cId="884868985" sldId="301"/>
        </pc:sldMkLst>
      </pc:sldChg>
      <pc:sldChg chg="ord">
        <pc:chgData name="Katarzyna Ostrowska" userId="3fb6de1a-4bac-4014-8fc2-aedb154afed2" providerId="ADAL" clId="{E69C810A-47DD-4BC5-8708-EFB5DD46C55F}" dt="2025-01-29T11:14:12.504" v="101"/>
        <pc:sldMkLst>
          <pc:docMk/>
          <pc:sldMk cId="152808965" sldId="3443"/>
        </pc:sldMkLst>
      </pc:sldChg>
      <pc:sldChg chg="modSp mod">
        <pc:chgData name="Katarzyna Ostrowska" userId="3fb6de1a-4bac-4014-8fc2-aedb154afed2" providerId="ADAL" clId="{E69C810A-47DD-4BC5-8708-EFB5DD46C55F}" dt="2025-01-29T11:13:50.074" v="93" actId="20577"/>
        <pc:sldMkLst>
          <pc:docMk/>
          <pc:sldMk cId="1530368579" sldId="3459"/>
        </pc:sldMkLst>
      </pc:sldChg>
      <pc:sldChg chg="ord">
        <pc:chgData name="Katarzyna Ostrowska" userId="3fb6de1a-4bac-4014-8fc2-aedb154afed2" providerId="ADAL" clId="{E69C810A-47DD-4BC5-8708-EFB5DD46C55F}" dt="2025-01-29T11:13:06.708" v="75"/>
        <pc:sldMkLst>
          <pc:docMk/>
          <pc:sldMk cId="4000954314" sldId="3462"/>
        </pc:sldMkLst>
      </pc:sldChg>
      <pc:sldChg chg="modSp mod">
        <pc:chgData name="Katarzyna Ostrowska" userId="3fb6de1a-4bac-4014-8fc2-aedb154afed2" providerId="ADAL" clId="{E69C810A-47DD-4BC5-8708-EFB5DD46C55F}" dt="2025-01-29T11:07:37.748" v="0" actId="1076"/>
        <pc:sldMkLst>
          <pc:docMk/>
          <pc:sldMk cId="79981533" sldId="3465"/>
        </pc:sldMkLst>
      </pc:sldChg>
      <pc:sldChg chg="addSp delSp modSp add del mod ord">
        <pc:chgData name="Katarzyna Ostrowska" userId="3fb6de1a-4bac-4014-8fc2-aedb154afed2" providerId="ADAL" clId="{E69C810A-47DD-4BC5-8708-EFB5DD46C55F}" dt="2025-01-29T11:09:40.743" v="20" actId="47"/>
        <pc:sldMkLst>
          <pc:docMk/>
          <pc:sldMk cId="110409427" sldId="3468"/>
        </pc:sldMkLst>
      </pc:sldChg>
      <pc:sldChg chg="addSp delSp modSp add del mod ord">
        <pc:chgData name="Katarzyna Ostrowska" userId="3fb6de1a-4bac-4014-8fc2-aedb154afed2" providerId="ADAL" clId="{E69C810A-47DD-4BC5-8708-EFB5DD46C55F}" dt="2025-01-29T11:10:57.298" v="56" actId="1076"/>
        <pc:sldMkLst>
          <pc:docMk/>
          <pc:sldMk cId="3299697473" sldId="3469"/>
        </pc:sldMkLst>
      </pc:sldChg>
      <pc:sldChg chg="add">
        <pc:chgData name="Katarzyna Ostrowska" userId="3fb6de1a-4bac-4014-8fc2-aedb154afed2" providerId="ADAL" clId="{E69C810A-47DD-4BC5-8708-EFB5DD46C55F}" dt="2025-01-29T11:12:45.587" v="64" actId="2890"/>
        <pc:sldMkLst>
          <pc:docMk/>
          <pc:sldMk cId="3494005480" sldId="3470"/>
        </pc:sldMkLst>
      </pc:sldChg>
      <pc:sldChg chg="add">
        <pc:chgData name="Katarzyna Ostrowska" userId="3fb6de1a-4bac-4014-8fc2-aedb154afed2" providerId="ADAL" clId="{E69C810A-47DD-4BC5-8708-EFB5DD46C55F}" dt="2025-01-29T11:12:51.148" v="67" actId="2890"/>
        <pc:sldMkLst>
          <pc:docMk/>
          <pc:sldMk cId="2024578003" sldId="3471"/>
        </pc:sldMkLst>
      </pc:sldChg>
      <pc:sldChg chg="add">
        <pc:chgData name="Katarzyna Ostrowska" userId="3fb6de1a-4bac-4014-8fc2-aedb154afed2" providerId="ADAL" clId="{E69C810A-47DD-4BC5-8708-EFB5DD46C55F}" dt="2025-01-29T11:12:56.183" v="70" actId="2890"/>
        <pc:sldMkLst>
          <pc:docMk/>
          <pc:sldMk cId="1784574111" sldId="3472"/>
        </pc:sldMkLst>
      </pc:sldChg>
      <pc:sldChg chg="add">
        <pc:chgData name="Katarzyna Ostrowska" userId="3fb6de1a-4bac-4014-8fc2-aedb154afed2" providerId="ADAL" clId="{E69C810A-47DD-4BC5-8708-EFB5DD46C55F}" dt="2025-01-29T11:13:05.398" v="73" actId="2890"/>
        <pc:sldMkLst>
          <pc:docMk/>
          <pc:sldMk cId="1010720209" sldId="3473"/>
        </pc:sldMkLst>
      </pc:sldChg>
      <pc:sldChg chg="add ord">
        <pc:chgData name="Katarzyna Ostrowska" userId="3fb6de1a-4bac-4014-8fc2-aedb154afed2" providerId="ADAL" clId="{E69C810A-47DD-4BC5-8708-EFB5DD46C55F}" dt="2025-01-29T11:14:07.848" v="98"/>
        <pc:sldMkLst>
          <pc:docMk/>
          <pc:sldMk cId="3403943273" sldId="3474"/>
        </pc:sldMkLst>
      </pc:sldChg>
      <pc:sldChg chg="add">
        <pc:chgData name="Katarzyna Ostrowska" userId="3fb6de1a-4bac-4014-8fc2-aedb154afed2" providerId="ADAL" clId="{E69C810A-47DD-4BC5-8708-EFB5DD46C55F}" dt="2025-01-29T11:14:10.878" v="99" actId="2890"/>
        <pc:sldMkLst>
          <pc:docMk/>
          <pc:sldMk cId="245032333" sldId="3475"/>
        </pc:sldMkLst>
      </pc:sldChg>
    </pc:docChg>
  </pc:docChgLst>
  <pc:docChgLst>
    <pc:chgData name="Katarzyna Ostrowska" userId="3fb6de1a-4bac-4014-8fc2-aedb154afed2" providerId="ADAL" clId="{77AA43E0-68C4-4195-808D-8A96E26D5301}"/>
    <pc:docChg chg="undo custSel addSld delSld modSld sldOrd delMainMaster">
      <pc:chgData name="Katarzyna Ostrowska" userId="3fb6de1a-4bac-4014-8fc2-aedb154afed2" providerId="ADAL" clId="{77AA43E0-68C4-4195-808D-8A96E26D5301}" dt="2025-08-06T18:45:15.330" v="1297" actId="47"/>
      <pc:docMkLst>
        <pc:docMk/>
      </pc:docMkLst>
      <pc:sldChg chg="add">
        <pc:chgData name="Katarzyna Ostrowska" userId="3fb6de1a-4bac-4014-8fc2-aedb154afed2" providerId="ADAL" clId="{77AA43E0-68C4-4195-808D-8A96E26D5301}" dt="2025-08-06T18:43:20.418" v="1289"/>
        <pc:sldMkLst>
          <pc:docMk/>
          <pc:sldMk cId="2418697352" sldId="257"/>
        </pc:sldMkLst>
      </pc:sldChg>
      <pc:sldChg chg="add del">
        <pc:chgData name="Katarzyna Ostrowska" userId="3fb6de1a-4bac-4014-8fc2-aedb154afed2" providerId="ADAL" clId="{77AA43E0-68C4-4195-808D-8A96E26D5301}" dt="2025-08-06T18:43:20.418" v="1289"/>
        <pc:sldMkLst>
          <pc:docMk/>
          <pc:sldMk cId="3322991371" sldId="260"/>
        </pc:sldMkLst>
      </pc:sldChg>
      <pc:sldChg chg="add">
        <pc:chgData name="Katarzyna Ostrowska" userId="3fb6de1a-4bac-4014-8fc2-aedb154afed2" providerId="ADAL" clId="{77AA43E0-68C4-4195-808D-8A96E26D5301}" dt="2025-08-06T18:43:20.418" v="1289"/>
        <pc:sldMkLst>
          <pc:docMk/>
          <pc:sldMk cId="1060623928" sldId="261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3075928914" sldId="264"/>
        </pc:sldMkLst>
      </pc:sldChg>
      <pc:sldChg chg="add del">
        <pc:chgData name="Katarzyna Ostrowska" userId="3fb6de1a-4bac-4014-8fc2-aedb154afed2" providerId="ADAL" clId="{77AA43E0-68C4-4195-808D-8A96E26D5301}" dt="2025-08-06T18:43:20.418" v="1289"/>
        <pc:sldMkLst>
          <pc:docMk/>
          <pc:sldMk cId="2564112068" sldId="265"/>
        </pc:sldMkLst>
      </pc:sldChg>
      <pc:sldChg chg="add del">
        <pc:chgData name="Katarzyna Ostrowska" userId="3fb6de1a-4bac-4014-8fc2-aedb154afed2" providerId="ADAL" clId="{77AA43E0-68C4-4195-808D-8A96E26D5301}" dt="2025-08-06T18:44:38.072" v="1294"/>
        <pc:sldMkLst>
          <pc:docMk/>
          <pc:sldMk cId="1987540090" sldId="266"/>
        </pc:sldMkLst>
      </pc:sldChg>
      <pc:sldChg chg="add del">
        <pc:chgData name="Katarzyna Ostrowska" userId="3fb6de1a-4bac-4014-8fc2-aedb154afed2" providerId="ADAL" clId="{77AA43E0-68C4-4195-808D-8A96E26D5301}" dt="2025-08-06T18:43:20.418" v="1289"/>
        <pc:sldMkLst>
          <pc:docMk/>
          <pc:sldMk cId="1058478706" sldId="267"/>
        </pc:sldMkLst>
      </pc:sldChg>
      <pc:sldChg chg="del">
        <pc:chgData name="Katarzyna Ostrowska" userId="3fb6de1a-4bac-4014-8fc2-aedb154afed2" providerId="ADAL" clId="{77AA43E0-68C4-4195-808D-8A96E26D5301}" dt="2025-08-06T09:52:40.403" v="0" actId="47"/>
        <pc:sldMkLst>
          <pc:docMk/>
          <pc:sldMk cId="898897277" sldId="269"/>
        </pc:sldMkLst>
      </pc:sldChg>
      <pc:sldChg chg="add del">
        <pc:chgData name="Katarzyna Ostrowska" userId="3fb6de1a-4bac-4014-8fc2-aedb154afed2" providerId="ADAL" clId="{77AA43E0-68C4-4195-808D-8A96E26D5301}" dt="2025-08-06T18:43:20.418" v="1289"/>
        <pc:sldMkLst>
          <pc:docMk/>
          <pc:sldMk cId="1740639016" sldId="270"/>
        </pc:sldMkLst>
      </pc:sldChg>
      <pc:sldChg chg="modSp mod">
        <pc:chgData name="Katarzyna Ostrowska" userId="3fb6de1a-4bac-4014-8fc2-aedb154afed2" providerId="ADAL" clId="{77AA43E0-68C4-4195-808D-8A96E26D5301}" dt="2025-08-06T11:57:38.981" v="664" actId="207"/>
        <pc:sldMkLst>
          <pc:docMk/>
          <pc:sldMk cId="3652560049" sldId="272"/>
        </pc:sldMkLst>
        <pc:spChg chg="mod">
          <ac:chgData name="Katarzyna Ostrowska" userId="3fb6de1a-4bac-4014-8fc2-aedb154afed2" providerId="ADAL" clId="{77AA43E0-68C4-4195-808D-8A96E26D5301}" dt="2025-08-06T11:55:07.980" v="624" actId="20577"/>
          <ac:spMkLst>
            <pc:docMk/>
            <pc:sldMk cId="3652560049" sldId="272"/>
            <ac:spMk id="4" creationId="{CEFBA3FC-1543-049B-5B5A-F530849707E6}"/>
          </ac:spMkLst>
        </pc:spChg>
        <pc:spChg chg="mod">
          <ac:chgData name="Katarzyna Ostrowska" userId="3fb6de1a-4bac-4014-8fc2-aedb154afed2" providerId="ADAL" clId="{77AA43E0-68C4-4195-808D-8A96E26D5301}" dt="2025-08-06T11:55:00.706" v="622" actId="20577"/>
          <ac:spMkLst>
            <pc:docMk/>
            <pc:sldMk cId="3652560049" sldId="272"/>
            <ac:spMk id="5" creationId="{DF702B87-CD24-3C04-BB2D-E8BF9BA67DD3}"/>
          </ac:spMkLst>
        </pc:spChg>
        <pc:spChg chg="mod">
          <ac:chgData name="Katarzyna Ostrowska" userId="3fb6de1a-4bac-4014-8fc2-aedb154afed2" providerId="ADAL" clId="{77AA43E0-68C4-4195-808D-8A96E26D5301}" dt="2025-08-06T11:55:10.230" v="626" actId="20577"/>
          <ac:spMkLst>
            <pc:docMk/>
            <pc:sldMk cId="3652560049" sldId="272"/>
            <ac:spMk id="15" creationId="{2693ACED-666A-0FA1-E5D4-00693E09359F}"/>
          </ac:spMkLst>
        </pc:spChg>
        <pc:spChg chg="mod">
          <ac:chgData name="Katarzyna Ostrowska" userId="3fb6de1a-4bac-4014-8fc2-aedb154afed2" providerId="ADAL" clId="{77AA43E0-68C4-4195-808D-8A96E26D5301}" dt="2025-08-06T11:55:36.794" v="633" actId="20577"/>
          <ac:spMkLst>
            <pc:docMk/>
            <pc:sldMk cId="3652560049" sldId="272"/>
            <ac:spMk id="21" creationId="{254DC790-C7E2-6D5E-B680-721E2397CEA2}"/>
          </ac:spMkLst>
        </pc:spChg>
        <pc:spChg chg="mod">
          <ac:chgData name="Katarzyna Ostrowska" userId="3fb6de1a-4bac-4014-8fc2-aedb154afed2" providerId="ADAL" clId="{77AA43E0-68C4-4195-808D-8A96E26D5301}" dt="2025-08-06T11:55:42.530" v="640" actId="20577"/>
          <ac:spMkLst>
            <pc:docMk/>
            <pc:sldMk cId="3652560049" sldId="272"/>
            <ac:spMk id="22" creationId="{B591E737-1B8C-3F11-74E1-21A0DF605894}"/>
          </ac:spMkLst>
        </pc:spChg>
        <pc:spChg chg="mod">
          <ac:chgData name="Katarzyna Ostrowska" userId="3fb6de1a-4bac-4014-8fc2-aedb154afed2" providerId="ADAL" clId="{77AA43E0-68C4-4195-808D-8A96E26D5301}" dt="2025-08-06T11:55:47.660" v="647" actId="20577"/>
          <ac:spMkLst>
            <pc:docMk/>
            <pc:sldMk cId="3652560049" sldId="272"/>
            <ac:spMk id="23" creationId="{E48ACCEE-AE5E-85BC-CA9B-439FAA2BD9CF}"/>
          </ac:spMkLst>
        </pc:spChg>
        <pc:spChg chg="mod">
          <ac:chgData name="Katarzyna Ostrowska" userId="3fb6de1a-4bac-4014-8fc2-aedb154afed2" providerId="ADAL" clId="{77AA43E0-68C4-4195-808D-8A96E26D5301}" dt="2025-08-06T11:57:38.981" v="664" actId="207"/>
          <ac:spMkLst>
            <pc:docMk/>
            <pc:sldMk cId="3652560049" sldId="272"/>
            <ac:spMk id="37" creationId="{4AEE975C-2F25-1D7A-FCF2-DFFF6B0EA521}"/>
          </ac:spMkLst>
        </pc:spChg>
        <pc:spChg chg="mod">
          <ac:chgData name="Katarzyna Ostrowska" userId="3fb6de1a-4bac-4014-8fc2-aedb154afed2" providerId="ADAL" clId="{77AA43E0-68C4-4195-808D-8A96E26D5301}" dt="2025-08-06T11:54:21.291" v="599" actId="1076"/>
          <ac:spMkLst>
            <pc:docMk/>
            <pc:sldMk cId="3652560049" sldId="272"/>
            <ac:spMk id="41" creationId="{EF6907D1-7DFB-C814-FB16-22A91D63DE14}"/>
          </ac:spMkLst>
        </pc:spChg>
      </pc:sldChg>
      <pc:sldChg chg="add">
        <pc:chgData name="Katarzyna Ostrowska" userId="3fb6de1a-4bac-4014-8fc2-aedb154afed2" providerId="ADAL" clId="{77AA43E0-68C4-4195-808D-8A96E26D5301}" dt="2025-08-06T18:43:20.418" v="1289"/>
        <pc:sldMkLst>
          <pc:docMk/>
          <pc:sldMk cId="1781430408" sldId="273"/>
        </pc:sldMkLst>
      </pc:sldChg>
      <pc:sldChg chg="add">
        <pc:chgData name="Katarzyna Ostrowska" userId="3fb6de1a-4bac-4014-8fc2-aedb154afed2" providerId="ADAL" clId="{77AA43E0-68C4-4195-808D-8A96E26D5301}" dt="2025-08-06T18:43:20.418" v="1289"/>
        <pc:sldMkLst>
          <pc:docMk/>
          <pc:sldMk cId="2658851945" sldId="274"/>
        </pc:sldMkLst>
      </pc:sldChg>
      <pc:sldChg chg="add">
        <pc:chgData name="Katarzyna Ostrowska" userId="3fb6de1a-4bac-4014-8fc2-aedb154afed2" providerId="ADAL" clId="{77AA43E0-68C4-4195-808D-8A96E26D5301}" dt="2025-08-06T18:43:20.418" v="1289"/>
        <pc:sldMkLst>
          <pc:docMk/>
          <pc:sldMk cId="4258411154" sldId="275"/>
        </pc:sldMkLst>
      </pc:sldChg>
      <pc:sldChg chg="add">
        <pc:chgData name="Katarzyna Ostrowska" userId="3fb6de1a-4bac-4014-8fc2-aedb154afed2" providerId="ADAL" clId="{77AA43E0-68C4-4195-808D-8A96E26D5301}" dt="2025-08-06T18:43:20.418" v="1289"/>
        <pc:sldMkLst>
          <pc:docMk/>
          <pc:sldMk cId="194592197" sldId="276"/>
        </pc:sldMkLst>
      </pc:sldChg>
      <pc:sldChg chg="del">
        <pc:chgData name="Katarzyna Ostrowska" userId="3fb6de1a-4bac-4014-8fc2-aedb154afed2" providerId="ADAL" clId="{77AA43E0-68C4-4195-808D-8A96E26D5301}" dt="2025-08-06T09:52:40.403" v="0" actId="47"/>
        <pc:sldMkLst>
          <pc:docMk/>
          <pc:sldMk cId="3624668112" sldId="276"/>
        </pc:sldMkLst>
      </pc:sldChg>
      <pc:sldChg chg="del">
        <pc:chgData name="Katarzyna Ostrowska" userId="3fb6de1a-4bac-4014-8fc2-aedb154afed2" providerId="ADAL" clId="{77AA43E0-68C4-4195-808D-8A96E26D5301}" dt="2025-08-06T09:52:40.403" v="0" actId="47"/>
        <pc:sldMkLst>
          <pc:docMk/>
          <pc:sldMk cId="1874940019" sldId="277"/>
        </pc:sldMkLst>
      </pc:sldChg>
      <pc:sldChg chg="add">
        <pc:chgData name="Katarzyna Ostrowska" userId="3fb6de1a-4bac-4014-8fc2-aedb154afed2" providerId="ADAL" clId="{77AA43E0-68C4-4195-808D-8A96E26D5301}" dt="2025-08-06T18:43:20.418" v="1289"/>
        <pc:sldMkLst>
          <pc:docMk/>
          <pc:sldMk cId="3310170627" sldId="277"/>
        </pc:sldMkLst>
      </pc:sldChg>
      <pc:sldChg chg="add">
        <pc:chgData name="Katarzyna Ostrowska" userId="3fb6de1a-4bac-4014-8fc2-aedb154afed2" providerId="ADAL" clId="{77AA43E0-68C4-4195-808D-8A96E26D5301}" dt="2025-08-06T18:43:20.418" v="1289"/>
        <pc:sldMkLst>
          <pc:docMk/>
          <pc:sldMk cId="193925798" sldId="278"/>
        </pc:sldMkLst>
      </pc:sldChg>
      <pc:sldChg chg="add">
        <pc:chgData name="Katarzyna Ostrowska" userId="3fb6de1a-4bac-4014-8fc2-aedb154afed2" providerId="ADAL" clId="{77AA43E0-68C4-4195-808D-8A96E26D5301}" dt="2025-08-06T18:43:20.418" v="1289"/>
        <pc:sldMkLst>
          <pc:docMk/>
          <pc:sldMk cId="1686195429" sldId="279"/>
        </pc:sldMkLst>
      </pc:sldChg>
      <pc:sldChg chg="del">
        <pc:chgData name="Katarzyna Ostrowska" userId="3fb6de1a-4bac-4014-8fc2-aedb154afed2" providerId="ADAL" clId="{77AA43E0-68C4-4195-808D-8A96E26D5301}" dt="2025-08-06T09:52:40.403" v="0" actId="47"/>
        <pc:sldMkLst>
          <pc:docMk/>
          <pc:sldMk cId="2459706362" sldId="279"/>
        </pc:sldMkLst>
      </pc:sldChg>
      <pc:sldChg chg="del">
        <pc:chgData name="Katarzyna Ostrowska" userId="3fb6de1a-4bac-4014-8fc2-aedb154afed2" providerId="ADAL" clId="{77AA43E0-68C4-4195-808D-8A96E26D5301}" dt="2025-08-06T09:52:40.403" v="0" actId="47"/>
        <pc:sldMkLst>
          <pc:docMk/>
          <pc:sldMk cId="309563685" sldId="280"/>
        </pc:sldMkLst>
      </pc:sldChg>
      <pc:sldChg chg="add">
        <pc:chgData name="Katarzyna Ostrowska" userId="3fb6de1a-4bac-4014-8fc2-aedb154afed2" providerId="ADAL" clId="{77AA43E0-68C4-4195-808D-8A96E26D5301}" dt="2025-08-06T18:43:20.418" v="1289"/>
        <pc:sldMkLst>
          <pc:docMk/>
          <pc:sldMk cId="2395753857" sldId="280"/>
        </pc:sldMkLst>
      </pc:sldChg>
      <pc:sldChg chg="del">
        <pc:chgData name="Katarzyna Ostrowska" userId="3fb6de1a-4bac-4014-8fc2-aedb154afed2" providerId="ADAL" clId="{77AA43E0-68C4-4195-808D-8A96E26D5301}" dt="2025-08-06T09:52:40.403" v="0" actId="47"/>
        <pc:sldMkLst>
          <pc:docMk/>
          <pc:sldMk cId="1823025640" sldId="281"/>
        </pc:sldMkLst>
      </pc:sldChg>
      <pc:sldChg chg="del">
        <pc:chgData name="Katarzyna Ostrowska" userId="3fb6de1a-4bac-4014-8fc2-aedb154afed2" providerId="ADAL" clId="{77AA43E0-68C4-4195-808D-8A96E26D5301}" dt="2025-08-06T09:52:40.403" v="0" actId="47"/>
        <pc:sldMkLst>
          <pc:docMk/>
          <pc:sldMk cId="2761151151" sldId="282"/>
        </pc:sldMkLst>
      </pc:sldChg>
      <pc:sldChg chg="add">
        <pc:chgData name="Katarzyna Ostrowska" userId="3fb6de1a-4bac-4014-8fc2-aedb154afed2" providerId="ADAL" clId="{77AA43E0-68C4-4195-808D-8A96E26D5301}" dt="2025-08-06T18:44:06.958" v="1290"/>
        <pc:sldMkLst>
          <pc:docMk/>
          <pc:sldMk cId="1063030948" sldId="284"/>
        </pc:sldMkLst>
      </pc:sldChg>
      <pc:sldChg chg="add">
        <pc:chgData name="Katarzyna Ostrowska" userId="3fb6de1a-4bac-4014-8fc2-aedb154afed2" providerId="ADAL" clId="{77AA43E0-68C4-4195-808D-8A96E26D5301}" dt="2025-08-06T18:44:06.958" v="1290"/>
        <pc:sldMkLst>
          <pc:docMk/>
          <pc:sldMk cId="303344433" sldId="285"/>
        </pc:sldMkLst>
      </pc:sldChg>
      <pc:sldChg chg="del">
        <pc:chgData name="Katarzyna Ostrowska" userId="3fb6de1a-4bac-4014-8fc2-aedb154afed2" providerId="ADAL" clId="{77AA43E0-68C4-4195-808D-8A96E26D5301}" dt="2025-08-06T09:52:40.403" v="0" actId="47"/>
        <pc:sldMkLst>
          <pc:docMk/>
          <pc:sldMk cId="2411543763" sldId="285"/>
        </pc:sldMkLst>
      </pc:sldChg>
      <pc:sldChg chg="add">
        <pc:chgData name="Katarzyna Ostrowska" userId="3fb6de1a-4bac-4014-8fc2-aedb154afed2" providerId="ADAL" clId="{77AA43E0-68C4-4195-808D-8A96E26D5301}" dt="2025-08-06T18:44:06.958" v="1290"/>
        <pc:sldMkLst>
          <pc:docMk/>
          <pc:sldMk cId="2273150775" sldId="286"/>
        </pc:sldMkLst>
      </pc:sldChg>
      <pc:sldChg chg="del">
        <pc:chgData name="Katarzyna Ostrowska" userId="3fb6de1a-4bac-4014-8fc2-aedb154afed2" providerId="ADAL" clId="{77AA43E0-68C4-4195-808D-8A96E26D5301}" dt="2025-08-06T09:52:40.403" v="0" actId="47"/>
        <pc:sldMkLst>
          <pc:docMk/>
          <pc:sldMk cId="3351163594" sldId="286"/>
        </pc:sldMkLst>
      </pc:sldChg>
      <pc:sldChg chg="del">
        <pc:chgData name="Katarzyna Ostrowska" userId="3fb6de1a-4bac-4014-8fc2-aedb154afed2" providerId="ADAL" clId="{77AA43E0-68C4-4195-808D-8A96E26D5301}" dt="2025-08-06T09:52:40.403" v="0" actId="47"/>
        <pc:sldMkLst>
          <pc:docMk/>
          <pc:sldMk cId="527379291" sldId="287"/>
        </pc:sldMkLst>
      </pc:sldChg>
      <pc:sldChg chg="add">
        <pc:chgData name="Katarzyna Ostrowska" userId="3fb6de1a-4bac-4014-8fc2-aedb154afed2" providerId="ADAL" clId="{77AA43E0-68C4-4195-808D-8A96E26D5301}" dt="2025-08-06T18:44:06.958" v="1290"/>
        <pc:sldMkLst>
          <pc:docMk/>
          <pc:sldMk cId="1892478349" sldId="287"/>
        </pc:sldMkLst>
      </pc:sldChg>
      <pc:sldChg chg="del">
        <pc:chgData name="Katarzyna Ostrowska" userId="3fb6de1a-4bac-4014-8fc2-aedb154afed2" providerId="ADAL" clId="{77AA43E0-68C4-4195-808D-8A96E26D5301}" dt="2025-08-06T09:52:40.403" v="0" actId="47"/>
        <pc:sldMkLst>
          <pc:docMk/>
          <pc:sldMk cId="4224177997" sldId="289"/>
        </pc:sldMkLst>
      </pc:sldChg>
      <pc:sldChg chg="modSp mod">
        <pc:chgData name="Katarzyna Ostrowska" userId="3fb6de1a-4bac-4014-8fc2-aedb154afed2" providerId="ADAL" clId="{77AA43E0-68C4-4195-808D-8A96E26D5301}" dt="2025-08-06T11:43:54.220" v="587" actId="20577"/>
        <pc:sldMkLst>
          <pc:docMk/>
          <pc:sldMk cId="1987707609" sldId="292"/>
        </pc:sldMkLst>
        <pc:spChg chg="mod">
          <ac:chgData name="Katarzyna Ostrowska" userId="3fb6de1a-4bac-4014-8fc2-aedb154afed2" providerId="ADAL" clId="{77AA43E0-68C4-4195-808D-8A96E26D5301}" dt="2025-08-06T11:43:54.220" v="587" actId="20577"/>
          <ac:spMkLst>
            <pc:docMk/>
            <pc:sldMk cId="1987707609" sldId="292"/>
            <ac:spMk id="6" creationId="{3A371DB2-281B-AE17-E8C8-8039EE7C7BD2}"/>
          </ac:spMkLst>
        </pc:spChg>
        <pc:spChg chg="mod">
          <ac:chgData name="Katarzyna Ostrowska" userId="3fb6de1a-4bac-4014-8fc2-aedb154afed2" providerId="ADAL" clId="{77AA43E0-68C4-4195-808D-8A96E26D5301}" dt="2025-08-06T11:15:10.700" v="341" actId="20577"/>
          <ac:spMkLst>
            <pc:docMk/>
            <pc:sldMk cId="1987707609" sldId="292"/>
            <ac:spMk id="9" creationId="{A60CCEDC-A93B-DF29-651F-FC8A82D52AEC}"/>
          </ac:spMkLst>
        </pc:spChg>
        <pc:picChg chg="mod">
          <ac:chgData name="Katarzyna Ostrowska" userId="3fb6de1a-4bac-4014-8fc2-aedb154afed2" providerId="ADAL" clId="{77AA43E0-68C4-4195-808D-8A96E26D5301}" dt="2025-08-06T11:15:24.050" v="358" actId="1076"/>
          <ac:picMkLst>
            <pc:docMk/>
            <pc:sldMk cId="1987707609" sldId="292"/>
            <ac:picMk id="8" creationId="{F81C2AC2-5E3D-0315-E90C-14E7DA8CA855}"/>
          </ac:picMkLst>
        </pc:picChg>
      </pc:sldChg>
      <pc:sldChg chg="modSp mod">
        <pc:chgData name="Katarzyna Ostrowska" userId="3fb6de1a-4bac-4014-8fc2-aedb154afed2" providerId="ADAL" clId="{77AA43E0-68C4-4195-808D-8A96E26D5301}" dt="2025-08-06T13:18:57.029" v="1248" actId="1076"/>
        <pc:sldMkLst>
          <pc:docMk/>
          <pc:sldMk cId="163226709" sldId="294"/>
        </pc:sldMkLst>
        <pc:spChg chg="mod">
          <ac:chgData name="Katarzyna Ostrowska" userId="3fb6de1a-4bac-4014-8fc2-aedb154afed2" providerId="ADAL" clId="{77AA43E0-68C4-4195-808D-8A96E26D5301}" dt="2025-08-06T12:30:07.130" v="1018" actId="20577"/>
          <ac:spMkLst>
            <pc:docMk/>
            <pc:sldMk cId="163226709" sldId="294"/>
            <ac:spMk id="14" creationId="{2AFC9CAA-DE99-EB9D-F0E6-3811385531F2}"/>
          </ac:spMkLst>
        </pc:spChg>
        <pc:spChg chg="mod">
          <ac:chgData name="Katarzyna Ostrowska" userId="3fb6de1a-4bac-4014-8fc2-aedb154afed2" providerId="ADAL" clId="{77AA43E0-68C4-4195-808D-8A96E26D5301}" dt="2025-08-06T13:18:57.029" v="1248" actId="1076"/>
          <ac:spMkLst>
            <pc:docMk/>
            <pc:sldMk cId="163226709" sldId="294"/>
            <ac:spMk id="19" creationId="{44CC9097-65A2-4007-9219-7A0DDF9145D5}"/>
          </ac:spMkLst>
        </pc:spChg>
        <pc:spChg chg="mod">
          <ac:chgData name="Katarzyna Ostrowska" userId="3fb6de1a-4bac-4014-8fc2-aedb154afed2" providerId="ADAL" clId="{77AA43E0-68C4-4195-808D-8A96E26D5301}" dt="2025-08-06T12:30:13.541" v="1019" actId="1076"/>
          <ac:spMkLst>
            <pc:docMk/>
            <pc:sldMk cId="163226709" sldId="294"/>
            <ac:spMk id="23" creationId="{77EC3C05-B127-F497-21E2-D9066EBA7327}"/>
          </ac:spMkLst>
        </pc:spChg>
      </pc:sldChg>
      <pc:sldChg chg="delSp modSp mod">
        <pc:chgData name="Katarzyna Ostrowska" userId="3fb6de1a-4bac-4014-8fc2-aedb154afed2" providerId="ADAL" clId="{77AA43E0-68C4-4195-808D-8A96E26D5301}" dt="2025-08-06T11:20:24.120" v="467" actId="1076"/>
        <pc:sldMkLst>
          <pc:docMk/>
          <pc:sldMk cId="929034153" sldId="297"/>
        </pc:sldMkLst>
        <pc:spChg chg="mod">
          <ac:chgData name="Katarzyna Ostrowska" userId="3fb6de1a-4bac-4014-8fc2-aedb154afed2" providerId="ADAL" clId="{77AA43E0-68C4-4195-808D-8A96E26D5301}" dt="2025-08-06T11:20:07.755" v="465" actId="20577"/>
          <ac:spMkLst>
            <pc:docMk/>
            <pc:sldMk cId="929034153" sldId="297"/>
            <ac:spMk id="20" creationId="{267B595F-3C77-AF56-D33D-EC388E251180}"/>
          </ac:spMkLst>
        </pc:spChg>
        <pc:spChg chg="del">
          <ac:chgData name="Katarzyna Ostrowska" userId="3fb6de1a-4bac-4014-8fc2-aedb154afed2" providerId="ADAL" clId="{77AA43E0-68C4-4195-808D-8A96E26D5301}" dt="2025-08-06T11:20:04.600" v="464" actId="478"/>
          <ac:spMkLst>
            <pc:docMk/>
            <pc:sldMk cId="929034153" sldId="297"/>
            <ac:spMk id="25" creationId="{04816A5B-3C03-0199-A025-D6B144EC1260}"/>
          </ac:spMkLst>
        </pc:spChg>
        <pc:spChg chg="del">
          <ac:chgData name="Katarzyna Ostrowska" userId="3fb6de1a-4bac-4014-8fc2-aedb154afed2" providerId="ADAL" clId="{77AA43E0-68C4-4195-808D-8A96E26D5301}" dt="2025-08-06T11:20:03.810" v="463" actId="478"/>
          <ac:spMkLst>
            <pc:docMk/>
            <pc:sldMk cId="929034153" sldId="297"/>
            <ac:spMk id="26" creationId="{71960D4C-133B-0E6D-ED4E-4A672FDA8FDB}"/>
          </ac:spMkLst>
        </pc:spChg>
        <pc:picChg chg="mod">
          <ac:chgData name="Katarzyna Ostrowska" userId="3fb6de1a-4bac-4014-8fc2-aedb154afed2" providerId="ADAL" clId="{77AA43E0-68C4-4195-808D-8A96E26D5301}" dt="2025-08-06T11:20:24.120" v="467" actId="1076"/>
          <ac:picMkLst>
            <pc:docMk/>
            <pc:sldMk cId="929034153" sldId="297"/>
            <ac:picMk id="28" creationId="{5CE1279D-EE3B-706C-2A76-2A8B4D2EFC2B}"/>
          </ac:picMkLst>
        </pc:picChg>
      </pc:sldChg>
      <pc:sldChg chg="modSp mod">
        <pc:chgData name="Katarzyna Ostrowska" userId="3fb6de1a-4bac-4014-8fc2-aedb154afed2" providerId="ADAL" clId="{77AA43E0-68C4-4195-808D-8A96E26D5301}" dt="2025-08-06T12:55:40.912" v="1245" actId="20577"/>
        <pc:sldMkLst>
          <pc:docMk/>
          <pc:sldMk cId="227514054" sldId="298"/>
        </pc:sldMkLst>
        <pc:spChg chg="mod">
          <ac:chgData name="Katarzyna Ostrowska" userId="3fb6de1a-4bac-4014-8fc2-aedb154afed2" providerId="ADAL" clId="{77AA43E0-68C4-4195-808D-8A96E26D5301}" dt="2025-08-06T12:54:23.498" v="1209" actId="20577"/>
          <ac:spMkLst>
            <pc:docMk/>
            <pc:sldMk cId="227514054" sldId="298"/>
            <ac:spMk id="2" creationId="{4BBBCB52-C458-51DA-9D11-0A2DC2F339D8}"/>
          </ac:spMkLst>
        </pc:spChg>
        <pc:spChg chg="mod">
          <ac:chgData name="Katarzyna Ostrowska" userId="3fb6de1a-4bac-4014-8fc2-aedb154afed2" providerId="ADAL" clId="{77AA43E0-68C4-4195-808D-8A96E26D5301}" dt="2025-08-06T12:55:40.912" v="1245" actId="20577"/>
          <ac:spMkLst>
            <pc:docMk/>
            <pc:sldMk cId="227514054" sldId="298"/>
            <ac:spMk id="3" creationId="{A02F6FBC-389E-7DC8-101A-9F8894E0AC8C}"/>
          </ac:spMkLst>
        </pc:spChg>
        <pc:spChg chg="mod">
          <ac:chgData name="Katarzyna Ostrowska" userId="3fb6de1a-4bac-4014-8fc2-aedb154afed2" providerId="ADAL" clId="{77AA43E0-68C4-4195-808D-8A96E26D5301}" dt="2025-08-06T09:58:49.531" v="291" actId="20577"/>
          <ac:spMkLst>
            <pc:docMk/>
            <pc:sldMk cId="227514054" sldId="298"/>
            <ac:spMk id="58" creationId="{D0EA5019-D55E-0361-9150-AA669A5870FD}"/>
          </ac:spMkLst>
        </pc:spChg>
      </pc:sldChg>
      <pc:sldChg chg="modSp mod">
        <pc:chgData name="Katarzyna Ostrowska" userId="3fb6de1a-4bac-4014-8fc2-aedb154afed2" providerId="ADAL" clId="{77AA43E0-68C4-4195-808D-8A96E26D5301}" dt="2025-08-06T12:09:48.992" v="742" actId="20577"/>
        <pc:sldMkLst>
          <pc:docMk/>
          <pc:sldMk cId="2979442925" sldId="299"/>
        </pc:sldMkLst>
        <pc:spChg chg="mod">
          <ac:chgData name="Katarzyna Ostrowska" userId="3fb6de1a-4bac-4014-8fc2-aedb154afed2" providerId="ADAL" clId="{77AA43E0-68C4-4195-808D-8A96E26D5301}" dt="2025-08-06T11:58:49.900" v="676" actId="20577"/>
          <ac:spMkLst>
            <pc:docMk/>
            <pc:sldMk cId="2979442925" sldId="299"/>
            <ac:spMk id="23" creationId="{6BFA57EC-9387-99C1-5518-3B3BBD0CA30F}"/>
          </ac:spMkLst>
        </pc:spChg>
        <pc:spChg chg="mod">
          <ac:chgData name="Katarzyna Ostrowska" userId="3fb6de1a-4bac-4014-8fc2-aedb154afed2" providerId="ADAL" clId="{77AA43E0-68C4-4195-808D-8A96E26D5301}" dt="2025-08-06T12:00:02.700" v="718" actId="20577"/>
          <ac:spMkLst>
            <pc:docMk/>
            <pc:sldMk cId="2979442925" sldId="299"/>
            <ac:spMk id="44" creationId="{BEBB78F9-9AC2-3182-1958-FEFA2DA496F2}"/>
          </ac:spMkLst>
        </pc:spChg>
        <pc:spChg chg="mod">
          <ac:chgData name="Katarzyna Ostrowska" userId="3fb6de1a-4bac-4014-8fc2-aedb154afed2" providerId="ADAL" clId="{77AA43E0-68C4-4195-808D-8A96E26D5301}" dt="2025-08-06T11:59:57.644" v="714" actId="20577"/>
          <ac:spMkLst>
            <pc:docMk/>
            <pc:sldMk cId="2979442925" sldId="299"/>
            <ac:spMk id="45" creationId="{29106434-2B29-AF35-CAD2-9E76C48F7CAE}"/>
          </ac:spMkLst>
        </pc:spChg>
        <pc:spChg chg="mod">
          <ac:chgData name="Katarzyna Ostrowska" userId="3fb6de1a-4bac-4014-8fc2-aedb154afed2" providerId="ADAL" clId="{77AA43E0-68C4-4195-808D-8A96E26D5301}" dt="2025-08-06T12:07:13.999" v="731" actId="20577"/>
          <ac:spMkLst>
            <pc:docMk/>
            <pc:sldMk cId="2979442925" sldId="299"/>
            <ac:spMk id="67" creationId="{AECBB837-4F49-AF9B-4B99-191DB64639E4}"/>
          </ac:spMkLst>
        </pc:spChg>
        <pc:spChg chg="mod">
          <ac:chgData name="Katarzyna Ostrowska" userId="3fb6de1a-4bac-4014-8fc2-aedb154afed2" providerId="ADAL" clId="{77AA43E0-68C4-4195-808D-8A96E26D5301}" dt="2025-08-06T12:09:48.992" v="742" actId="20577"/>
          <ac:spMkLst>
            <pc:docMk/>
            <pc:sldMk cId="2979442925" sldId="299"/>
            <ac:spMk id="71" creationId="{62922846-76A0-A59F-C87F-0F3EC80608C8}"/>
          </ac:spMkLst>
        </pc:spChg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914818936" sldId="2151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1195836861" sldId="2153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666567166" sldId="2157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3922392618" sldId="2159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2275991090" sldId="2169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4207640972" sldId="2170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388310983" sldId="2172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3402923764" sldId="2201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2162888058" sldId="2202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228920556" sldId="2204"/>
        </pc:sldMkLst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3306597472" sldId="2867"/>
        </pc:sldMkLst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421929654" sldId="3383"/>
        </pc:sldMkLst>
      </pc:sldChg>
      <pc:sldChg chg="addSp modSp add del setBg">
        <pc:chgData name="Katarzyna Ostrowska" userId="3fb6de1a-4bac-4014-8fc2-aedb154afed2" providerId="ADAL" clId="{77AA43E0-68C4-4195-808D-8A96E26D5301}" dt="2025-08-06T12:40:56.758" v="1103"/>
        <pc:sldMkLst>
          <pc:docMk/>
          <pc:sldMk cId="478333596" sldId="3385"/>
        </pc:sldMkLst>
        <pc:picChg chg="add mod">
          <ac:chgData name="Katarzyna Ostrowska" userId="3fb6de1a-4bac-4014-8fc2-aedb154afed2" providerId="ADAL" clId="{77AA43E0-68C4-4195-808D-8A96E26D5301}" dt="2025-08-06T12:40:56.758" v="1103"/>
          <ac:picMkLst>
            <pc:docMk/>
            <pc:sldMk cId="478333596" sldId="3385"/>
            <ac:picMk id="9" creationId="{28D3085A-FDBF-59B8-8939-D116200B1380}"/>
          </ac:picMkLst>
        </pc:picChg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3583227204" sldId="3388"/>
        </pc:sldMkLst>
      </pc:sldChg>
      <pc:sldChg chg="addSp modSp add del setBg">
        <pc:chgData name="Katarzyna Ostrowska" userId="3fb6de1a-4bac-4014-8fc2-aedb154afed2" providerId="ADAL" clId="{77AA43E0-68C4-4195-808D-8A96E26D5301}" dt="2025-08-06T12:41:35.078" v="1114"/>
        <pc:sldMkLst>
          <pc:docMk/>
          <pc:sldMk cId="212068050" sldId="3400"/>
        </pc:sldMkLst>
        <pc:picChg chg="add mod">
          <ac:chgData name="Katarzyna Ostrowska" userId="3fb6de1a-4bac-4014-8fc2-aedb154afed2" providerId="ADAL" clId="{77AA43E0-68C4-4195-808D-8A96E26D5301}" dt="2025-08-06T12:41:35.078" v="1114"/>
          <ac:picMkLst>
            <pc:docMk/>
            <pc:sldMk cId="212068050" sldId="3400"/>
            <ac:picMk id="5" creationId="{7E87173C-FF61-52B2-EE1D-69B14E314404}"/>
          </ac:picMkLst>
        </pc:picChg>
      </pc:sldChg>
      <pc:sldChg chg="add del setBg">
        <pc:chgData name="Katarzyna Ostrowska" userId="3fb6de1a-4bac-4014-8fc2-aedb154afed2" providerId="ADAL" clId="{77AA43E0-68C4-4195-808D-8A96E26D5301}" dt="2025-08-06T11:21:48.040" v="473"/>
        <pc:sldMkLst>
          <pc:docMk/>
          <pc:sldMk cId="2325177345" sldId="3402"/>
        </pc:sldMkLst>
      </pc:sldChg>
      <pc:sldChg chg="addSp modSp add del mod setBg">
        <pc:chgData name="Katarzyna Ostrowska" userId="3fb6de1a-4bac-4014-8fc2-aedb154afed2" providerId="ADAL" clId="{77AA43E0-68C4-4195-808D-8A96E26D5301}" dt="2025-08-06T12:41:00.988" v="1104"/>
        <pc:sldMkLst>
          <pc:docMk/>
          <pc:sldMk cId="2730724140" sldId="3403"/>
        </pc:sldMkLst>
        <pc:spChg chg="mod">
          <ac:chgData name="Katarzyna Ostrowska" userId="3fb6de1a-4bac-4014-8fc2-aedb154afed2" providerId="ADAL" clId="{77AA43E0-68C4-4195-808D-8A96E26D5301}" dt="2025-08-06T12:31:17.492" v="1024" actId="14100"/>
          <ac:spMkLst>
            <pc:docMk/>
            <pc:sldMk cId="2730724140" sldId="3403"/>
            <ac:spMk id="108" creationId="{18A73F82-1D7E-4AC0-A3EA-A73EE955A0BE}"/>
          </ac:spMkLst>
        </pc:spChg>
        <pc:spChg chg="mod">
          <ac:chgData name="Katarzyna Ostrowska" userId="3fb6de1a-4bac-4014-8fc2-aedb154afed2" providerId="ADAL" clId="{77AA43E0-68C4-4195-808D-8A96E26D5301}" dt="2025-08-06T12:31:21.238" v="1026" actId="14100"/>
          <ac:spMkLst>
            <pc:docMk/>
            <pc:sldMk cId="2730724140" sldId="3403"/>
            <ac:spMk id="109" creationId="{FFE7F633-607D-4957-BF42-66124123AC6D}"/>
          </ac:spMkLst>
        </pc:spChg>
        <pc:picChg chg="add mod">
          <ac:chgData name="Katarzyna Ostrowska" userId="3fb6de1a-4bac-4014-8fc2-aedb154afed2" providerId="ADAL" clId="{77AA43E0-68C4-4195-808D-8A96E26D5301}" dt="2025-08-06T12:41:00.988" v="1104"/>
          <ac:picMkLst>
            <pc:docMk/>
            <pc:sldMk cId="2730724140" sldId="3403"/>
            <ac:picMk id="5" creationId="{EC163841-71B7-85DF-26BF-145DA5023F45}"/>
          </ac:picMkLst>
        </pc:picChg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523441210" sldId="3404"/>
        </pc:sldMkLst>
      </pc:sldChg>
      <pc:sldChg chg="addSp modSp add del mod setBg">
        <pc:chgData name="Katarzyna Ostrowska" userId="3fb6de1a-4bac-4014-8fc2-aedb154afed2" providerId="ADAL" clId="{77AA43E0-68C4-4195-808D-8A96E26D5301}" dt="2025-08-06T12:41:15.701" v="1108" actId="1076"/>
        <pc:sldMkLst>
          <pc:docMk/>
          <pc:sldMk cId="3664196543" sldId="3405"/>
        </pc:sldMkLst>
        <pc:spChg chg="mod">
          <ac:chgData name="Katarzyna Ostrowska" userId="3fb6de1a-4bac-4014-8fc2-aedb154afed2" providerId="ADAL" clId="{77AA43E0-68C4-4195-808D-8A96E26D5301}" dt="2025-08-06T12:41:15.701" v="1108" actId="1076"/>
          <ac:spMkLst>
            <pc:docMk/>
            <pc:sldMk cId="3664196543" sldId="3405"/>
            <ac:spMk id="10" creationId="{DC716E94-B90C-4C26-8D15-3F1B653AEDB6}"/>
          </ac:spMkLst>
        </pc:spChg>
        <pc:picChg chg="add mod">
          <ac:chgData name="Katarzyna Ostrowska" userId="3fb6de1a-4bac-4014-8fc2-aedb154afed2" providerId="ADAL" clId="{77AA43E0-68C4-4195-808D-8A96E26D5301}" dt="2025-08-06T12:41:12.664" v="1107"/>
          <ac:picMkLst>
            <pc:docMk/>
            <pc:sldMk cId="3664196543" sldId="3405"/>
            <ac:picMk id="9" creationId="{CA89EF55-7F19-6E05-98A4-8E833426E5C1}"/>
          </ac:picMkLst>
        </pc:picChg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2906721222" sldId="3408"/>
        </pc:sldMkLst>
      </pc:sldChg>
      <pc:sldChg chg="addSp modSp add del mod setBg">
        <pc:chgData name="Katarzyna Ostrowska" userId="3fb6de1a-4bac-4014-8fc2-aedb154afed2" providerId="ADAL" clId="{77AA43E0-68C4-4195-808D-8A96E26D5301}" dt="2025-08-06T12:41:33.307" v="1113" actId="1076"/>
        <pc:sldMkLst>
          <pc:docMk/>
          <pc:sldMk cId="3863254781" sldId="3411"/>
        </pc:sldMkLst>
        <pc:spChg chg="mod">
          <ac:chgData name="Katarzyna Ostrowska" userId="3fb6de1a-4bac-4014-8fc2-aedb154afed2" providerId="ADAL" clId="{77AA43E0-68C4-4195-808D-8A96E26D5301}" dt="2025-08-06T12:41:33.307" v="1113" actId="1076"/>
          <ac:spMkLst>
            <pc:docMk/>
            <pc:sldMk cId="3863254781" sldId="3411"/>
            <ac:spMk id="10" creationId="{DC716E94-B90C-4C26-8D15-3F1B653AEDB6}"/>
          </ac:spMkLst>
        </pc:spChg>
        <pc:picChg chg="add mod">
          <ac:chgData name="Katarzyna Ostrowska" userId="3fb6de1a-4bac-4014-8fc2-aedb154afed2" providerId="ADAL" clId="{77AA43E0-68C4-4195-808D-8A96E26D5301}" dt="2025-08-06T12:41:30.151" v="1112"/>
          <ac:picMkLst>
            <pc:docMk/>
            <pc:sldMk cId="3863254781" sldId="3411"/>
            <ac:picMk id="6" creationId="{C2E51338-9206-8913-973D-7793BD70C2C4}"/>
          </ac:picMkLst>
        </pc:picChg>
      </pc:sldChg>
      <pc:sldChg chg="modSp add del mod ord">
        <pc:chgData name="Katarzyna Ostrowska" userId="3fb6de1a-4bac-4014-8fc2-aedb154afed2" providerId="ADAL" clId="{77AA43E0-68C4-4195-808D-8A96E26D5301}" dt="2025-08-06T12:33:52.402" v="1037"/>
        <pc:sldMkLst>
          <pc:docMk/>
          <pc:sldMk cId="554663922" sldId="3454"/>
        </pc:sldMkLst>
        <pc:spChg chg="mod">
          <ac:chgData name="Katarzyna Ostrowska" userId="3fb6de1a-4bac-4014-8fc2-aedb154afed2" providerId="ADAL" clId="{77AA43E0-68C4-4195-808D-8A96E26D5301}" dt="2025-08-06T11:24:34.378" v="535" actId="20577"/>
          <ac:spMkLst>
            <pc:docMk/>
            <pc:sldMk cId="554663922" sldId="3454"/>
            <ac:spMk id="7" creationId="{89658359-0F4F-DB53-0634-5BCF1477642C}"/>
          </ac:spMkLst>
        </pc:spChg>
        <pc:spChg chg="mod">
          <ac:chgData name="Katarzyna Ostrowska" userId="3fb6de1a-4bac-4014-8fc2-aedb154afed2" providerId="ADAL" clId="{77AA43E0-68C4-4195-808D-8A96E26D5301}" dt="2025-08-06T11:26:33.538" v="564" actId="20577"/>
          <ac:spMkLst>
            <pc:docMk/>
            <pc:sldMk cId="554663922" sldId="3454"/>
            <ac:spMk id="12" creationId="{312A3C02-7DB2-D804-EDC6-8A89FFEEB730}"/>
          </ac:spMkLst>
        </pc:spChg>
        <pc:picChg chg="mod">
          <ac:chgData name="Katarzyna Ostrowska" userId="3fb6de1a-4bac-4014-8fc2-aedb154afed2" providerId="ADAL" clId="{77AA43E0-68C4-4195-808D-8A96E26D5301}" dt="2025-08-06T11:24:15.640" v="502" actId="14826"/>
          <ac:picMkLst>
            <pc:docMk/>
            <pc:sldMk cId="554663922" sldId="3454"/>
            <ac:picMk id="3" creationId="{ECF80D33-E8A8-0589-9B44-C62822645E98}"/>
          </ac:picMkLst>
        </pc:picChg>
      </pc:sldChg>
      <pc:sldChg chg="del">
        <pc:chgData name="Katarzyna Ostrowska" userId="3fb6de1a-4bac-4014-8fc2-aedb154afed2" providerId="ADAL" clId="{77AA43E0-68C4-4195-808D-8A96E26D5301}" dt="2025-08-06T11:27:00.358" v="581" actId="47"/>
        <pc:sldMkLst>
          <pc:docMk/>
          <pc:sldMk cId="2102620446" sldId="3455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1425952266" sldId="3456"/>
        </pc:sldMkLst>
      </pc:sldChg>
      <pc:sldChg chg="del">
        <pc:chgData name="Katarzyna Ostrowska" userId="3fb6de1a-4bac-4014-8fc2-aedb154afed2" providerId="ADAL" clId="{77AA43E0-68C4-4195-808D-8A96E26D5301}" dt="2025-08-06T09:57:27.980" v="275" actId="47"/>
        <pc:sldMkLst>
          <pc:docMk/>
          <pc:sldMk cId="599859051" sldId="3457"/>
        </pc:sldMkLst>
      </pc:sldChg>
      <pc:sldChg chg="modSp del mod">
        <pc:chgData name="Katarzyna Ostrowska" userId="3fb6de1a-4bac-4014-8fc2-aedb154afed2" providerId="ADAL" clId="{77AA43E0-68C4-4195-808D-8A96E26D5301}" dt="2025-08-06T12:34:07.238" v="1039" actId="47"/>
        <pc:sldMkLst>
          <pc:docMk/>
          <pc:sldMk cId="864991785" sldId="3458"/>
        </pc:sldMkLst>
        <pc:spChg chg="mod">
          <ac:chgData name="Katarzyna Ostrowska" userId="3fb6de1a-4bac-4014-8fc2-aedb154afed2" providerId="ADAL" clId="{77AA43E0-68C4-4195-808D-8A96E26D5301}" dt="2025-08-06T10:03:01.047" v="321" actId="20577"/>
          <ac:spMkLst>
            <pc:docMk/>
            <pc:sldMk cId="864991785" sldId="3458"/>
            <ac:spMk id="12" creationId="{312A3C02-7DB2-D804-EDC6-8A89FFEEB730}"/>
          </ac:spMkLst>
        </pc:spChg>
        <pc:spChg chg="mod">
          <ac:chgData name="Katarzyna Ostrowska" userId="3fb6de1a-4bac-4014-8fc2-aedb154afed2" providerId="ADAL" clId="{77AA43E0-68C4-4195-808D-8A96E26D5301}" dt="2025-08-06T09:56:31.782" v="239" actId="20577"/>
          <ac:spMkLst>
            <pc:docMk/>
            <pc:sldMk cId="864991785" sldId="3458"/>
            <ac:spMk id="13" creationId="{0D0BFAC7-DCBA-6DD1-27B0-EC3C2A6D618C}"/>
          </ac:spMkLst>
        </pc:spChg>
        <pc:spChg chg="mod">
          <ac:chgData name="Katarzyna Ostrowska" userId="3fb6de1a-4bac-4014-8fc2-aedb154afed2" providerId="ADAL" clId="{77AA43E0-68C4-4195-808D-8A96E26D5301}" dt="2025-08-06T09:56:27.933" v="235" actId="20577"/>
          <ac:spMkLst>
            <pc:docMk/>
            <pc:sldMk cId="864991785" sldId="3458"/>
            <ac:spMk id="31" creationId="{DF9078A2-05F8-9A2B-A670-8DBE732DA479}"/>
          </ac:spMkLst>
        </pc:spChg>
        <pc:spChg chg="mod">
          <ac:chgData name="Katarzyna Ostrowska" userId="3fb6de1a-4bac-4014-8fc2-aedb154afed2" providerId="ADAL" clId="{77AA43E0-68C4-4195-808D-8A96E26D5301}" dt="2025-08-06T09:57:01.920" v="274" actId="20577"/>
          <ac:spMkLst>
            <pc:docMk/>
            <pc:sldMk cId="864991785" sldId="3458"/>
            <ac:spMk id="49" creationId="{C098C9D7-83EB-1E15-E432-AC384C0720D7}"/>
          </ac:spMkLst>
        </pc:spChg>
        <pc:spChg chg="mod">
          <ac:chgData name="Katarzyna Ostrowska" userId="3fb6de1a-4bac-4014-8fc2-aedb154afed2" providerId="ADAL" clId="{77AA43E0-68C4-4195-808D-8A96E26D5301}" dt="2025-08-06T09:56:13.912" v="200" actId="20577"/>
          <ac:spMkLst>
            <pc:docMk/>
            <pc:sldMk cId="864991785" sldId="3458"/>
            <ac:spMk id="51" creationId="{15FB06FF-18A1-10DE-9A81-3F3E5AE58522}"/>
          </ac:spMkLst>
        </pc:spChg>
        <pc:picChg chg="mod">
          <ac:chgData name="Katarzyna Ostrowska" userId="3fb6de1a-4bac-4014-8fc2-aedb154afed2" providerId="ADAL" clId="{77AA43E0-68C4-4195-808D-8A96E26D5301}" dt="2025-08-06T10:04:45.413" v="324" actId="14826"/>
          <ac:picMkLst>
            <pc:docMk/>
            <pc:sldMk cId="864991785" sldId="3458"/>
            <ac:picMk id="6" creationId="{FD85EF52-958D-8680-D460-D59A8BF5C8AE}"/>
          </ac:picMkLst>
        </pc:picChg>
        <pc:picChg chg="mod">
          <ac:chgData name="Katarzyna Ostrowska" userId="3fb6de1a-4bac-4014-8fc2-aedb154afed2" providerId="ADAL" clId="{77AA43E0-68C4-4195-808D-8A96E26D5301}" dt="2025-08-06T11:41:09.593" v="582" actId="14826"/>
          <ac:picMkLst>
            <pc:docMk/>
            <pc:sldMk cId="864991785" sldId="3458"/>
            <ac:picMk id="46" creationId="{6726BD65-BAD9-3197-D45D-A5B12C03DC2C}"/>
          </ac:picMkLst>
        </pc:picChg>
        <pc:picChg chg="mod">
          <ac:chgData name="Katarzyna Ostrowska" userId="3fb6de1a-4bac-4014-8fc2-aedb154afed2" providerId="ADAL" clId="{77AA43E0-68C4-4195-808D-8A96E26D5301}" dt="2025-08-06T11:24:45.813" v="536" actId="14826"/>
          <ac:picMkLst>
            <pc:docMk/>
            <pc:sldMk cId="864991785" sldId="3458"/>
            <ac:picMk id="48" creationId="{6E1A07E1-C2E9-25DD-EDED-E9CEE2A472FD}"/>
          </ac:picMkLst>
        </pc:picChg>
        <pc:picChg chg="mod">
          <ac:chgData name="Katarzyna Ostrowska" userId="3fb6de1a-4bac-4014-8fc2-aedb154afed2" providerId="ADAL" clId="{77AA43E0-68C4-4195-808D-8A96E26D5301}" dt="2025-08-06T11:25:14.963" v="537" actId="14826"/>
          <ac:picMkLst>
            <pc:docMk/>
            <pc:sldMk cId="864991785" sldId="3458"/>
            <ac:picMk id="50" creationId="{B0B28718-48BA-C29F-D8C8-B550972CC133}"/>
          </ac:picMkLst>
        </pc:picChg>
      </pc:sldChg>
      <pc:sldChg chg="del">
        <pc:chgData name="Katarzyna Ostrowska" userId="3fb6de1a-4bac-4014-8fc2-aedb154afed2" providerId="ADAL" clId="{77AA43E0-68C4-4195-808D-8A96E26D5301}" dt="2025-08-06T09:57:27.980" v="275" actId="47"/>
        <pc:sldMkLst>
          <pc:docMk/>
          <pc:sldMk cId="1530368579" sldId="3459"/>
        </pc:sldMkLst>
      </pc:sldChg>
      <pc:sldChg chg="del">
        <pc:chgData name="Katarzyna Ostrowska" userId="3fb6de1a-4bac-4014-8fc2-aedb154afed2" providerId="ADAL" clId="{77AA43E0-68C4-4195-808D-8A96E26D5301}" dt="2025-08-06T09:57:27.980" v="275" actId="47"/>
        <pc:sldMkLst>
          <pc:docMk/>
          <pc:sldMk cId="763867035" sldId="3460"/>
        </pc:sldMkLst>
      </pc:sldChg>
      <pc:sldChg chg="del">
        <pc:chgData name="Katarzyna Ostrowska" userId="3fb6de1a-4bac-4014-8fc2-aedb154afed2" providerId="ADAL" clId="{77AA43E0-68C4-4195-808D-8A96E26D5301}" dt="2025-08-06T09:57:27.980" v="275" actId="47"/>
        <pc:sldMkLst>
          <pc:docMk/>
          <pc:sldMk cId="3830108353" sldId="3461"/>
        </pc:sldMkLst>
      </pc:sldChg>
      <pc:sldChg chg="del">
        <pc:chgData name="Katarzyna Ostrowska" userId="3fb6de1a-4bac-4014-8fc2-aedb154afed2" providerId="ADAL" clId="{77AA43E0-68C4-4195-808D-8A96E26D5301}" dt="2025-08-06T09:53:26.117" v="8" actId="47"/>
        <pc:sldMkLst>
          <pc:docMk/>
          <pc:sldMk cId="206881037" sldId="3463"/>
        </pc:sldMkLst>
      </pc:sldChg>
      <pc:sldChg chg="modSp mod">
        <pc:chgData name="Katarzyna Ostrowska" userId="3fb6de1a-4bac-4014-8fc2-aedb154afed2" providerId="ADAL" clId="{77AA43E0-68C4-4195-808D-8A96E26D5301}" dt="2025-08-06T12:14:23.613" v="774" actId="1076"/>
        <pc:sldMkLst>
          <pc:docMk/>
          <pc:sldMk cId="236582244" sldId="3464"/>
        </pc:sldMkLst>
        <pc:spChg chg="mod">
          <ac:chgData name="Katarzyna Ostrowska" userId="3fb6de1a-4bac-4014-8fc2-aedb154afed2" providerId="ADAL" clId="{77AA43E0-68C4-4195-808D-8A96E26D5301}" dt="2025-08-06T12:13:53.575" v="770" actId="1076"/>
          <ac:spMkLst>
            <pc:docMk/>
            <pc:sldMk cId="236582244" sldId="3464"/>
            <ac:spMk id="17" creationId="{F5C5A5FC-F8D4-5752-12FE-AF128D45E715}"/>
          </ac:spMkLst>
        </pc:spChg>
        <pc:spChg chg="mod">
          <ac:chgData name="Katarzyna Ostrowska" userId="3fb6de1a-4bac-4014-8fc2-aedb154afed2" providerId="ADAL" clId="{77AA43E0-68C4-4195-808D-8A96E26D5301}" dt="2025-08-06T12:14:23.613" v="774" actId="1076"/>
          <ac:spMkLst>
            <pc:docMk/>
            <pc:sldMk cId="236582244" sldId="3464"/>
            <ac:spMk id="65" creationId="{9B59799C-66AE-13A6-23A6-5B9C3052DD03}"/>
          </ac:spMkLst>
        </pc:spChg>
        <pc:spChg chg="mod">
          <ac:chgData name="Katarzyna Ostrowska" userId="3fb6de1a-4bac-4014-8fc2-aedb154afed2" providerId="ADAL" clId="{77AA43E0-68C4-4195-808D-8A96E26D5301}" dt="2025-08-06T12:10:46.238" v="749" actId="20577"/>
          <ac:spMkLst>
            <pc:docMk/>
            <pc:sldMk cId="236582244" sldId="3464"/>
            <ac:spMk id="67" creationId="{AECBB837-4F49-AF9B-4B99-191DB64639E4}"/>
          </ac:spMkLst>
        </pc:spChg>
        <pc:spChg chg="mod">
          <ac:chgData name="Katarzyna Ostrowska" userId="3fb6de1a-4bac-4014-8fc2-aedb154afed2" providerId="ADAL" clId="{77AA43E0-68C4-4195-808D-8A96E26D5301}" dt="2025-08-06T12:13:57.720" v="771" actId="14100"/>
          <ac:spMkLst>
            <pc:docMk/>
            <pc:sldMk cId="236582244" sldId="3464"/>
            <ac:spMk id="69" creationId="{05CD5725-B546-3E94-BA38-E90C6E67B0BF}"/>
          </ac:spMkLst>
        </pc:spChg>
        <pc:spChg chg="mod">
          <ac:chgData name="Katarzyna Ostrowska" userId="3fb6de1a-4bac-4014-8fc2-aedb154afed2" providerId="ADAL" clId="{77AA43E0-68C4-4195-808D-8A96E26D5301}" dt="2025-08-06T12:10:37.150" v="746" actId="20577"/>
          <ac:spMkLst>
            <pc:docMk/>
            <pc:sldMk cId="236582244" sldId="3464"/>
            <ac:spMk id="71" creationId="{62922846-76A0-A59F-C87F-0F3EC80608C8}"/>
          </ac:spMkLst>
        </pc:spChg>
        <pc:graphicFrameChg chg="mod">
          <ac:chgData name="Katarzyna Ostrowska" userId="3fb6de1a-4bac-4014-8fc2-aedb154afed2" providerId="ADAL" clId="{77AA43E0-68C4-4195-808D-8A96E26D5301}" dt="2025-08-06T12:14:16.702" v="773" actId="1076"/>
          <ac:graphicFrameMkLst>
            <pc:docMk/>
            <pc:sldMk cId="236582244" sldId="3464"/>
            <ac:graphicFrameMk id="14" creationId="{A790FEFC-A382-D607-DF39-44DEA1EA672F}"/>
          </ac:graphicFrameMkLst>
        </pc:graphicFrameChg>
        <pc:picChg chg="mod">
          <ac:chgData name="Katarzyna Ostrowska" userId="3fb6de1a-4bac-4014-8fc2-aedb154afed2" providerId="ADAL" clId="{77AA43E0-68C4-4195-808D-8A96E26D5301}" dt="2025-08-06T12:13:53.575" v="770" actId="1076"/>
          <ac:picMkLst>
            <pc:docMk/>
            <pc:sldMk cId="236582244" sldId="3464"/>
            <ac:picMk id="15" creationId="{12BBFBE6-F0BD-9253-274C-7C2FA0973F4D}"/>
          </ac:picMkLst>
        </pc:picChg>
        <pc:picChg chg="mod">
          <ac:chgData name="Katarzyna Ostrowska" userId="3fb6de1a-4bac-4014-8fc2-aedb154afed2" providerId="ADAL" clId="{77AA43E0-68C4-4195-808D-8A96E26D5301}" dt="2025-08-06T12:14:23.613" v="774" actId="1076"/>
          <ac:picMkLst>
            <pc:docMk/>
            <pc:sldMk cId="236582244" sldId="3464"/>
            <ac:picMk id="62" creationId="{1DCB5CB5-A1D2-092C-FB28-6C456B3A6D72}"/>
          </ac:picMkLst>
        </pc:picChg>
        <pc:picChg chg="mod">
          <ac:chgData name="Katarzyna Ostrowska" userId="3fb6de1a-4bac-4014-8fc2-aedb154afed2" providerId="ADAL" clId="{77AA43E0-68C4-4195-808D-8A96E26D5301}" dt="2025-08-06T12:13:57.720" v="771" actId="14100"/>
          <ac:picMkLst>
            <pc:docMk/>
            <pc:sldMk cId="236582244" sldId="3464"/>
            <ac:picMk id="68" creationId="{88973AE9-DC53-32A8-1186-B6FB69F64AAB}"/>
          </ac:picMkLst>
        </pc:picChg>
      </pc:sldChg>
      <pc:sldChg chg="del">
        <pc:chgData name="Katarzyna Ostrowska" userId="3fb6de1a-4bac-4014-8fc2-aedb154afed2" providerId="ADAL" clId="{77AA43E0-68C4-4195-808D-8A96E26D5301}" dt="2025-08-06T12:15:03.489" v="775" actId="2696"/>
        <pc:sldMkLst>
          <pc:docMk/>
          <pc:sldMk cId="79981533" sldId="3465"/>
        </pc:sldMkLst>
      </pc:sldChg>
      <pc:sldChg chg="modSp mod">
        <pc:chgData name="Katarzyna Ostrowska" userId="3fb6de1a-4bac-4014-8fc2-aedb154afed2" providerId="ADAL" clId="{77AA43E0-68C4-4195-808D-8A96E26D5301}" dt="2025-08-06T12:16:41.788" v="792" actId="6549"/>
        <pc:sldMkLst>
          <pc:docMk/>
          <pc:sldMk cId="262615675" sldId="3466"/>
        </pc:sldMkLst>
        <pc:spChg chg="mod">
          <ac:chgData name="Katarzyna Ostrowska" userId="3fb6de1a-4bac-4014-8fc2-aedb154afed2" providerId="ADAL" clId="{77AA43E0-68C4-4195-808D-8A96E26D5301}" dt="2025-08-06T12:15:33.143" v="779" actId="20577"/>
          <ac:spMkLst>
            <pc:docMk/>
            <pc:sldMk cId="262615675" sldId="3466"/>
            <ac:spMk id="11" creationId="{FC7D0757-4669-C982-C14E-17E774D9E3BF}"/>
          </ac:spMkLst>
        </pc:spChg>
        <pc:spChg chg="mod">
          <ac:chgData name="Katarzyna Ostrowska" userId="3fb6de1a-4bac-4014-8fc2-aedb154afed2" providerId="ADAL" clId="{77AA43E0-68C4-4195-808D-8A96E26D5301}" dt="2025-08-06T12:16:41.788" v="792" actId="6549"/>
          <ac:spMkLst>
            <pc:docMk/>
            <pc:sldMk cId="262615675" sldId="3466"/>
            <ac:spMk id="28" creationId="{BC4DF58B-99FF-CFC9-1904-4D8A424F7D78}"/>
          </ac:spMkLst>
        </pc:spChg>
        <pc:spChg chg="mod">
          <ac:chgData name="Katarzyna Ostrowska" userId="3fb6de1a-4bac-4014-8fc2-aedb154afed2" providerId="ADAL" clId="{77AA43E0-68C4-4195-808D-8A96E26D5301}" dt="2025-08-06T12:16:39.948" v="791" actId="6549"/>
          <ac:spMkLst>
            <pc:docMk/>
            <pc:sldMk cId="262615675" sldId="3466"/>
            <ac:spMk id="29" creationId="{9307B1BC-7744-06B7-2CC9-71EF791E5F19}"/>
          </ac:spMkLst>
        </pc:spChg>
        <pc:spChg chg="mod">
          <ac:chgData name="Katarzyna Ostrowska" userId="3fb6de1a-4bac-4014-8fc2-aedb154afed2" providerId="ADAL" clId="{77AA43E0-68C4-4195-808D-8A96E26D5301}" dt="2025-08-06T12:16:38.254" v="790" actId="6549"/>
          <ac:spMkLst>
            <pc:docMk/>
            <pc:sldMk cId="262615675" sldId="3466"/>
            <ac:spMk id="30" creationId="{917ACA29-C0E9-5784-AC41-1306B24CAF77}"/>
          </ac:spMkLst>
        </pc:spChg>
        <pc:spChg chg="mod">
          <ac:chgData name="Katarzyna Ostrowska" userId="3fb6de1a-4bac-4014-8fc2-aedb154afed2" providerId="ADAL" clId="{77AA43E0-68C4-4195-808D-8A96E26D5301}" dt="2025-08-06T12:16:04.303" v="784" actId="20577"/>
          <ac:spMkLst>
            <pc:docMk/>
            <pc:sldMk cId="262615675" sldId="3466"/>
            <ac:spMk id="31" creationId="{B52AA443-583E-8329-AF7A-1030B6C914B3}"/>
          </ac:spMkLst>
        </pc:spChg>
      </pc:sldChg>
      <pc:sldChg chg="modSp mod">
        <pc:chgData name="Katarzyna Ostrowska" userId="3fb6de1a-4bac-4014-8fc2-aedb154afed2" providerId="ADAL" clId="{77AA43E0-68C4-4195-808D-8A96E26D5301}" dt="2025-08-06T12:23:59.268" v="832" actId="20577"/>
        <pc:sldMkLst>
          <pc:docMk/>
          <pc:sldMk cId="835105142" sldId="3467"/>
        </pc:sldMkLst>
        <pc:spChg chg="mod">
          <ac:chgData name="Katarzyna Ostrowska" userId="3fb6de1a-4bac-4014-8fc2-aedb154afed2" providerId="ADAL" clId="{77AA43E0-68C4-4195-808D-8A96E26D5301}" dt="2025-08-06T12:23:10.216" v="826" actId="20577"/>
          <ac:spMkLst>
            <pc:docMk/>
            <pc:sldMk cId="835105142" sldId="3467"/>
            <ac:spMk id="4" creationId="{3F9FF26A-07C7-2D7F-3E32-6A386D5B5304}"/>
          </ac:spMkLst>
        </pc:spChg>
        <pc:spChg chg="mod">
          <ac:chgData name="Katarzyna Ostrowska" userId="3fb6de1a-4bac-4014-8fc2-aedb154afed2" providerId="ADAL" clId="{77AA43E0-68C4-4195-808D-8A96E26D5301}" dt="2025-08-06T12:22:27.398" v="813" actId="20577"/>
          <ac:spMkLst>
            <pc:docMk/>
            <pc:sldMk cId="835105142" sldId="3467"/>
            <ac:spMk id="9" creationId="{07531E79-712F-D762-CCB7-74FC75AD03CE}"/>
          </ac:spMkLst>
        </pc:spChg>
        <pc:spChg chg="mod">
          <ac:chgData name="Katarzyna Ostrowska" userId="3fb6de1a-4bac-4014-8fc2-aedb154afed2" providerId="ADAL" clId="{77AA43E0-68C4-4195-808D-8A96E26D5301}" dt="2025-08-06T12:23:38.185" v="828" actId="6549"/>
          <ac:spMkLst>
            <pc:docMk/>
            <pc:sldMk cId="835105142" sldId="3467"/>
            <ac:spMk id="28" creationId="{2AD65286-488C-E625-6C23-142D194B19F1}"/>
          </ac:spMkLst>
        </pc:spChg>
        <pc:spChg chg="mod">
          <ac:chgData name="Katarzyna Ostrowska" userId="3fb6de1a-4bac-4014-8fc2-aedb154afed2" providerId="ADAL" clId="{77AA43E0-68C4-4195-808D-8A96E26D5301}" dt="2025-08-06T12:23:59.268" v="832" actId="20577"/>
          <ac:spMkLst>
            <pc:docMk/>
            <pc:sldMk cId="835105142" sldId="3467"/>
            <ac:spMk id="29" creationId="{B6254D79-BBE1-931B-519E-F73521B7FF6F}"/>
          </ac:spMkLst>
        </pc:spChg>
        <pc:spChg chg="mod">
          <ac:chgData name="Katarzyna Ostrowska" userId="3fb6de1a-4bac-4014-8fc2-aedb154afed2" providerId="ADAL" clId="{77AA43E0-68C4-4195-808D-8A96E26D5301}" dt="2025-08-06T12:22:50.214" v="824" actId="20577"/>
          <ac:spMkLst>
            <pc:docMk/>
            <pc:sldMk cId="835105142" sldId="3467"/>
            <ac:spMk id="32" creationId="{B0B10FF4-E45F-0EE6-BD93-E0E97E919EB4}"/>
          </ac:spMkLst>
        </pc:spChg>
      </pc:sldChg>
      <pc:sldChg chg="modSp mod">
        <pc:chgData name="Katarzyna Ostrowska" userId="3fb6de1a-4bac-4014-8fc2-aedb154afed2" providerId="ADAL" clId="{77AA43E0-68C4-4195-808D-8A96E26D5301}" dt="2025-08-06T11:26:49.438" v="580" actId="14100"/>
        <pc:sldMkLst>
          <pc:docMk/>
          <pc:sldMk cId="3327255451" sldId="3468"/>
        </pc:sldMkLst>
        <pc:spChg chg="mod">
          <ac:chgData name="Katarzyna Ostrowska" userId="3fb6de1a-4bac-4014-8fc2-aedb154afed2" providerId="ADAL" clId="{77AA43E0-68C4-4195-808D-8A96E26D5301}" dt="2025-08-06T11:26:49.438" v="580" actId="14100"/>
          <ac:spMkLst>
            <pc:docMk/>
            <pc:sldMk cId="3327255451" sldId="3468"/>
            <ac:spMk id="12" creationId="{312A3C02-7DB2-D804-EDC6-8A89FFEEB730}"/>
          </ac:spMkLst>
        </pc:spChg>
      </pc:sldChg>
      <pc:sldChg chg="add del">
        <pc:chgData name="Katarzyna Ostrowska" userId="3fb6de1a-4bac-4014-8fc2-aedb154afed2" providerId="ADAL" clId="{77AA43E0-68C4-4195-808D-8A96E26D5301}" dt="2025-08-06T12:53:29.790" v="1201"/>
        <pc:sldMkLst>
          <pc:docMk/>
          <pc:sldMk cId="4156155103" sldId="3469"/>
        </pc:sldMkLst>
      </pc:sldChg>
      <pc:sldChg chg="del ord">
        <pc:chgData name="Katarzyna Ostrowska" userId="3fb6de1a-4bac-4014-8fc2-aedb154afed2" providerId="ADAL" clId="{77AA43E0-68C4-4195-808D-8A96E26D5301}" dt="2025-08-06T18:45:15.330" v="1297" actId="47"/>
        <pc:sldMkLst>
          <pc:docMk/>
          <pc:sldMk cId="1784574111" sldId="3472"/>
        </pc:sldMkLst>
      </pc:sldChg>
      <pc:sldChg chg="ord">
        <pc:chgData name="Katarzyna Ostrowska" userId="3fb6de1a-4bac-4014-8fc2-aedb154afed2" providerId="ADAL" clId="{77AA43E0-68C4-4195-808D-8A96E26D5301}" dt="2025-08-06T09:53:06.908" v="6"/>
        <pc:sldMkLst>
          <pc:docMk/>
          <pc:sldMk cId="1010720209" sldId="3473"/>
        </pc:sldMkLst>
      </pc:sldChg>
      <pc:sldChg chg="add">
        <pc:chgData name="Katarzyna Ostrowska" userId="3fb6de1a-4bac-4014-8fc2-aedb154afed2" providerId="ADAL" clId="{77AA43E0-68C4-4195-808D-8A96E26D5301}" dt="2025-08-06T11:21:48.040" v="473"/>
        <pc:sldMkLst>
          <pc:docMk/>
          <pc:sldMk cId="391098301" sldId="3476"/>
        </pc:sldMkLst>
      </pc:sldChg>
      <pc:sldChg chg="add del">
        <pc:chgData name="Katarzyna Ostrowska" userId="3fb6de1a-4bac-4014-8fc2-aedb154afed2" providerId="ADAL" clId="{77AA43E0-68C4-4195-808D-8A96E26D5301}" dt="2025-08-06T11:21:38.940" v="470"/>
        <pc:sldMkLst>
          <pc:docMk/>
          <pc:sldMk cId="1076456257" sldId="3476"/>
        </pc:sldMkLst>
      </pc:sldChg>
      <pc:sldChg chg="add del">
        <pc:chgData name="Katarzyna Ostrowska" userId="3fb6de1a-4bac-4014-8fc2-aedb154afed2" providerId="ADAL" clId="{77AA43E0-68C4-4195-808D-8A96E26D5301}" dt="2025-08-06T11:21:45.050" v="472"/>
        <pc:sldMkLst>
          <pc:docMk/>
          <pc:sldMk cId="2318202265" sldId="3476"/>
        </pc:sldMkLst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3218212603" sldId="3597"/>
        </pc:sldMkLst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969862259" sldId="3598"/>
        </pc:sldMkLst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358215940" sldId="3599"/>
        </pc:sldMkLst>
      </pc:sldChg>
      <pc:sldChg chg="add del setBg">
        <pc:chgData name="Katarzyna Ostrowska" userId="3fb6de1a-4bac-4014-8fc2-aedb154afed2" providerId="ADAL" clId="{77AA43E0-68C4-4195-808D-8A96E26D5301}" dt="2025-08-06T11:21:48.040" v="473"/>
        <pc:sldMkLst>
          <pc:docMk/>
          <pc:sldMk cId="2019280234" sldId="3600"/>
        </pc:sldMkLst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1754809120" sldId="3601"/>
        </pc:sldMkLst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4126455034" sldId="3603"/>
        </pc:sldMkLst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4128534779" sldId="3604"/>
        </pc:sldMkLst>
      </pc:sldChg>
      <pc:sldChg chg="modSp add del mod setBg">
        <pc:chgData name="Katarzyna Ostrowska" userId="3fb6de1a-4bac-4014-8fc2-aedb154afed2" providerId="ADAL" clId="{77AA43E0-68C4-4195-808D-8A96E26D5301}" dt="2025-08-06T12:32:10.310" v="1031" actId="404"/>
        <pc:sldMkLst>
          <pc:docMk/>
          <pc:sldMk cId="1431999827" sldId="3605"/>
        </pc:sldMkLst>
        <pc:spChg chg="mod">
          <ac:chgData name="Katarzyna Ostrowska" userId="3fb6de1a-4bac-4014-8fc2-aedb154afed2" providerId="ADAL" clId="{77AA43E0-68C4-4195-808D-8A96E26D5301}" dt="2025-08-06T12:32:10.310" v="1031" actId="404"/>
          <ac:spMkLst>
            <pc:docMk/>
            <pc:sldMk cId="1431999827" sldId="3605"/>
            <ac:spMk id="39" creationId="{24B53893-84CF-4F48-8CF6-5ED093CB5599}"/>
          </ac:spMkLst>
        </pc:spChg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3964369455" sldId="3606"/>
        </pc:sldMkLst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1213370820" sldId="3608"/>
        </pc:sldMkLst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1088377564" sldId="3610"/>
        </pc:sldMkLst>
      </pc:sldChg>
      <pc:sldChg chg="del">
        <pc:chgData name="Katarzyna Ostrowska" userId="3fb6de1a-4bac-4014-8fc2-aedb154afed2" providerId="ADAL" clId="{77AA43E0-68C4-4195-808D-8A96E26D5301}" dt="2025-08-06T09:52:40.403" v="0" actId="47"/>
        <pc:sldMkLst>
          <pc:docMk/>
          <pc:sldMk cId="2418697352" sldId="3611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21654001" sldId="3612"/>
        </pc:sldMkLst>
      </pc:sldChg>
      <pc:sldChg chg="add del">
        <pc:chgData name="Katarzyna Ostrowska" userId="3fb6de1a-4bac-4014-8fc2-aedb154afed2" providerId="ADAL" clId="{77AA43E0-68C4-4195-808D-8A96E26D5301}" dt="2025-08-06T11:21:48.040" v="473"/>
        <pc:sldMkLst>
          <pc:docMk/>
          <pc:sldMk cId="2084565392" sldId="3613"/>
        </pc:sldMkLst>
      </pc:sldChg>
      <pc:sldChg chg="add del">
        <pc:chgData name="Katarzyna Ostrowska" userId="3fb6de1a-4bac-4014-8fc2-aedb154afed2" providerId="ADAL" clId="{77AA43E0-68C4-4195-808D-8A96E26D5301}" dt="2025-08-06T11:21:48.040" v="473"/>
        <pc:sldMkLst>
          <pc:docMk/>
          <pc:sldMk cId="3366877442" sldId="3614"/>
        </pc:sldMkLst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3920887218" sldId="3615"/>
        </pc:sldMkLst>
      </pc:sldChg>
      <pc:sldChg chg="del">
        <pc:chgData name="Katarzyna Ostrowska" userId="3fb6de1a-4bac-4014-8fc2-aedb154afed2" providerId="ADAL" clId="{77AA43E0-68C4-4195-808D-8A96E26D5301}" dt="2025-08-06T11:21:04.132" v="468" actId="47"/>
        <pc:sldMkLst>
          <pc:docMk/>
          <pc:sldMk cId="1155244590" sldId="3616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2888690489" sldId="2147470821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3641000402" sldId="2147476221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297738494" sldId="2147476245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26483159" sldId="2147476256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1268320569" sldId="2147476355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3007166855" sldId="2147476369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2675819746" sldId="2147476409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958908137" sldId="2147476414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1799225081" sldId="2147476415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3417648808" sldId="2147476416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3435421325" sldId="2147476417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4026597976" sldId="2147476454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2526774989" sldId="2147476456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1329129110" sldId="2147476457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3013912212" sldId="2147476458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1610477456" sldId="2147476459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521807054" sldId="2147476460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1448552492" sldId="2147476461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2111969827" sldId="2147476463"/>
        </pc:sldMkLst>
      </pc:sldChg>
      <pc:sldChg chg="del">
        <pc:chgData name="Katarzyna Ostrowska" userId="3fb6de1a-4bac-4014-8fc2-aedb154afed2" providerId="ADAL" clId="{77AA43E0-68C4-4195-808D-8A96E26D5301}" dt="2025-08-06T09:53:20.072" v="7" actId="47"/>
        <pc:sldMkLst>
          <pc:docMk/>
          <pc:sldMk cId="2522225156" sldId="2147476464"/>
        </pc:sldMkLst>
      </pc:sldChg>
      <pc:sldChg chg="add del">
        <pc:chgData name="Katarzyna Ostrowska" userId="3fb6de1a-4bac-4014-8fc2-aedb154afed2" providerId="ADAL" clId="{77AA43E0-68C4-4195-808D-8A96E26D5301}" dt="2025-08-06T11:21:48.040" v="473"/>
        <pc:sldMkLst>
          <pc:docMk/>
          <pc:sldMk cId="2076974827" sldId="2147476465"/>
        </pc:sldMkLst>
      </pc:sldChg>
      <pc:sldChg chg="add del">
        <pc:chgData name="Katarzyna Ostrowska" userId="3fb6de1a-4bac-4014-8fc2-aedb154afed2" providerId="ADAL" clId="{77AA43E0-68C4-4195-808D-8A96E26D5301}" dt="2025-08-06T11:21:48.040" v="473"/>
        <pc:sldMkLst>
          <pc:docMk/>
          <pc:sldMk cId="3037744211" sldId="2147476466"/>
        </pc:sldMkLst>
      </pc:sldChg>
      <pc:sldChg chg="add del">
        <pc:chgData name="Katarzyna Ostrowska" userId="3fb6de1a-4bac-4014-8fc2-aedb154afed2" providerId="ADAL" clId="{77AA43E0-68C4-4195-808D-8A96E26D5301}" dt="2025-08-06T11:21:48.040" v="473"/>
        <pc:sldMkLst>
          <pc:docMk/>
          <pc:sldMk cId="228170335" sldId="2147476467"/>
        </pc:sldMkLst>
      </pc:sldChg>
      <pc:sldChg chg="add del setBg">
        <pc:chgData name="Katarzyna Ostrowska" userId="3fb6de1a-4bac-4014-8fc2-aedb154afed2" providerId="ADAL" clId="{77AA43E0-68C4-4195-808D-8A96E26D5301}" dt="2025-08-06T11:21:48.040" v="473"/>
        <pc:sldMkLst>
          <pc:docMk/>
          <pc:sldMk cId="1019703680" sldId="2147483449"/>
        </pc:sldMkLst>
      </pc:sldChg>
      <pc:sldChg chg="add del setBg">
        <pc:chgData name="Katarzyna Ostrowska" userId="3fb6de1a-4bac-4014-8fc2-aedb154afed2" providerId="ADAL" clId="{77AA43E0-68C4-4195-808D-8A96E26D5301}" dt="2025-08-06T11:21:48.040" v="473"/>
        <pc:sldMkLst>
          <pc:docMk/>
          <pc:sldMk cId="2798850753" sldId="2147483450"/>
        </pc:sldMkLst>
      </pc:sldChg>
      <pc:sldChg chg="modSp add del mod setBg">
        <pc:chgData name="Katarzyna Ostrowska" userId="3fb6de1a-4bac-4014-8fc2-aedb154afed2" providerId="ADAL" clId="{77AA43E0-68C4-4195-808D-8A96E26D5301}" dt="2025-08-06T12:42:31.440" v="1123" actId="1076"/>
        <pc:sldMkLst>
          <pc:docMk/>
          <pc:sldMk cId="2875348395" sldId="2147483451"/>
        </pc:sldMkLst>
        <pc:spChg chg="mod">
          <ac:chgData name="Katarzyna Ostrowska" userId="3fb6de1a-4bac-4014-8fc2-aedb154afed2" providerId="ADAL" clId="{77AA43E0-68C4-4195-808D-8A96E26D5301}" dt="2025-08-06T12:42:26.519" v="1122" actId="14100"/>
          <ac:spMkLst>
            <pc:docMk/>
            <pc:sldMk cId="2875348395" sldId="2147483451"/>
            <ac:spMk id="17" creationId="{5E6E5663-CE91-2C37-1B43-DA0E9F2CD0D5}"/>
          </ac:spMkLst>
        </pc:spChg>
        <pc:spChg chg="mod">
          <ac:chgData name="Katarzyna Ostrowska" userId="3fb6de1a-4bac-4014-8fc2-aedb154afed2" providerId="ADAL" clId="{77AA43E0-68C4-4195-808D-8A96E26D5301}" dt="2025-08-06T12:42:31.440" v="1123" actId="1076"/>
          <ac:spMkLst>
            <pc:docMk/>
            <pc:sldMk cId="2875348395" sldId="2147483451"/>
            <ac:spMk id="24" creationId="{B1011885-8CAD-82CD-30C2-71C16B7EB3A0}"/>
          </ac:spMkLst>
        </pc:spChg>
      </pc:sldChg>
      <pc:sldChg chg="addSp modSp add del setBg">
        <pc:chgData name="Katarzyna Ostrowska" userId="3fb6de1a-4bac-4014-8fc2-aedb154afed2" providerId="ADAL" clId="{77AA43E0-68C4-4195-808D-8A96E26D5301}" dt="2025-08-06T12:41:39.953" v="1115"/>
        <pc:sldMkLst>
          <pc:docMk/>
          <pc:sldMk cId="1301897451" sldId="2147483452"/>
        </pc:sldMkLst>
        <pc:picChg chg="add mod">
          <ac:chgData name="Katarzyna Ostrowska" userId="3fb6de1a-4bac-4014-8fc2-aedb154afed2" providerId="ADAL" clId="{77AA43E0-68C4-4195-808D-8A96E26D5301}" dt="2025-08-06T12:41:39.953" v="1115"/>
          <ac:picMkLst>
            <pc:docMk/>
            <pc:sldMk cId="1301897451" sldId="2147483452"/>
            <ac:picMk id="6" creationId="{FA4D22B6-C2A6-5B84-338E-1C90657585B1}"/>
          </ac:picMkLst>
        </pc:picChg>
      </pc:sldChg>
      <pc:sldChg chg="add del setBg">
        <pc:chgData name="Katarzyna Ostrowska" userId="3fb6de1a-4bac-4014-8fc2-aedb154afed2" providerId="ADAL" clId="{77AA43E0-68C4-4195-808D-8A96E26D5301}" dt="2025-08-06T11:21:48.040" v="473"/>
        <pc:sldMkLst>
          <pc:docMk/>
          <pc:sldMk cId="3890380101" sldId="2147483453"/>
        </pc:sldMkLst>
      </pc:sldChg>
      <pc:sldChg chg="addSp delSp modSp add del mod setBg">
        <pc:chgData name="Katarzyna Ostrowska" userId="3fb6de1a-4bac-4014-8fc2-aedb154afed2" providerId="ADAL" clId="{77AA43E0-68C4-4195-808D-8A96E26D5301}" dt="2025-08-06T12:41:47.408" v="1118" actId="478"/>
        <pc:sldMkLst>
          <pc:docMk/>
          <pc:sldMk cId="2769200041" sldId="2147483455"/>
        </pc:sldMkLst>
        <pc:picChg chg="add del mod">
          <ac:chgData name="Katarzyna Ostrowska" userId="3fb6de1a-4bac-4014-8fc2-aedb154afed2" providerId="ADAL" clId="{77AA43E0-68C4-4195-808D-8A96E26D5301}" dt="2025-08-06T12:41:47.408" v="1118" actId="478"/>
          <ac:picMkLst>
            <pc:docMk/>
            <pc:sldMk cId="2769200041" sldId="2147483455"/>
            <ac:picMk id="6" creationId="{8B934A1D-A1FA-8FEB-8347-F6394EFAF9BD}"/>
          </ac:picMkLst>
        </pc:picChg>
      </pc:sldChg>
      <pc:sldChg chg="addSp modSp add del setBg">
        <pc:chgData name="Katarzyna Ostrowska" userId="3fb6de1a-4bac-4014-8fc2-aedb154afed2" providerId="ADAL" clId="{77AA43E0-68C4-4195-808D-8A96E26D5301}" dt="2025-08-06T12:41:21.679" v="1110"/>
        <pc:sldMkLst>
          <pc:docMk/>
          <pc:sldMk cId="1122349594" sldId="2147483458"/>
        </pc:sldMkLst>
        <pc:picChg chg="add mod">
          <ac:chgData name="Katarzyna Ostrowska" userId="3fb6de1a-4bac-4014-8fc2-aedb154afed2" providerId="ADAL" clId="{77AA43E0-68C4-4195-808D-8A96E26D5301}" dt="2025-08-06T12:41:21.679" v="1110"/>
          <ac:picMkLst>
            <pc:docMk/>
            <pc:sldMk cId="1122349594" sldId="2147483458"/>
            <ac:picMk id="5" creationId="{E4E3FB78-7426-F791-EBE0-FB4F9CD4FDC7}"/>
          </ac:picMkLst>
        </pc:picChg>
      </pc:sldChg>
      <pc:sldChg chg="addSp modSp add del mod setBg">
        <pc:chgData name="Katarzyna Ostrowska" userId="3fb6de1a-4bac-4014-8fc2-aedb154afed2" providerId="ADAL" clId="{77AA43E0-68C4-4195-808D-8A96E26D5301}" dt="2025-08-06T12:40:52.371" v="1102" actId="1076"/>
        <pc:sldMkLst>
          <pc:docMk/>
          <pc:sldMk cId="87610535" sldId="2147483459"/>
        </pc:sldMkLst>
        <pc:spChg chg="mod">
          <ac:chgData name="Katarzyna Ostrowska" userId="3fb6de1a-4bac-4014-8fc2-aedb154afed2" providerId="ADAL" clId="{77AA43E0-68C4-4195-808D-8A96E26D5301}" dt="2025-08-06T12:40:52.371" v="1102" actId="1076"/>
          <ac:spMkLst>
            <pc:docMk/>
            <pc:sldMk cId="87610535" sldId="2147483459"/>
            <ac:spMk id="10" creationId="{DC716E94-B90C-4C26-8D15-3F1B653AEDB6}"/>
          </ac:spMkLst>
        </pc:spChg>
        <pc:picChg chg="add mod">
          <ac:chgData name="Katarzyna Ostrowska" userId="3fb6de1a-4bac-4014-8fc2-aedb154afed2" providerId="ADAL" clId="{77AA43E0-68C4-4195-808D-8A96E26D5301}" dt="2025-08-06T12:40:47.742" v="1101"/>
          <ac:picMkLst>
            <pc:docMk/>
            <pc:sldMk cId="87610535" sldId="2147483459"/>
            <ac:picMk id="5" creationId="{4A56818D-1AAD-817F-DBD9-D629F793FD7A}"/>
          </ac:picMkLst>
        </pc:picChg>
      </pc:sldChg>
      <pc:sldChg chg="addSp modSp add del mod setBg">
        <pc:chgData name="Katarzyna Ostrowska" userId="3fb6de1a-4bac-4014-8fc2-aedb154afed2" providerId="ADAL" clId="{77AA43E0-68C4-4195-808D-8A96E26D5301}" dt="2025-08-06T12:41:08.959" v="1106" actId="1076"/>
        <pc:sldMkLst>
          <pc:docMk/>
          <pc:sldMk cId="3508919157" sldId="2147483460"/>
        </pc:sldMkLst>
        <pc:spChg chg="mod">
          <ac:chgData name="Katarzyna Ostrowska" userId="3fb6de1a-4bac-4014-8fc2-aedb154afed2" providerId="ADAL" clId="{77AA43E0-68C4-4195-808D-8A96E26D5301}" dt="2025-08-06T12:41:08.959" v="1106" actId="1076"/>
          <ac:spMkLst>
            <pc:docMk/>
            <pc:sldMk cId="3508919157" sldId="2147483460"/>
            <ac:spMk id="39" creationId="{24B53893-84CF-4F48-8CF6-5ED093CB5599}"/>
          </ac:spMkLst>
        </pc:spChg>
        <pc:spChg chg="mod">
          <ac:chgData name="Katarzyna Ostrowska" userId="3fb6de1a-4bac-4014-8fc2-aedb154afed2" providerId="ADAL" clId="{77AA43E0-68C4-4195-808D-8A96E26D5301}" dt="2025-08-06T12:31:42.108" v="1028" actId="1076"/>
          <ac:spMkLst>
            <pc:docMk/>
            <pc:sldMk cId="3508919157" sldId="2147483460"/>
            <ac:spMk id="53" creationId="{3E408C7C-68E0-4D4F-A9AF-1CEE35CF7B8F}"/>
          </ac:spMkLst>
        </pc:spChg>
        <pc:spChg chg="mod">
          <ac:chgData name="Katarzyna Ostrowska" userId="3fb6de1a-4bac-4014-8fc2-aedb154afed2" providerId="ADAL" clId="{77AA43E0-68C4-4195-808D-8A96E26D5301}" dt="2025-08-06T12:31:38.480" v="1027" actId="1076"/>
          <ac:spMkLst>
            <pc:docMk/>
            <pc:sldMk cId="3508919157" sldId="2147483460"/>
            <ac:spMk id="58" creationId="{227FC00F-113F-4FE0-BCB1-D94F6C13F7BC}"/>
          </ac:spMkLst>
        </pc:spChg>
        <pc:picChg chg="add mod">
          <ac:chgData name="Katarzyna Ostrowska" userId="3fb6de1a-4bac-4014-8fc2-aedb154afed2" providerId="ADAL" clId="{77AA43E0-68C4-4195-808D-8A96E26D5301}" dt="2025-08-06T12:41:04.583" v="1105"/>
          <ac:picMkLst>
            <pc:docMk/>
            <pc:sldMk cId="3508919157" sldId="2147483460"/>
            <ac:picMk id="5" creationId="{2308BE0D-6D7C-1D31-EACB-FF47CA73855F}"/>
          </ac:picMkLst>
        </pc:picChg>
      </pc:sldChg>
      <pc:sldChg chg="addSp modSp add del setBg">
        <pc:chgData name="Katarzyna Ostrowska" userId="3fb6de1a-4bac-4014-8fc2-aedb154afed2" providerId="ADAL" clId="{77AA43E0-68C4-4195-808D-8A96E26D5301}" dt="2025-08-06T12:41:24.408" v="1111"/>
        <pc:sldMkLst>
          <pc:docMk/>
          <pc:sldMk cId="1564966821" sldId="2147483461"/>
        </pc:sldMkLst>
        <pc:picChg chg="add mod">
          <ac:chgData name="Katarzyna Ostrowska" userId="3fb6de1a-4bac-4014-8fc2-aedb154afed2" providerId="ADAL" clId="{77AA43E0-68C4-4195-808D-8A96E26D5301}" dt="2025-08-06T12:41:24.408" v="1111"/>
          <ac:picMkLst>
            <pc:docMk/>
            <pc:sldMk cId="1564966821" sldId="2147483461"/>
            <ac:picMk id="5" creationId="{27290718-7307-F74A-F783-4FAB89813DBC}"/>
          </ac:picMkLst>
        </pc:picChg>
      </pc:sldChg>
      <pc:sldChg chg="addSp modSp add del mod setBg">
        <pc:chgData name="Katarzyna Ostrowska" userId="3fb6de1a-4bac-4014-8fc2-aedb154afed2" providerId="ADAL" clId="{77AA43E0-68C4-4195-808D-8A96E26D5301}" dt="2025-08-06T12:41:42.746" v="1116"/>
        <pc:sldMkLst>
          <pc:docMk/>
          <pc:sldMk cId="714979617" sldId="2147483462"/>
        </pc:sldMkLst>
        <pc:spChg chg="mod">
          <ac:chgData name="Katarzyna Ostrowska" userId="3fb6de1a-4bac-4014-8fc2-aedb154afed2" providerId="ADAL" clId="{77AA43E0-68C4-4195-808D-8A96E26D5301}" dt="2025-08-06T12:33:02.948" v="1033" actId="20577"/>
          <ac:spMkLst>
            <pc:docMk/>
            <pc:sldMk cId="714979617" sldId="2147483462"/>
            <ac:spMk id="8" creationId="{F681C676-67EA-AE44-96BC-B76920FEF34C}"/>
          </ac:spMkLst>
        </pc:spChg>
        <pc:picChg chg="add mod">
          <ac:chgData name="Katarzyna Ostrowska" userId="3fb6de1a-4bac-4014-8fc2-aedb154afed2" providerId="ADAL" clId="{77AA43E0-68C4-4195-808D-8A96E26D5301}" dt="2025-08-06T12:41:42.746" v="1116"/>
          <ac:picMkLst>
            <pc:docMk/>
            <pc:sldMk cId="714979617" sldId="2147483462"/>
            <ac:picMk id="5" creationId="{A27B5190-6DC1-A217-52DB-50B9C33754BB}"/>
          </ac:picMkLst>
        </pc:picChg>
      </pc:sldChg>
      <pc:sldChg chg="addSp modSp add del mod setBg">
        <pc:chgData name="Katarzyna Ostrowska" userId="3fb6de1a-4bac-4014-8fc2-aedb154afed2" providerId="ADAL" clId="{77AA43E0-68C4-4195-808D-8A96E26D5301}" dt="2025-08-06T12:40:43.998" v="1100" actId="1076"/>
        <pc:sldMkLst>
          <pc:docMk/>
          <pc:sldMk cId="1075382837" sldId="2147483463"/>
        </pc:sldMkLst>
        <pc:spChg chg="mod">
          <ac:chgData name="Katarzyna Ostrowska" userId="3fb6de1a-4bac-4014-8fc2-aedb154afed2" providerId="ADAL" clId="{77AA43E0-68C4-4195-808D-8A96E26D5301}" dt="2025-08-06T12:40:43.998" v="1100" actId="1076"/>
          <ac:spMkLst>
            <pc:docMk/>
            <pc:sldMk cId="1075382837" sldId="2147483463"/>
            <ac:spMk id="39" creationId="{24B53893-84CF-4F48-8CF6-5ED093CB5599}"/>
          </ac:spMkLst>
        </pc:spChg>
        <pc:spChg chg="mod">
          <ac:chgData name="Katarzyna Ostrowska" userId="3fb6de1a-4bac-4014-8fc2-aedb154afed2" providerId="ADAL" clId="{77AA43E0-68C4-4195-808D-8A96E26D5301}" dt="2025-08-06T12:30:33.809" v="1020" actId="14100"/>
          <ac:spMkLst>
            <pc:docMk/>
            <pc:sldMk cId="1075382837" sldId="2147483463"/>
            <ac:spMk id="56" creationId="{B11E22EF-9DAE-441E-B0F6-416FDD8A9C1A}"/>
          </ac:spMkLst>
        </pc:spChg>
        <pc:spChg chg="mod">
          <ac:chgData name="Katarzyna Ostrowska" userId="3fb6de1a-4bac-4014-8fc2-aedb154afed2" providerId="ADAL" clId="{77AA43E0-68C4-4195-808D-8A96E26D5301}" dt="2025-08-06T12:30:48.149" v="1021" actId="20577"/>
          <ac:spMkLst>
            <pc:docMk/>
            <pc:sldMk cId="1075382837" sldId="2147483463"/>
            <ac:spMk id="93" creationId="{532161F4-0AD4-41C5-8BAA-D81473E9C609}"/>
          </ac:spMkLst>
        </pc:spChg>
        <pc:picChg chg="add mod">
          <ac:chgData name="Katarzyna Ostrowska" userId="3fb6de1a-4bac-4014-8fc2-aedb154afed2" providerId="ADAL" clId="{77AA43E0-68C4-4195-808D-8A96E26D5301}" dt="2025-08-06T12:40:34.212" v="1098"/>
          <ac:picMkLst>
            <pc:docMk/>
            <pc:sldMk cId="1075382837" sldId="2147483463"/>
            <ac:picMk id="5" creationId="{E863A6FF-E615-3AF6-BF3B-ABAA6BFFD9FB}"/>
          </ac:picMkLst>
        </pc:picChg>
        <pc:cxnChg chg="mod">
          <ac:chgData name="Katarzyna Ostrowska" userId="3fb6de1a-4bac-4014-8fc2-aedb154afed2" providerId="ADAL" clId="{77AA43E0-68C4-4195-808D-8A96E26D5301}" dt="2025-08-06T12:30:57.780" v="1022" actId="1076"/>
          <ac:cxnSpMkLst>
            <pc:docMk/>
            <pc:sldMk cId="1075382837" sldId="2147483463"/>
            <ac:cxnSpMk id="37" creationId="{4365ABD2-A772-49C2-8B92-A36F5AD0C78C}"/>
          </ac:cxnSpMkLst>
        </pc:cxnChg>
      </pc:sldChg>
      <pc:sldChg chg="addSp modSp add del setBg">
        <pc:chgData name="Katarzyna Ostrowska" userId="3fb6de1a-4bac-4014-8fc2-aedb154afed2" providerId="ADAL" clId="{77AA43E0-68C4-4195-808D-8A96E26D5301}" dt="2025-08-06T12:41:18.200" v="1109"/>
        <pc:sldMkLst>
          <pc:docMk/>
          <pc:sldMk cId="385316859" sldId="2147483464"/>
        </pc:sldMkLst>
        <pc:picChg chg="add mod">
          <ac:chgData name="Katarzyna Ostrowska" userId="3fb6de1a-4bac-4014-8fc2-aedb154afed2" providerId="ADAL" clId="{77AA43E0-68C4-4195-808D-8A96E26D5301}" dt="2025-08-06T12:41:18.200" v="1109"/>
          <ac:picMkLst>
            <pc:docMk/>
            <pc:sldMk cId="385316859" sldId="2147483464"/>
            <ac:picMk id="5" creationId="{FF0BBEFD-3829-0D79-9F49-ED7A15F6E96A}"/>
          </ac:picMkLst>
        </pc:picChg>
      </pc:sldChg>
      <pc:sldChg chg="add del setBg">
        <pc:chgData name="Katarzyna Ostrowska" userId="3fb6de1a-4bac-4014-8fc2-aedb154afed2" providerId="ADAL" clId="{77AA43E0-68C4-4195-808D-8A96E26D5301}" dt="2025-08-06T11:21:48.040" v="473"/>
        <pc:sldMkLst>
          <pc:docMk/>
          <pc:sldMk cId="1604456470" sldId="2147483465"/>
        </pc:sldMkLst>
      </pc:sldChg>
      <pc:sldChg chg="addSp modSp add del setBg">
        <pc:chgData name="Katarzyna Ostrowska" userId="3fb6de1a-4bac-4014-8fc2-aedb154afed2" providerId="ADAL" clId="{77AA43E0-68C4-4195-808D-8A96E26D5301}" dt="2025-08-06T12:41:49.461" v="1119"/>
        <pc:sldMkLst>
          <pc:docMk/>
          <pc:sldMk cId="1045044902" sldId="2147483466"/>
        </pc:sldMkLst>
        <pc:picChg chg="add mod">
          <ac:chgData name="Katarzyna Ostrowska" userId="3fb6de1a-4bac-4014-8fc2-aedb154afed2" providerId="ADAL" clId="{77AA43E0-68C4-4195-808D-8A96E26D5301}" dt="2025-08-06T12:41:49.461" v="1119"/>
          <ac:picMkLst>
            <pc:docMk/>
            <pc:sldMk cId="1045044902" sldId="2147483466"/>
            <ac:picMk id="5" creationId="{3A77B69E-20E7-B36F-CC92-AD98F04F12CF}"/>
          </ac:picMkLst>
        </pc:picChg>
      </pc:sldChg>
      <pc:sldChg chg="add del setBg">
        <pc:chgData name="Katarzyna Ostrowska" userId="3fb6de1a-4bac-4014-8fc2-aedb154afed2" providerId="ADAL" clId="{77AA43E0-68C4-4195-808D-8A96E26D5301}" dt="2025-08-06T11:22:23.830" v="475" actId="47"/>
        <pc:sldMkLst>
          <pc:docMk/>
          <pc:sldMk cId="1741055802" sldId="2147483467"/>
        </pc:sldMkLst>
      </pc:sldChg>
      <pc:sldChg chg="add del">
        <pc:chgData name="Katarzyna Ostrowska" userId="3fb6de1a-4bac-4014-8fc2-aedb154afed2" providerId="ADAL" clId="{77AA43E0-68C4-4195-808D-8A96E26D5301}" dt="2025-08-06T11:21:45.050" v="472"/>
        <pc:sldMkLst>
          <pc:docMk/>
          <pc:sldMk cId="1683523275" sldId="2147483468"/>
        </pc:sldMkLst>
      </pc:sldChg>
      <pc:sldChg chg="add del">
        <pc:chgData name="Katarzyna Ostrowska" userId="3fb6de1a-4bac-4014-8fc2-aedb154afed2" providerId="ADAL" clId="{77AA43E0-68C4-4195-808D-8A96E26D5301}" dt="2025-08-06T11:22:32.770" v="476" actId="47"/>
        <pc:sldMkLst>
          <pc:docMk/>
          <pc:sldMk cId="2974493771" sldId="2147483468"/>
        </pc:sldMkLst>
      </pc:sldChg>
      <pc:sldChg chg="add del">
        <pc:chgData name="Katarzyna Ostrowska" userId="3fb6de1a-4bac-4014-8fc2-aedb154afed2" providerId="ADAL" clId="{77AA43E0-68C4-4195-808D-8A96E26D5301}" dt="2025-08-06T11:21:38.940" v="470"/>
        <pc:sldMkLst>
          <pc:docMk/>
          <pc:sldMk cId="3030535267" sldId="2147483468"/>
        </pc:sldMkLst>
      </pc:sldChg>
      <pc:sldChg chg="addSp modSp add">
        <pc:chgData name="Katarzyna Ostrowska" userId="3fb6de1a-4bac-4014-8fc2-aedb154afed2" providerId="ADAL" clId="{77AA43E0-68C4-4195-808D-8A96E26D5301}" dt="2025-08-06T12:41:51.488" v="1120"/>
        <pc:sldMkLst>
          <pc:docMk/>
          <pc:sldMk cId="2567573956" sldId="2147483469"/>
        </pc:sldMkLst>
        <pc:picChg chg="add mod">
          <ac:chgData name="Katarzyna Ostrowska" userId="3fb6de1a-4bac-4014-8fc2-aedb154afed2" providerId="ADAL" clId="{77AA43E0-68C4-4195-808D-8A96E26D5301}" dt="2025-08-06T12:41:51.488" v="1120"/>
          <ac:picMkLst>
            <pc:docMk/>
            <pc:sldMk cId="2567573956" sldId="2147483469"/>
            <ac:picMk id="2" creationId="{4094217B-D96F-B08F-3ECF-D13806C32AD7}"/>
          </ac:picMkLst>
        </pc:picChg>
      </pc:sldChg>
      <pc:sldChg chg="add">
        <pc:chgData name="Katarzyna Ostrowska" userId="3fb6de1a-4bac-4014-8fc2-aedb154afed2" providerId="ADAL" clId="{77AA43E0-68C4-4195-808D-8A96E26D5301}" dt="2025-08-06T12:33:36.242" v="1034"/>
        <pc:sldMkLst>
          <pc:docMk/>
          <pc:sldMk cId="1331751688" sldId="2147483470"/>
        </pc:sldMkLst>
      </pc:sldChg>
      <pc:sldChg chg="modSp add mod">
        <pc:chgData name="Katarzyna Ostrowska" userId="3fb6de1a-4bac-4014-8fc2-aedb154afed2" providerId="ADAL" clId="{77AA43E0-68C4-4195-808D-8A96E26D5301}" dt="2025-08-06T13:19:48.781" v="1288" actId="14100"/>
        <pc:sldMkLst>
          <pc:docMk/>
          <pc:sldMk cId="786725528" sldId="2147483471"/>
        </pc:sldMkLst>
        <pc:spChg chg="mod">
          <ac:chgData name="Katarzyna Ostrowska" userId="3fb6de1a-4bac-4014-8fc2-aedb154afed2" providerId="ADAL" clId="{77AA43E0-68C4-4195-808D-8A96E26D5301}" dt="2025-08-06T13:19:48.781" v="1288" actId="14100"/>
          <ac:spMkLst>
            <pc:docMk/>
            <pc:sldMk cId="786725528" sldId="2147483471"/>
            <ac:spMk id="51" creationId="{15FB06FF-18A1-10DE-9A81-3F3E5AE58522}"/>
          </ac:spMkLst>
        </pc:spChg>
      </pc:sldChg>
      <pc:sldChg chg="add ord">
        <pc:chgData name="Katarzyna Ostrowska" userId="3fb6de1a-4bac-4014-8fc2-aedb154afed2" providerId="ADAL" clId="{77AA43E0-68C4-4195-808D-8A96E26D5301}" dt="2025-08-06T12:36:40.658" v="1064"/>
        <pc:sldMkLst>
          <pc:docMk/>
          <pc:sldMk cId="1833898980" sldId="2147483472"/>
        </pc:sldMkLst>
      </pc:sldChg>
      <pc:sldChg chg="addSp modSp add del mod">
        <pc:chgData name="Katarzyna Ostrowska" userId="3fb6de1a-4bac-4014-8fc2-aedb154afed2" providerId="ADAL" clId="{77AA43E0-68C4-4195-808D-8A96E26D5301}" dt="2025-08-06T12:51:01.134" v="1198" actId="47"/>
        <pc:sldMkLst>
          <pc:docMk/>
          <pc:sldMk cId="1834979521" sldId="2147483473"/>
        </pc:sldMkLst>
        <pc:spChg chg="mod">
          <ac:chgData name="Katarzyna Ostrowska" userId="3fb6de1a-4bac-4014-8fc2-aedb154afed2" providerId="ADAL" clId="{77AA43E0-68C4-4195-808D-8A96E26D5301}" dt="2025-08-06T12:47:52.058" v="1156" actId="1076"/>
          <ac:spMkLst>
            <pc:docMk/>
            <pc:sldMk cId="1834979521" sldId="2147483473"/>
            <ac:spMk id="3" creationId="{57D6C94A-0036-92E7-C935-BFB0B8D0BE67}"/>
          </ac:spMkLst>
        </pc:spChg>
        <pc:picChg chg="add mod">
          <ac:chgData name="Katarzyna Ostrowska" userId="3fb6de1a-4bac-4014-8fc2-aedb154afed2" providerId="ADAL" clId="{77AA43E0-68C4-4195-808D-8A96E26D5301}" dt="2025-08-06T12:39:30.990" v="1088" actId="14100"/>
          <ac:picMkLst>
            <pc:docMk/>
            <pc:sldMk cId="1834979521" sldId="2147483473"/>
            <ac:picMk id="5" creationId="{6B2A39D4-9CA5-0052-93C5-C33E82ED000F}"/>
          </ac:picMkLst>
        </pc:picChg>
        <pc:picChg chg="mod">
          <ac:chgData name="Katarzyna Ostrowska" userId="3fb6de1a-4bac-4014-8fc2-aedb154afed2" providerId="ADAL" clId="{77AA43E0-68C4-4195-808D-8A96E26D5301}" dt="2025-08-06T12:47:46.890" v="1155" actId="1076"/>
          <ac:picMkLst>
            <pc:docMk/>
            <pc:sldMk cId="1834979521" sldId="2147483473"/>
            <ac:picMk id="6" creationId="{48DACD59-C74C-33BB-A41B-182A44F066AD}"/>
          </ac:picMkLst>
        </pc:picChg>
        <pc:picChg chg="add mod">
          <ac:chgData name="Katarzyna Ostrowska" userId="3fb6de1a-4bac-4014-8fc2-aedb154afed2" providerId="ADAL" clId="{77AA43E0-68C4-4195-808D-8A96E26D5301}" dt="2025-08-06T12:47:17.028" v="1149" actId="1076"/>
          <ac:picMkLst>
            <pc:docMk/>
            <pc:sldMk cId="1834979521" sldId="2147483473"/>
            <ac:picMk id="8" creationId="{8688DAE9-EE23-F2A5-16A2-7361ACF2F473}"/>
          </ac:picMkLst>
        </pc:picChg>
        <pc:picChg chg="add mod">
          <ac:chgData name="Katarzyna Ostrowska" userId="3fb6de1a-4bac-4014-8fc2-aedb154afed2" providerId="ADAL" clId="{77AA43E0-68C4-4195-808D-8A96E26D5301}" dt="2025-08-06T12:40:07.570" v="1096" actId="1076"/>
          <ac:picMkLst>
            <pc:docMk/>
            <pc:sldMk cId="1834979521" sldId="2147483473"/>
            <ac:picMk id="10" creationId="{F37EF67A-467D-9088-C5B3-60AE23E3DAB6}"/>
          </ac:picMkLst>
        </pc:picChg>
        <pc:picChg chg="mod">
          <ac:chgData name="Katarzyna Ostrowska" userId="3fb6de1a-4bac-4014-8fc2-aedb154afed2" providerId="ADAL" clId="{77AA43E0-68C4-4195-808D-8A96E26D5301}" dt="2025-08-06T12:47:39.616" v="1154" actId="1076"/>
          <ac:picMkLst>
            <pc:docMk/>
            <pc:sldMk cId="1834979521" sldId="2147483473"/>
            <ac:picMk id="17" creationId="{B676EC12-269B-1BC4-B626-AA4F0FE62CFA}"/>
          </ac:picMkLst>
        </pc:picChg>
      </pc:sldChg>
      <pc:sldChg chg="add ord">
        <pc:chgData name="Katarzyna Ostrowska" userId="3fb6de1a-4bac-4014-8fc2-aedb154afed2" providerId="ADAL" clId="{77AA43E0-68C4-4195-808D-8A96E26D5301}" dt="2025-08-06T12:54:11.822" v="1205"/>
        <pc:sldMkLst>
          <pc:docMk/>
          <pc:sldMk cId="3921674764" sldId="2147483473"/>
        </pc:sldMkLst>
      </pc:sldChg>
      <pc:sldChg chg="add">
        <pc:chgData name="Katarzyna Ostrowska" userId="3fb6de1a-4bac-4014-8fc2-aedb154afed2" providerId="ADAL" clId="{77AA43E0-68C4-4195-808D-8A96E26D5301}" dt="2025-08-06T18:43:20.418" v="1289"/>
        <pc:sldMkLst>
          <pc:docMk/>
          <pc:sldMk cId="764970579" sldId="2147483474"/>
        </pc:sldMkLst>
      </pc:sldChg>
      <pc:sldChg chg="addSp modSp add del mod ord">
        <pc:chgData name="Katarzyna Ostrowska" userId="3fb6de1a-4bac-4014-8fc2-aedb154afed2" providerId="ADAL" clId="{77AA43E0-68C4-4195-808D-8A96E26D5301}" dt="2025-08-06T12:53:57.148" v="1202" actId="47"/>
        <pc:sldMkLst>
          <pc:docMk/>
          <pc:sldMk cId="1221921105" sldId="2147483474"/>
        </pc:sldMkLst>
        <pc:spChg chg="add mod">
          <ac:chgData name="Katarzyna Ostrowska" userId="3fb6de1a-4bac-4014-8fc2-aedb154afed2" providerId="ADAL" clId="{77AA43E0-68C4-4195-808D-8A96E26D5301}" dt="2025-08-06T12:50:12.980" v="1188" actId="1076"/>
          <ac:spMkLst>
            <pc:docMk/>
            <pc:sldMk cId="1221921105" sldId="2147483474"/>
            <ac:spMk id="13" creationId="{8776FCAD-4FE1-B9DD-E860-517E30C546DF}"/>
          </ac:spMkLst>
        </pc:spChg>
        <pc:picChg chg="mod">
          <ac:chgData name="Katarzyna Ostrowska" userId="3fb6de1a-4bac-4014-8fc2-aedb154afed2" providerId="ADAL" clId="{77AA43E0-68C4-4195-808D-8A96E26D5301}" dt="2025-08-06T12:49:05.848" v="1173" actId="14100"/>
          <ac:picMkLst>
            <pc:docMk/>
            <pc:sldMk cId="1221921105" sldId="2147483474"/>
            <ac:picMk id="2" creationId="{3F9A8CCD-D95D-2DFD-46A7-AA583C78053E}"/>
          </ac:picMkLst>
        </pc:picChg>
        <pc:picChg chg="mod">
          <ac:chgData name="Katarzyna Ostrowska" userId="3fb6de1a-4bac-4014-8fc2-aedb154afed2" providerId="ADAL" clId="{77AA43E0-68C4-4195-808D-8A96E26D5301}" dt="2025-08-06T12:49:31.059" v="1178" actId="1076"/>
          <ac:picMkLst>
            <pc:docMk/>
            <pc:sldMk cId="1221921105" sldId="2147483474"/>
            <ac:picMk id="4" creationId="{7A2CE722-E7B0-C4DF-7927-59E9D24D3530}"/>
          </ac:picMkLst>
        </pc:picChg>
        <pc:picChg chg="add mod">
          <ac:chgData name="Katarzyna Ostrowska" userId="3fb6de1a-4bac-4014-8fc2-aedb154afed2" providerId="ADAL" clId="{77AA43E0-68C4-4195-808D-8A96E26D5301}" dt="2025-08-06T12:50:37.190" v="1192" actId="1076"/>
          <ac:picMkLst>
            <pc:docMk/>
            <pc:sldMk cId="1221921105" sldId="2147483474"/>
            <ac:picMk id="5" creationId="{BFEF2AFB-2A50-14AB-2841-E4D4F2DB3844}"/>
          </ac:picMkLst>
        </pc:picChg>
        <pc:picChg chg="add mod">
          <ac:chgData name="Katarzyna Ostrowska" userId="3fb6de1a-4bac-4014-8fc2-aedb154afed2" providerId="ADAL" clId="{77AA43E0-68C4-4195-808D-8A96E26D5301}" dt="2025-08-06T12:50:50.278" v="1197" actId="1076"/>
          <ac:picMkLst>
            <pc:docMk/>
            <pc:sldMk cId="1221921105" sldId="2147483474"/>
            <ac:picMk id="7" creationId="{E9B3E3AC-BC40-71FE-1F55-DC0EFA0D2347}"/>
          </ac:picMkLst>
        </pc:picChg>
        <pc:picChg chg="add mod">
          <ac:chgData name="Katarzyna Ostrowska" userId="3fb6de1a-4bac-4014-8fc2-aedb154afed2" providerId="ADAL" clId="{77AA43E0-68C4-4195-808D-8A96E26D5301}" dt="2025-08-06T12:50:40.289" v="1194" actId="1076"/>
          <ac:picMkLst>
            <pc:docMk/>
            <pc:sldMk cId="1221921105" sldId="2147483474"/>
            <ac:picMk id="9" creationId="{63A3A091-6B3E-0F5F-B7C6-A42F3A2446FC}"/>
          </ac:picMkLst>
        </pc:picChg>
        <pc:picChg chg="add mod">
          <ac:chgData name="Katarzyna Ostrowska" userId="3fb6de1a-4bac-4014-8fc2-aedb154afed2" providerId="ADAL" clId="{77AA43E0-68C4-4195-808D-8A96E26D5301}" dt="2025-08-06T12:47:58.010" v="1157"/>
          <ac:picMkLst>
            <pc:docMk/>
            <pc:sldMk cId="1221921105" sldId="2147483474"/>
            <ac:picMk id="10" creationId="{9ED5D6B9-D7C5-D471-610A-419FDCECB312}"/>
          </ac:picMkLst>
        </pc:picChg>
        <pc:picChg chg="add mod">
          <ac:chgData name="Katarzyna Ostrowska" userId="3fb6de1a-4bac-4014-8fc2-aedb154afed2" providerId="ADAL" clId="{77AA43E0-68C4-4195-808D-8A96E26D5301}" dt="2025-08-06T12:48:09.998" v="1158"/>
          <ac:picMkLst>
            <pc:docMk/>
            <pc:sldMk cId="1221921105" sldId="2147483474"/>
            <ac:picMk id="11" creationId="{9357D4D8-E23D-918F-3AE1-B5C3B9493B68}"/>
          </ac:picMkLst>
        </pc:picChg>
        <pc:picChg chg="add mod">
          <ac:chgData name="Katarzyna Ostrowska" userId="3fb6de1a-4bac-4014-8fc2-aedb154afed2" providerId="ADAL" clId="{77AA43E0-68C4-4195-808D-8A96E26D5301}" dt="2025-08-06T12:48:09.998" v="1158"/>
          <ac:picMkLst>
            <pc:docMk/>
            <pc:sldMk cId="1221921105" sldId="2147483474"/>
            <ac:picMk id="12" creationId="{881216AD-301D-A7DE-9866-E9E045C8CEA1}"/>
          </ac:picMkLst>
        </pc:picChg>
      </pc:sldChg>
      <pc:sldChg chg="add">
        <pc:chgData name="Katarzyna Ostrowska" userId="3fb6de1a-4bac-4014-8fc2-aedb154afed2" providerId="ADAL" clId="{77AA43E0-68C4-4195-808D-8A96E26D5301}" dt="2025-08-06T18:43:20.418" v="1289"/>
        <pc:sldMkLst>
          <pc:docMk/>
          <pc:sldMk cId="1963639380" sldId="2147483475"/>
        </pc:sldMkLst>
      </pc:sldChg>
      <pc:sldChg chg="add ord">
        <pc:chgData name="Katarzyna Ostrowska" userId="3fb6de1a-4bac-4014-8fc2-aedb154afed2" providerId="ADAL" clId="{77AA43E0-68C4-4195-808D-8A96E26D5301}" dt="2025-08-06T18:44:19.794" v="1293"/>
        <pc:sldMkLst>
          <pc:docMk/>
          <pc:sldMk cId="2872370291" sldId="2147483476"/>
        </pc:sldMkLst>
      </pc:sldChg>
      <pc:sldMasterChg chg="del delSldLayout">
        <pc:chgData name="Katarzyna Ostrowska" userId="3fb6de1a-4bac-4014-8fc2-aedb154afed2" providerId="ADAL" clId="{77AA43E0-68C4-4195-808D-8A96E26D5301}" dt="2025-08-06T09:53:20.072" v="7" actId="47"/>
        <pc:sldMasterMkLst>
          <pc:docMk/>
          <pc:sldMasterMk cId="2136607080" sldId="2147483716"/>
        </pc:sldMasterMkLst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2136607080" sldId="2147483716"/>
            <pc:sldLayoutMk cId="3277595198" sldId="2147483717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2136607080" sldId="2147483716"/>
            <pc:sldLayoutMk cId="741437105" sldId="2147483718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2136607080" sldId="2147483716"/>
            <pc:sldLayoutMk cId="1363014611" sldId="2147483719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2136607080" sldId="2147483716"/>
            <pc:sldLayoutMk cId="3946945361" sldId="2147483720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2136607080" sldId="2147483716"/>
            <pc:sldLayoutMk cId="4143432179" sldId="2147483721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2136607080" sldId="2147483716"/>
            <pc:sldLayoutMk cId="2498070353" sldId="2147483722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2136607080" sldId="2147483716"/>
            <pc:sldLayoutMk cId="4108777271" sldId="2147483723"/>
          </pc:sldLayoutMkLst>
        </pc:sldLayoutChg>
      </pc:sldMasterChg>
      <pc:sldMasterChg chg="del delSldLayout">
        <pc:chgData name="Katarzyna Ostrowska" userId="3fb6de1a-4bac-4014-8fc2-aedb154afed2" providerId="ADAL" clId="{77AA43E0-68C4-4195-808D-8A96E26D5301}" dt="2025-08-06T09:53:20.072" v="7" actId="47"/>
        <pc:sldMasterMkLst>
          <pc:docMk/>
          <pc:sldMasterMk cId="3783298324" sldId="2147483724"/>
        </pc:sldMasterMkLst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3026015240" sldId="2147483725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4119850194" sldId="2147483726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739657826" sldId="2147483727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2620481752" sldId="2147483728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856249707" sldId="2147483729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1987694214" sldId="2147483730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1480790714" sldId="2147483731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863244392" sldId="2147483732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3613443244" sldId="2147483733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3901473698" sldId="2147483734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3922293170" sldId="2147483735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1324377039" sldId="2147483736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2318510967" sldId="2147483737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3225540231" sldId="2147483738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359929037" sldId="2147483739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3977404909" sldId="2147483740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920034518" sldId="2147483741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4288235707" sldId="2147483742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1739957056" sldId="2147483743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2386401012" sldId="2147483744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3656798278" sldId="2147483745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2721750374" sldId="2147483746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2655741398" sldId="2147483747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2344024478" sldId="2147483748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1274709403" sldId="2147483749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3198980437" sldId="2147483750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2259398563" sldId="2147483751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3783298324" sldId="2147483724"/>
            <pc:sldLayoutMk cId="2198607420" sldId="2147483752"/>
          </pc:sldLayoutMkLst>
        </pc:sldLayoutChg>
      </pc:sldMasterChg>
      <pc:sldMasterChg chg="del delSldLayout">
        <pc:chgData name="Katarzyna Ostrowska" userId="3fb6de1a-4bac-4014-8fc2-aedb154afed2" providerId="ADAL" clId="{77AA43E0-68C4-4195-808D-8A96E26D5301}" dt="2025-08-06T09:53:20.072" v="7" actId="47"/>
        <pc:sldMasterMkLst>
          <pc:docMk/>
          <pc:sldMasterMk cId="605373331" sldId="2147483753"/>
        </pc:sldMasterMkLst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123160497" sldId="2147483754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4007715110" sldId="2147483755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1942285066" sldId="2147483756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2507746115" sldId="2147483757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2305049435" sldId="2147483758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1279038239" sldId="2147483759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1974823028" sldId="2147483760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1702694159" sldId="2147483761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4062287190" sldId="2147483762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401415652" sldId="2147483763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3975993250" sldId="2147483764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2289202201" sldId="2147483765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3986204340" sldId="2147483766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2229884234" sldId="2147483767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2851758695" sldId="2147483768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2137522772" sldId="2147483769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3514439914" sldId="2147483770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2426504959" sldId="2147483771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1154511607" sldId="2147483772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4204224976" sldId="2147483773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1332210039" sldId="2147483774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210124561" sldId="2147483775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1924925474" sldId="2147483776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1516014490" sldId="2147483777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3348619519" sldId="2147483778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2132355929" sldId="2147483779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517641838" sldId="2147483780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648569473" sldId="2147483781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605373331" sldId="2147483753"/>
            <pc:sldLayoutMk cId="1597980431" sldId="2147483782"/>
          </pc:sldLayoutMkLst>
        </pc:sldLayoutChg>
      </pc:sldMasterChg>
      <pc:sldMasterChg chg="del delSldLayout">
        <pc:chgData name="Katarzyna Ostrowska" userId="3fb6de1a-4bac-4014-8fc2-aedb154afed2" providerId="ADAL" clId="{77AA43E0-68C4-4195-808D-8A96E26D5301}" dt="2025-08-06T09:53:20.072" v="7" actId="47"/>
        <pc:sldMasterMkLst>
          <pc:docMk/>
          <pc:sldMasterMk cId="862150122" sldId="2147483783"/>
        </pc:sldMasterMkLst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862150122" sldId="2147483783"/>
            <pc:sldLayoutMk cId="2018024594" sldId="2147483784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862150122" sldId="2147483783"/>
            <pc:sldLayoutMk cId="601753547" sldId="2147483785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862150122" sldId="2147483783"/>
            <pc:sldLayoutMk cId="3864865584" sldId="2147483786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862150122" sldId="2147483783"/>
            <pc:sldLayoutMk cId="505345852" sldId="2147483787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862150122" sldId="2147483783"/>
            <pc:sldLayoutMk cId="2704222770" sldId="2147483788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862150122" sldId="2147483783"/>
            <pc:sldLayoutMk cId="4013078718" sldId="2147483789"/>
          </pc:sldLayoutMkLst>
        </pc:sldLayoutChg>
        <pc:sldLayoutChg chg="del">
          <pc:chgData name="Katarzyna Ostrowska" userId="3fb6de1a-4bac-4014-8fc2-aedb154afed2" providerId="ADAL" clId="{77AA43E0-68C4-4195-808D-8A96E26D5301}" dt="2025-08-06T09:53:20.072" v="7" actId="47"/>
          <pc:sldLayoutMkLst>
            <pc:docMk/>
            <pc:sldMasterMk cId="862150122" sldId="2147483783"/>
            <pc:sldLayoutMk cId="2718377728" sldId="2147483790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https://zplpolska-my.sharepoint.com/personal/katarzyna_ostrowska_leasing_org_pl/Documents/Pulpit/dane%20do%20prezentacji%20za%2001-12%202024%20(27%2001%202025)_Magda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https://zplpolska-my.sharepoint.com/personal/katarzyna_ostrowska_leasing_org_pl/Documents/Pulpit/dane%20do%20prezentacji%20za%2001-12%202024%20(27%2001%202025)_Magda.xlsx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2852928149606302"/>
          <c:y val="0.1383111598206338"/>
          <c:w val="0.51990821850393698"/>
          <c:h val="0.78299489734085015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0C35E2"/>
            </a:solidFill>
            <a:ln w="6350">
              <a:solidFill>
                <a:schemeClr val="bg1"/>
              </a:solidFill>
            </a:ln>
          </c:spPr>
          <c:invertIfNegative val="0"/>
          <c:dPt>
            <c:idx val="1"/>
            <c:invertIfNegative val="0"/>
            <c:bubble3D val="0"/>
            <c:spPr>
              <a:solidFill>
                <a:srgbClr val="0C35E2"/>
              </a:solidFill>
              <a:ln w="9525"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3-AD3D-1E4E-B165-CEB08EBB18AB}"/>
              </c:ext>
            </c:extLst>
          </c:dPt>
          <c:dPt>
            <c:idx val="2"/>
            <c:invertIfNegative val="0"/>
            <c:bubble3D val="0"/>
            <c:spPr>
              <a:solidFill>
                <a:srgbClr val="0C35E2"/>
              </a:solidFill>
              <a:ln w="9525"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AD3D-1E4E-B165-CEB08EBB18AB}"/>
              </c:ext>
            </c:extLst>
          </c:dPt>
          <c:dLbls>
            <c:spPr>
              <a:noFill/>
              <a:ln w="25349">
                <a:noFill/>
              </a:ln>
            </c:spPr>
            <c:txPr>
              <a:bodyPr/>
              <a:lstStyle/>
              <a:p>
                <a:pPr>
                  <a:defRPr sz="1297" b="1">
                    <a:solidFill>
                      <a:schemeClr val="tx1"/>
                    </a:solidFill>
                    <a:latin typeface="Nunito" pitchFamily="2" charset="0"/>
                    <a:ea typeface="Segoe UI" panose="020B0502040204020203" pitchFamily="34" charset="0"/>
                    <a:cs typeface="Segoe UI Semilight" panose="020B0402040204020203" pitchFamily="34" charset="0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Arkusz1!$A$1:$C$1</c:f>
              <c:strCache>
                <c:ptCount val="3"/>
                <c:pt idx="0">
                  <c:v>I-III</c:v>
                </c:pt>
                <c:pt idx="1">
                  <c:v>IV-VI</c:v>
                </c:pt>
                <c:pt idx="2">
                  <c:v>I-VI</c:v>
                </c:pt>
              </c:strCache>
            </c:strRef>
          </c:cat>
          <c:val>
            <c:numRef>
              <c:f>Arkusz1!$A$2:$C$2</c:f>
              <c:numCache>
                <c:formatCode>#\ ##0_ ;\-#\ ##0\ </c:formatCode>
                <c:ptCount val="3"/>
                <c:pt idx="0">
                  <c:v>25992</c:v>
                </c:pt>
                <c:pt idx="1">
                  <c:v>27708</c:v>
                </c:pt>
                <c:pt idx="2">
                  <c:v>53700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D3D-1E4E-B165-CEB08EBB18AB}"/>
            </c:ext>
          </c:extLst>
        </c:ser>
        <c:ser>
          <c:idx val="1"/>
          <c:order val="1"/>
          <c:spPr>
            <a:solidFill>
              <a:srgbClr val="F73711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layout>
                <c:manualLayout>
                  <c:x val="4.9299306835914741E-3"/>
                  <c:y val="-2.45158011091284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D75-4186-A64A-FD5BFE5C8BD0}"/>
                </c:ext>
              </c:extLst>
            </c:dLbl>
            <c:dLbl>
              <c:idx val="1"/>
              <c:layout>
                <c:manualLayout>
                  <c:x val="0"/>
                  <c:y val="-2.65371708450521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3F8-6D47-8967-BA1BC7EA99A1}"/>
                </c:ext>
              </c:extLst>
            </c:dLbl>
            <c:dLbl>
              <c:idx val="2"/>
              <c:layout>
                <c:manualLayout>
                  <c:x val="0"/>
                  <c:y val="-2.32200244894206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3F8-6D47-8967-BA1BC7EA99A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300" b="1">
                    <a:latin typeface="Nunito" pitchFamily="2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Arkusz1!$A$1:$C$1</c:f>
              <c:strCache>
                <c:ptCount val="3"/>
                <c:pt idx="0">
                  <c:v>I-III</c:v>
                </c:pt>
                <c:pt idx="1">
                  <c:v>IV-VI</c:v>
                </c:pt>
                <c:pt idx="2">
                  <c:v>I-VI</c:v>
                </c:pt>
              </c:strCache>
            </c:strRef>
          </c:cat>
          <c:val>
            <c:numRef>
              <c:f>Arkusz1!$A$3:$C$3</c:f>
              <c:numCache>
                <c:formatCode>#\ ##0_ ;\-#\ ##0\ </c:formatCode>
                <c:ptCount val="3"/>
                <c:pt idx="0">
                  <c:v>26342</c:v>
                </c:pt>
                <c:pt idx="1">
                  <c:v>30386</c:v>
                </c:pt>
                <c:pt idx="2">
                  <c:v>56728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D3D-1E4E-B165-CEB08EBB18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4"/>
        <c:overlap val="-51"/>
        <c:axId val="196801408"/>
        <c:axId val="196802584"/>
      </c:barChart>
      <c:catAx>
        <c:axId val="196801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solidFill>
              <a:schemeClr val="tx1"/>
            </a:solidFill>
          </a:ln>
        </c:spPr>
        <c:txPr>
          <a:bodyPr anchor="t"/>
          <a:lstStyle/>
          <a:p>
            <a:pPr>
              <a:defRPr sz="1198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" panose="020B0502040204020203" pitchFamily="34" charset="0"/>
              </a:defRPr>
            </a:pPr>
            <a:endParaRPr lang="pl-PL"/>
          </a:p>
        </c:txPr>
        <c:crossAx val="196802584"/>
        <c:crosses val="autoZero"/>
        <c:auto val="1"/>
        <c:lblAlgn val="ctr"/>
        <c:lblOffset val="100"/>
        <c:noMultiLvlLbl val="0"/>
      </c:catAx>
      <c:valAx>
        <c:axId val="196802584"/>
        <c:scaling>
          <c:orientation val="minMax"/>
        </c:scaling>
        <c:delete val="1"/>
        <c:axPos val="l"/>
        <c:majorGridlines>
          <c:spPr>
            <a:ln w="6350">
              <a:solidFill>
                <a:sysClr val="window" lastClr="FFFFFF">
                  <a:lumMod val="75000"/>
                </a:sysClr>
              </a:solidFill>
            </a:ln>
          </c:spPr>
        </c:majorGridlines>
        <c:numFmt formatCode="#\ ##0_ ;\-#\ ##0\ " sourceLinked="1"/>
        <c:majorTickMark val="out"/>
        <c:minorTickMark val="none"/>
        <c:tickLblPos val="nextTo"/>
        <c:crossAx val="196801408"/>
        <c:crosses val="autoZero"/>
        <c:crossBetween val="between"/>
      </c:valAx>
      <c:spPr>
        <a:noFill/>
        <a:ln w="25349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796"/>
      </a:pPr>
      <a:endParaRPr lang="pl-PL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125661010137368"/>
          <c:y val="0.16846043718579146"/>
          <c:w val="0.6235468129628996"/>
          <c:h val="0.72587062170688421"/>
        </c:manualLayout>
      </c:layout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rgbClr val="F73711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C1B-5442-B389-70E84FB91E1E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C1B-5442-B389-70E84FB91E1E}"/>
              </c:ext>
            </c:extLst>
          </c:dPt>
          <c:dPt>
            <c:idx val="2"/>
            <c:bubble3D val="0"/>
            <c:spPr>
              <a:solidFill>
                <a:srgbClr val="0C35E2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C1B-5442-B389-70E84FB91E1E}"/>
              </c:ext>
            </c:extLst>
          </c:dPt>
          <c:dPt>
            <c:idx val="3"/>
            <c:bubble3D val="0"/>
            <c:spPr>
              <a:solidFill>
                <a:srgbClr val="F7A400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C1B-5442-B389-70E84FB91E1E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AC1B-5442-B389-70E84FB91E1E}"/>
              </c:ext>
            </c:extLst>
          </c:dPt>
          <c:dLbls>
            <c:dLbl>
              <c:idx val="0"/>
              <c:layout>
                <c:manualLayout>
                  <c:x val="0.11996943569819418"/>
                  <c:y val="0.12953876349362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1B-5442-B389-70E84FB91E1E}"/>
                </c:ext>
              </c:extLst>
            </c:dLbl>
            <c:dLbl>
              <c:idx val="1"/>
              <c:layout>
                <c:manualLayout>
                  <c:x val="-0.15556558929099681"/>
                  <c:y val="5.17366879679784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C1B-5442-B389-70E84FB91E1E}"/>
                </c:ext>
              </c:extLst>
            </c:dLbl>
            <c:dLbl>
              <c:idx val="2"/>
              <c:layout>
                <c:manualLayout>
                  <c:x val="-0.17568317562137634"/>
                  <c:y val="6.2806673209028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C1B-5442-B389-70E84FB91E1E}"/>
                </c:ext>
              </c:extLst>
            </c:dLbl>
            <c:dLbl>
              <c:idx val="3"/>
              <c:layout>
                <c:manualLayout>
                  <c:x val="-7.4417607528974403E-2"/>
                  <c:y val="-0.125613346418056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C1B-5442-B389-70E84FB91E1E}"/>
                </c:ext>
              </c:extLst>
            </c:dLbl>
            <c:dLbl>
              <c:idx val="4"/>
              <c:layout>
                <c:manualLayout>
                  <c:x val="5.8219725232675539E-2"/>
                  <c:y val="-0.121687929342492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AC1B-5442-B389-70E84FB91E1E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="1">
                    <a:solidFill>
                      <a:schemeClr val="tx1"/>
                    </a:solidFill>
                    <a:latin typeface="Nunito" pitchFamily="2" charset="0"/>
                    <a:cs typeface="Segoe UI Semilight" panose="020B0402040204020203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Arkusz1!$A$2:$A$6</c:f>
              <c:strCache>
                <c:ptCount val="5"/>
                <c:pt idx="0">
                  <c:v>pojazdy lekkie</c:v>
                </c:pt>
                <c:pt idx="1">
                  <c:v>pozjazdy ciężarowe</c:v>
                </c:pt>
                <c:pt idx="2">
                  <c:v>maszyny i urządzenia</c:v>
                </c:pt>
                <c:pt idx="3">
                  <c:v>pozostałe ruchmości</c:v>
                </c:pt>
                <c:pt idx="4">
                  <c:v>nieruchomości</c:v>
                </c:pt>
              </c:strCache>
            </c:strRef>
          </c:cat>
          <c:val>
            <c:numRef>
              <c:f>Arkusz1!$B$2:$B$6</c:f>
              <c:numCache>
                <c:formatCode>0.0%</c:formatCode>
                <c:ptCount val="5"/>
                <c:pt idx="0">
                  <c:v>0.56399999999999995</c:v>
                </c:pt>
                <c:pt idx="1">
                  <c:v>0.16600000000000001</c:v>
                </c:pt>
                <c:pt idx="2">
                  <c:v>0.22500000000000001</c:v>
                </c:pt>
                <c:pt idx="3">
                  <c:v>3.9E-2</c:v>
                </c:pt>
                <c:pt idx="4">
                  <c:v>6.0000000000000001E-3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AC1B-5442-B389-70E84FB91E1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70"/>
      </c:doughnutChart>
      <c:spPr>
        <a:noFill/>
        <a:ln w="25324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429871953088902"/>
          <c:y val="0.13705701900118225"/>
          <c:w val="0.6235468129628996"/>
          <c:h val="0.72587062170688421"/>
        </c:manualLayout>
      </c:layout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rgbClr val="F73711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DA2-4232-A8E9-89C781F87211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DA2-4232-A8E9-89C781F87211}"/>
              </c:ext>
            </c:extLst>
          </c:dPt>
          <c:dPt>
            <c:idx val="2"/>
            <c:bubble3D val="0"/>
            <c:spPr>
              <a:solidFill>
                <a:srgbClr val="0C35E2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DA2-4232-A8E9-89C781F87211}"/>
              </c:ext>
            </c:extLst>
          </c:dPt>
          <c:dPt>
            <c:idx val="3"/>
            <c:bubble3D val="0"/>
            <c:spPr>
              <a:solidFill>
                <a:srgbClr val="F7A400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DA2-4232-A8E9-89C781F87211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DA2-4232-A8E9-89C781F87211}"/>
              </c:ext>
            </c:extLst>
          </c:dPt>
          <c:dLbls>
            <c:dLbl>
              <c:idx val="0"/>
              <c:layout>
                <c:manualLayout>
                  <c:x val="0.10352915417006105"/>
                  <c:y val="0.16486751717369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DA2-4232-A8E9-89C781F87211}"/>
                </c:ext>
              </c:extLst>
            </c:dLbl>
            <c:dLbl>
              <c:idx val="1"/>
              <c:layout>
                <c:manualLayout>
                  <c:x val="-0.1431336138848853"/>
                  <c:y val="2.81841855145926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DA2-4232-A8E9-89C781F87211}"/>
                </c:ext>
              </c:extLst>
            </c:dLbl>
            <c:dLbl>
              <c:idx val="2"/>
              <c:layout>
                <c:manualLayout>
                  <c:x val="-0.16856302279423338"/>
                  <c:y val="7.85083415112855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DA2-4232-A8E9-89C781F87211}"/>
                </c:ext>
              </c:extLst>
            </c:dLbl>
            <c:dLbl>
              <c:idx val="3"/>
              <c:layout>
                <c:manualLayout>
                  <c:x val="-0.10521166498807832"/>
                  <c:y val="-0.1334641805691854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DA2-4232-A8E9-89C781F87211}"/>
                </c:ext>
              </c:extLst>
            </c:dLbl>
            <c:dLbl>
              <c:idx val="4"/>
              <c:layout>
                <c:manualLayout>
                  <c:x val="7.1080040824054169E-2"/>
                  <c:y val="-0.12953876349362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DA2-4232-A8E9-89C781F87211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="1">
                    <a:solidFill>
                      <a:schemeClr val="tx1"/>
                    </a:solidFill>
                    <a:latin typeface="Nunito" pitchFamily="2" charset="0"/>
                    <a:cs typeface="Segoe UI Semilight" panose="020B0402040204020203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Arkusz1!$A$2:$A$6</c:f>
              <c:strCache>
                <c:ptCount val="5"/>
                <c:pt idx="0">
                  <c:v>pojazdy lekkie</c:v>
                </c:pt>
                <c:pt idx="1">
                  <c:v>pozjazdy ciężarowe</c:v>
                </c:pt>
                <c:pt idx="2">
                  <c:v>maszyny i inne urządzenia</c:v>
                </c:pt>
                <c:pt idx="3">
                  <c:v>inne</c:v>
                </c:pt>
                <c:pt idx="4">
                  <c:v>nieruchomości</c:v>
                </c:pt>
              </c:strCache>
            </c:strRef>
          </c:cat>
          <c:val>
            <c:numRef>
              <c:f>Arkusz1!$B$2:$B$6</c:f>
              <c:numCache>
                <c:formatCode>0.0%</c:formatCode>
                <c:ptCount val="5"/>
                <c:pt idx="0">
                  <c:v>0.54800000000000004</c:v>
                </c:pt>
                <c:pt idx="1">
                  <c:v>0.17699999999999999</c:v>
                </c:pt>
                <c:pt idx="2">
                  <c:v>0.23400000000000001</c:v>
                </c:pt>
                <c:pt idx="3">
                  <c:v>3.5000000000000003E-2</c:v>
                </c:pt>
                <c:pt idx="4">
                  <c:v>6.0000000000000001E-3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6DA2-4232-A8E9-89C781F8721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70"/>
      </c:doughnutChart>
      <c:spPr>
        <a:noFill/>
        <a:ln w="25324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125661010137368"/>
          <c:y val="0.16846043718579146"/>
          <c:w val="0.6235468129628996"/>
          <c:h val="0.72587062170688421"/>
        </c:manualLayout>
      </c:layout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rgbClr val="F73711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451-2143-A252-0CCD09D3602F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451-2143-A252-0CCD09D3602F}"/>
              </c:ext>
            </c:extLst>
          </c:dPt>
          <c:dPt>
            <c:idx val="2"/>
            <c:bubble3D val="0"/>
            <c:spPr>
              <a:solidFill>
                <a:srgbClr val="0C35E2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451-2143-A252-0CCD09D3602F}"/>
              </c:ext>
            </c:extLst>
          </c:dPt>
          <c:dPt>
            <c:idx val="3"/>
            <c:bubble3D val="0"/>
            <c:spPr>
              <a:solidFill>
                <a:srgbClr val="F7A400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451-2143-A252-0CCD09D3602F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451-2143-A252-0CCD09D3602F}"/>
              </c:ext>
            </c:extLst>
          </c:dPt>
          <c:dLbls>
            <c:dLbl>
              <c:idx val="0"/>
              <c:layout>
                <c:manualLayout>
                  <c:x val="0.11996943569819418"/>
                  <c:y val="0.12953876349362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451-2143-A252-0CCD09D3602F}"/>
                </c:ext>
              </c:extLst>
            </c:dLbl>
            <c:dLbl>
              <c:idx val="1"/>
              <c:layout>
                <c:manualLayout>
                  <c:x val="-0.15556558929099681"/>
                  <c:y val="5.17366879679784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451-2143-A252-0CCD09D3602F}"/>
                </c:ext>
              </c:extLst>
            </c:dLbl>
            <c:dLbl>
              <c:idx val="2"/>
              <c:layout>
                <c:manualLayout>
                  <c:x val="-0.17568317562137634"/>
                  <c:y val="6.2806673209028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451-2143-A252-0CCD09D3602F}"/>
                </c:ext>
              </c:extLst>
            </c:dLbl>
            <c:dLbl>
              <c:idx val="3"/>
              <c:layout>
                <c:manualLayout>
                  <c:x val="-7.4417607528974403E-2"/>
                  <c:y val="-0.125613346418056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451-2143-A252-0CCD09D3602F}"/>
                </c:ext>
              </c:extLst>
            </c:dLbl>
            <c:dLbl>
              <c:idx val="4"/>
              <c:layout>
                <c:manualLayout>
                  <c:x val="5.8219725232675539E-2"/>
                  <c:y val="-0.121687929342492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451-2143-A252-0CCD09D3602F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="1">
                    <a:solidFill>
                      <a:schemeClr val="tx1"/>
                    </a:solidFill>
                    <a:latin typeface="Nunito" pitchFamily="2" charset="0"/>
                    <a:cs typeface="Segoe UI Semilight" panose="020B0402040204020203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Arkusz1!$A$2:$A$6</c:f>
              <c:strCache>
                <c:ptCount val="5"/>
                <c:pt idx="0">
                  <c:v>pojazdy lekkie</c:v>
                </c:pt>
                <c:pt idx="1">
                  <c:v>pozjazdy ciężarowe</c:v>
                </c:pt>
                <c:pt idx="2">
                  <c:v>maszyny i urządzenia</c:v>
                </c:pt>
                <c:pt idx="3">
                  <c:v>pozostałe ruchmości</c:v>
                </c:pt>
                <c:pt idx="4">
                  <c:v>nieruchomości</c:v>
                </c:pt>
              </c:strCache>
            </c:strRef>
          </c:cat>
          <c:val>
            <c:numRef>
              <c:f>Arkusz1!$B$2:$B$6</c:f>
              <c:numCache>
                <c:formatCode>0.0%</c:formatCode>
                <c:ptCount val="5"/>
                <c:pt idx="0">
                  <c:v>0.56399999999999995</c:v>
                </c:pt>
                <c:pt idx="1">
                  <c:v>0.16600000000000001</c:v>
                </c:pt>
                <c:pt idx="2">
                  <c:v>0.22500000000000001</c:v>
                </c:pt>
                <c:pt idx="3">
                  <c:v>3.9E-2</c:v>
                </c:pt>
                <c:pt idx="4">
                  <c:v>6.0000000000000001E-3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0451-2143-A252-0CCD09D3602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70"/>
      </c:doughnutChart>
      <c:spPr>
        <a:noFill/>
        <a:ln w="25324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125661010137368"/>
          <c:y val="0.16846043718579146"/>
          <c:w val="0.6235468129628996"/>
          <c:h val="0.72587062170688421"/>
        </c:manualLayout>
      </c:layout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rgbClr val="F73711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BBB-CB45-BE6F-4249651E26BA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BBB-CB45-BE6F-4249651E26BA}"/>
              </c:ext>
            </c:extLst>
          </c:dPt>
          <c:dPt>
            <c:idx val="2"/>
            <c:bubble3D val="0"/>
            <c:spPr>
              <a:solidFill>
                <a:srgbClr val="899FAC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BBB-CB45-BE6F-4249651E26BA}"/>
              </c:ext>
            </c:extLst>
          </c:dPt>
          <c:dPt>
            <c:idx val="3"/>
            <c:bubble3D val="0"/>
            <c:spPr>
              <a:solidFill>
                <a:srgbClr val="5B9BD6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BBB-CB45-BE6F-4249651E26BA}"/>
              </c:ext>
            </c:extLst>
          </c:dPt>
          <c:dPt>
            <c:idx val="4"/>
            <c:bubble3D val="0"/>
            <c:spPr>
              <a:solidFill>
                <a:srgbClr val="0C35E2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BBB-CB45-BE6F-4249651E26BA}"/>
              </c:ext>
            </c:extLst>
          </c:dPt>
          <c:dPt>
            <c:idx val="5"/>
            <c:bubble3D val="0"/>
            <c:spPr>
              <a:solidFill>
                <a:srgbClr val="F7A40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B-7BBB-CB45-BE6F-4249651E26BA}"/>
              </c:ext>
            </c:extLst>
          </c:dPt>
          <c:dLbls>
            <c:dLbl>
              <c:idx val="0"/>
              <c:layout>
                <c:manualLayout>
                  <c:x val="0.17867680416188739"/>
                  <c:y val="1.17762512266928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BBB-CB45-BE6F-4249651E26BA}"/>
                </c:ext>
              </c:extLst>
            </c:dLbl>
            <c:dLbl>
              <c:idx val="1"/>
              <c:layout>
                <c:manualLayout>
                  <c:x val="0.15170672051480993"/>
                  <c:y val="-2.6771653543307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BBB-CB45-BE6F-4249651E26BA}"/>
                </c:ext>
              </c:extLst>
            </c:dLbl>
            <c:dLbl>
              <c:idx val="2"/>
              <c:layout>
                <c:manualLayout>
                  <c:x val="0.32701226422081281"/>
                  <c:y val="3.32535371253274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BBB-CB45-BE6F-4249651E26BA}"/>
                </c:ext>
              </c:extLst>
            </c:dLbl>
            <c:dLbl>
              <c:idx val="3"/>
              <c:layout>
                <c:manualLayout>
                  <c:x val="-0.13147915777950206"/>
                  <c:y val="7.85083415112854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BBB-CB45-BE6F-4249651E26BA}"/>
                </c:ext>
              </c:extLst>
            </c:dLbl>
            <c:dLbl>
              <c:idx val="4"/>
              <c:layout>
                <c:manualLayout>
                  <c:x val="-0.15507798097069472"/>
                  <c:y val="-1.96270853778214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BBB-CB45-BE6F-4249651E26BA}"/>
                </c:ext>
              </c:extLst>
            </c:dLbl>
            <c:dLbl>
              <c:idx val="5"/>
              <c:layout>
                <c:manualLayout>
                  <c:x val="-1.0113781367654003E-2"/>
                  <c:y val="-0.10991167811579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7BBB-CB45-BE6F-4249651E26BA}"/>
                </c:ext>
              </c:extLst>
            </c:dLbl>
            <c:dLbl>
              <c:idx val="6"/>
              <c:layout>
                <c:manualLayout>
                  <c:x val="0.11799411595596332"/>
                  <c:y val="-0.113837095191364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7BBB-CB45-BE6F-4249651E26BA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="1">
                    <a:solidFill>
                      <a:schemeClr val="tx1"/>
                    </a:solidFill>
                    <a:latin typeface="Nunito" pitchFamily="2" charset="0"/>
                    <a:cs typeface="Segoe UI Semilight" panose="020B0402040204020203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Arkusz1!$A$2:$A$8</c:f>
              <c:strCache>
                <c:ptCount val="7"/>
                <c:pt idx="0">
                  <c:v>pojazdy lekkie</c:v>
                </c:pt>
                <c:pt idx="1">
                  <c:v>pozjazdy ciężarowe</c:v>
                </c:pt>
                <c:pt idx="2">
                  <c:v>maszyny rolnicze</c:v>
                </c:pt>
                <c:pt idx="3">
                  <c:v>sprzęt medyczny</c:v>
                </c:pt>
                <c:pt idx="4">
                  <c:v>maszyny i inne urządzenia</c:v>
                </c:pt>
                <c:pt idx="5">
                  <c:v>inne</c:v>
                </c:pt>
                <c:pt idx="6">
                  <c:v>nieruchomości</c:v>
                </c:pt>
              </c:strCache>
            </c:strRef>
          </c:cat>
          <c:val>
            <c:numRef>
              <c:f>Arkusz1!$B$2:$B$8</c:f>
              <c:numCache>
                <c:formatCode>0.0%</c:formatCode>
                <c:ptCount val="7"/>
                <c:pt idx="0">
                  <c:v>0.252</c:v>
                </c:pt>
                <c:pt idx="1">
                  <c:v>0.108</c:v>
                </c:pt>
                <c:pt idx="2">
                  <c:v>0.38900000000000001</c:v>
                </c:pt>
                <c:pt idx="3">
                  <c:v>5.0999999999999997E-2</c:v>
                </c:pt>
                <c:pt idx="4">
                  <c:v>0.16600000000000001</c:v>
                </c:pt>
                <c:pt idx="5">
                  <c:v>3.1E-2</c:v>
                </c:pt>
                <c:pt idx="6">
                  <c:v>4.0000000000000001E-3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7BBB-CB45-BE6F-4249651E26B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70"/>
      </c:doughnutChart>
      <c:spPr>
        <a:noFill/>
        <a:ln w="25324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125661010137368"/>
          <c:y val="0.16846043718579146"/>
          <c:w val="0.6235468129628996"/>
          <c:h val="0.72587062170688421"/>
        </c:manualLayout>
      </c:layout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rgbClr val="F73711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BA4-9746-B3A1-5D7447C644B3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BA4-9746-B3A1-5D7447C644B3}"/>
              </c:ext>
            </c:extLst>
          </c:dPt>
          <c:dPt>
            <c:idx val="2"/>
            <c:bubble3D val="0"/>
            <c:spPr>
              <a:solidFill>
                <a:srgbClr val="0C35E2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BA4-9746-B3A1-5D7447C644B3}"/>
              </c:ext>
            </c:extLst>
          </c:dPt>
          <c:dPt>
            <c:idx val="3"/>
            <c:bubble3D val="0"/>
            <c:spPr>
              <a:solidFill>
                <a:srgbClr val="F7A400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BA4-9746-B3A1-5D7447C644B3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5BA4-9746-B3A1-5D7447C644B3}"/>
              </c:ext>
            </c:extLst>
          </c:dPt>
          <c:dLbls>
            <c:dLbl>
              <c:idx val="0"/>
              <c:layout>
                <c:manualLayout>
                  <c:x val="0.15170672051481005"/>
                  <c:y val="-0.113837095191364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BA4-9746-B3A1-5D7447C644B3}"/>
                </c:ext>
              </c:extLst>
            </c:dLbl>
            <c:dLbl>
              <c:idx val="1"/>
              <c:layout>
                <c:manualLayout>
                  <c:x val="-9.7766553220655361E-2"/>
                  <c:y val="0.1263196124036997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BA4-9746-B3A1-5D7447C644B3}"/>
                </c:ext>
              </c:extLst>
            </c:dLbl>
            <c:dLbl>
              <c:idx val="2"/>
              <c:layout>
                <c:manualLayout>
                  <c:x val="-0.17867680416188739"/>
                  <c:y val="-7.85083415112859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BA4-9746-B3A1-5D7447C644B3}"/>
                </c:ext>
              </c:extLst>
            </c:dLbl>
            <c:dLbl>
              <c:idx val="3"/>
              <c:layout>
                <c:manualLayout>
                  <c:x val="-0.10788033458830937"/>
                  <c:y val="-0.12953876349362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BA4-9746-B3A1-5D7447C644B3}"/>
                </c:ext>
              </c:extLst>
            </c:dLbl>
            <c:dLbl>
              <c:idx val="4"/>
              <c:layout>
                <c:manualLayout>
                  <c:x val="9.7766553220655361E-2"/>
                  <c:y val="-0.121687929342492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BA4-9746-B3A1-5D7447C644B3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="1">
                    <a:solidFill>
                      <a:schemeClr val="tx1"/>
                    </a:solidFill>
                    <a:latin typeface="Nunito" pitchFamily="2" charset="0"/>
                    <a:cs typeface="Segoe UI Semilight" panose="020B0402040204020203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Arkusz1!$A$2:$A$6</c:f>
              <c:strCache>
                <c:ptCount val="5"/>
                <c:pt idx="0">
                  <c:v>pojazdy lekkie</c:v>
                </c:pt>
                <c:pt idx="1">
                  <c:v>pozjazdy ciężarowe</c:v>
                </c:pt>
                <c:pt idx="2">
                  <c:v>maszyny i inne urządzenia</c:v>
                </c:pt>
                <c:pt idx="3">
                  <c:v>inne</c:v>
                </c:pt>
                <c:pt idx="4">
                  <c:v>nieruchomości</c:v>
                </c:pt>
              </c:strCache>
            </c:strRef>
          </c:cat>
          <c:val>
            <c:numRef>
              <c:f>Arkusz1!$B$2:$B$6</c:f>
              <c:numCache>
                <c:formatCode>0.0%</c:formatCode>
                <c:ptCount val="5"/>
                <c:pt idx="0">
                  <c:v>0.61699999999999999</c:v>
                </c:pt>
                <c:pt idx="1">
                  <c:v>0.17599999999999999</c:v>
                </c:pt>
                <c:pt idx="2">
                  <c:v>0.16</c:v>
                </c:pt>
                <c:pt idx="3">
                  <c:v>0.04</c:v>
                </c:pt>
                <c:pt idx="4">
                  <c:v>7.0000000000000001E-3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BA4-9746-B3A1-5D7447C644B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70"/>
      </c:doughnutChart>
      <c:spPr>
        <a:noFill/>
        <a:ln w="25324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125661010137368"/>
          <c:y val="0.16846043718579146"/>
          <c:w val="0.6235468129628996"/>
          <c:h val="0.72587062170688421"/>
        </c:manualLayout>
      </c:layout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dPt>
            <c:idx val="0"/>
            <c:bubble3D val="0"/>
            <c:spPr>
              <a:solidFill>
                <a:srgbClr val="F73711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757-5940-950A-3147FAAD3075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757-5940-950A-3147FAAD3075}"/>
              </c:ext>
            </c:extLst>
          </c:dPt>
          <c:dPt>
            <c:idx val="2"/>
            <c:bubble3D val="0"/>
            <c:spPr>
              <a:solidFill>
                <a:srgbClr val="0C35E2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757-5940-950A-3147FAAD307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757-5940-950A-3147FAAD3075}"/>
              </c:ext>
            </c:extLst>
          </c:dPt>
          <c:cat>
            <c:strRef>
              <c:f>Arkusz1!$A$2:$A$6</c:f>
              <c:strCache>
                <c:ptCount val="5"/>
                <c:pt idx="0">
                  <c:v>Mikro Firmy</c:v>
                </c:pt>
                <c:pt idx="1">
                  <c:v>Małe firmy</c:v>
                </c:pt>
                <c:pt idx="2">
                  <c:v>Cześć małych</c:v>
                </c:pt>
                <c:pt idx="3">
                  <c:v>Indywidualnie</c:v>
                </c:pt>
                <c:pt idx="4">
                  <c:v>sektor publiczny</c:v>
                </c:pt>
              </c:strCache>
            </c:strRef>
          </c:cat>
          <c:val>
            <c:numRef>
              <c:f>Arkusz1!$B$2:$B$6</c:f>
              <c:numCache>
                <c:formatCode>0%</c:formatCode>
                <c:ptCount val="5"/>
                <c:pt idx="0" formatCode="0.00%">
                  <c:v>0.53400000000000003</c:v>
                </c:pt>
                <c:pt idx="1">
                  <c:v>0.188</c:v>
                </c:pt>
                <c:pt idx="2" formatCode="0.00%">
                  <c:v>0.26200000000000001</c:v>
                </c:pt>
                <c:pt idx="3" formatCode="0.00%">
                  <c:v>1.4E-2</c:v>
                </c:pt>
                <c:pt idx="4" formatCode="0.00%">
                  <c:v>2E-3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757-5940-950A-3147FAAD30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84"/>
      </c:doughnutChart>
      <c:spPr>
        <a:noFill/>
        <a:ln w="25332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125661010137368"/>
          <c:y val="0.16846043718579146"/>
          <c:w val="0.6235468129628996"/>
          <c:h val="0.72587062170688421"/>
        </c:manualLayout>
      </c:layout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dPt>
            <c:idx val="0"/>
            <c:bubble3D val="0"/>
            <c:spPr>
              <a:solidFill>
                <a:srgbClr val="0C35E2"/>
              </a:solidFill>
              <a:ln w="9525">
                <a:solidFill>
                  <a:srgbClr val="0C35E2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320-7447-B356-55750532E023}"/>
              </c:ext>
            </c:extLst>
          </c:dPt>
          <c:dPt>
            <c:idx val="1"/>
            <c:bubble3D val="0"/>
            <c:spPr>
              <a:noFill/>
              <a:ln w="9525">
                <a:solidFill>
                  <a:srgbClr val="0C35E2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320-7447-B356-55750532E023}"/>
              </c:ext>
            </c:extLst>
          </c:dPt>
          <c:cat>
            <c:strRef>
              <c:f>Arkusz1!$A$2:$A$3</c:f>
              <c:strCache>
                <c:ptCount val="2"/>
                <c:pt idx="0">
                  <c:v>Mikro Firmy</c:v>
                </c:pt>
                <c:pt idx="1">
                  <c:v>Małe firmy</c:v>
                </c:pt>
              </c:strCache>
            </c:strRef>
          </c:cat>
          <c:val>
            <c:numRef>
              <c:f>Arkusz1!$B$2:$B$3</c:f>
              <c:numCache>
                <c:formatCode>General</c:formatCode>
                <c:ptCount val="2"/>
                <c:pt idx="0">
                  <c:v>55</c:v>
                </c:pt>
                <c:pt idx="1">
                  <c:v>18.399999999999999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320-7447-B356-55750532E0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  <c:spPr>
        <a:noFill/>
        <a:ln w="25345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>
          <a:solidFill>
            <a:schemeClr val="tx1"/>
          </a:solidFill>
        </a:defRPr>
      </a:pPr>
      <a:endParaRPr lang="pl-PL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1971062200744123E-2"/>
          <c:y val="5.5082590228271937E-2"/>
          <c:w val="0.86114819759679828"/>
          <c:h val="0.77209389999761535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Outstanding_wykres!$B$9</c:f>
              <c:strCache>
                <c:ptCount val="1"/>
                <c:pt idx="0">
                  <c:v>Outstanding porfolio - equipment financing</c:v>
                </c:pt>
              </c:strCache>
            </c:strRef>
          </c:tx>
          <c:spPr>
            <a:solidFill>
              <a:srgbClr val="A7CFEA"/>
            </a:solidFill>
            <a:ln w="25400">
              <a:noFill/>
            </a:ln>
          </c:spPr>
          <c:invertIfNegative val="0"/>
          <c:dPt>
            <c:idx val="2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787A-8341-9A6A-575AD98203C9}"/>
              </c:ext>
            </c:extLst>
          </c:dPt>
          <c:dLbls>
            <c:numFmt formatCode="0" sourceLinked="0"/>
            <c:spPr>
              <a:noFill/>
              <a:ln w="25400">
                <a:noFill/>
              </a:ln>
            </c:spPr>
            <c:txPr>
              <a:bodyPr rot="-5400000" vert="horz"/>
              <a:lstStyle/>
              <a:p>
                <a:pPr>
                  <a:defRPr sz="1000" b="0" i="0" u="none" strike="noStrike" baseline="0">
                    <a:solidFill>
                      <a:schemeClr val="tx1"/>
                    </a:solidFill>
                    <a:latin typeface="Nunito" pitchFamily="2" charset="0"/>
                    <a:ea typeface="Arial"/>
                    <a:cs typeface="Arial"/>
                  </a:defRPr>
                </a:pPr>
                <a:endParaRPr lang="pl-PL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Outstanding_wykres!$C$1:$AK$1</c:f>
              <c:strCache>
                <c:ptCount val="35"/>
                <c:pt idx="0">
                  <c:v>2007.12</c:v>
                </c:pt>
                <c:pt idx="1">
                  <c:v>2008.06</c:v>
                </c:pt>
                <c:pt idx="2">
                  <c:v>2008.12</c:v>
                </c:pt>
                <c:pt idx="3">
                  <c:v>2009.06</c:v>
                </c:pt>
                <c:pt idx="4">
                  <c:v>2009.12</c:v>
                </c:pt>
                <c:pt idx="5">
                  <c:v>2010.06</c:v>
                </c:pt>
                <c:pt idx="6">
                  <c:v>2010.12</c:v>
                </c:pt>
                <c:pt idx="7">
                  <c:v>2011.06</c:v>
                </c:pt>
                <c:pt idx="8">
                  <c:v>2011.12</c:v>
                </c:pt>
                <c:pt idx="9">
                  <c:v>2012.06</c:v>
                </c:pt>
                <c:pt idx="10">
                  <c:v>2012.12</c:v>
                </c:pt>
                <c:pt idx="11">
                  <c:v>2013.06</c:v>
                </c:pt>
                <c:pt idx="12">
                  <c:v>2013.12</c:v>
                </c:pt>
                <c:pt idx="13">
                  <c:v>2014.06</c:v>
                </c:pt>
                <c:pt idx="14">
                  <c:v>2014.12</c:v>
                </c:pt>
                <c:pt idx="15">
                  <c:v>2015.06</c:v>
                </c:pt>
                <c:pt idx="16">
                  <c:v>2015.12</c:v>
                </c:pt>
                <c:pt idx="17">
                  <c:v>2016.06</c:v>
                </c:pt>
                <c:pt idx="18">
                  <c:v>2016.12</c:v>
                </c:pt>
                <c:pt idx="19">
                  <c:v>2017.06</c:v>
                </c:pt>
                <c:pt idx="20">
                  <c:v>2017.12</c:v>
                </c:pt>
                <c:pt idx="21">
                  <c:v>2018.06</c:v>
                </c:pt>
                <c:pt idx="22">
                  <c:v>2018.12</c:v>
                </c:pt>
                <c:pt idx="23">
                  <c:v>2019.06</c:v>
                </c:pt>
                <c:pt idx="24">
                  <c:v>2019.12</c:v>
                </c:pt>
                <c:pt idx="25">
                  <c:v>2020.06</c:v>
                </c:pt>
                <c:pt idx="26">
                  <c:v>2020.12</c:v>
                </c:pt>
                <c:pt idx="27">
                  <c:v>2021.06</c:v>
                </c:pt>
                <c:pt idx="28">
                  <c:v>2021.12</c:v>
                </c:pt>
                <c:pt idx="29">
                  <c:v>2022.06</c:v>
                </c:pt>
                <c:pt idx="30">
                  <c:v>2022.12</c:v>
                </c:pt>
                <c:pt idx="31">
                  <c:v>2023,06</c:v>
                </c:pt>
                <c:pt idx="32">
                  <c:v>2023,12</c:v>
                </c:pt>
                <c:pt idx="33">
                  <c:v>2024,06</c:v>
                </c:pt>
                <c:pt idx="34">
                  <c:v>2024,12</c:v>
                </c:pt>
              </c:strCache>
            </c:strRef>
          </c:cat>
          <c:val>
            <c:numRef>
              <c:f>Outstanding_wykres!$C$2:$AK$2</c:f>
              <c:numCache>
                <c:formatCode>0.00</c:formatCode>
                <c:ptCount val="35"/>
                <c:pt idx="0">
                  <c:v>37.799900000000001</c:v>
                </c:pt>
                <c:pt idx="1">
                  <c:v>43.911900000000003</c:v>
                </c:pt>
                <c:pt idx="2">
                  <c:v>48.392600000000002</c:v>
                </c:pt>
                <c:pt idx="3">
                  <c:v>47.699800000000003</c:v>
                </c:pt>
                <c:pt idx="4" formatCode="0.000">
                  <c:v>47.254760119019551</c:v>
                </c:pt>
                <c:pt idx="5" formatCode="#,##0.00">
                  <c:v>45.423453684078481</c:v>
                </c:pt>
                <c:pt idx="6" formatCode="#,##0.00">
                  <c:v>47.786398521508772</c:v>
                </c:pt>
                <c:pt idx="7">
                  <c:v>48.048680654257907</c:v>
                </c:pt>
                <c:pt idx="8">
                  <c:v>52.437044872776312</c:v>
                </c:pt>
                <c:pt idx="9">
                  <c:v>52.381958301865126</c:v>
                </c:pt>
                <c:pt idx="10">
                  <c:v>53.435550909739945</c:v>
                </c:pt>
                <c:pt idx="11">
                  <c:v>53.294775083340497</c:v>
                </c:pt>
                <c:pt idx="12">
                  <c:v>56.485990392233013</c:v>
                </c:pt>
                <c:pt idx="13">
                  <c:v>62.540178724102702</c:v>
                </c:pt>
                <c:pt idx="14">
                  <c:v>68.485475340527998</c:v>
                </c:pt>
                <c:pt idx="15">
                  <c:v>72.592395584296199</c:v>
                </c:pt>
                <c:pt idx="16">
                  <c:v>80.738346003771895</c:v>
                </c:pt>
                <c:pt idx="17">
                  <c:v>90.163713336878004</c:v>
                </c:pt>
                <c:pt idx="18">
                  <c:v>98.129099031444696</c:v>
                </c:pt>
                <c:pt idx="19">
                  <c:v>103.356572335783</c:v>
                </c:pt>
                <c:pt idx="20" formatCode="General">
                  <c:v>112.807976912188</c:v>
                </c:pt>
                <c:pt idx="21" formatCode="General">
                  <c:v>130.44399017857799</c:v>
                </c:pt>
                <c:pt idx="22" formatCode="#,##0.00">
                  <c:v>140.57806135186024</c:v>
                </c:pt>
                <c:pt idx="23" formatCode="#,##0.00">
                  <c:v>151.73871634140301</c:v>
                </c:pt>
                <c:pt idx="24" formatCode="#,##0.00">
                  <c:v>154.80376902703779</c:v>
                </c:pt>
                <c:pt idx="25" formatCode="#,##0.00">
                  <c:v>151.97326256741061</c:v>
                </c:pt>
                <c:pt idx="26" formatCode="#,##0.00">
                  <c:v>152.52152145076693</c:v>
                </c:pt>
                <c:pt idx="27" formatCode="#,##0.00">
                  <c:v>155.92225528922501</c:v>
                </c:pt>
                <c:pt idx="28" formatCode="#,##0.00">
                  <c:v>160.65172618694297</c:v>
                </c:pt>
                <c:pt idx="29" formatCode="#,##0.00">
                  <c:v>167.58569620652</c:v>
                </c:pt>
                <c:pt idx="30" formatCode="#,##0.00">
                  <c:v>171.55847857128899</c:v>
                </c:pt>
                <c:pt idx="31" formatCode="#,##0.00">
                  <c:v>191.27399643425099</c:v>
                </c:pt>
                <c:pt idx="32">
                  <c:v>196.581057770646</c:v>
                </c:pt>
                <c:pt idx="33" formatCode="#,##0.00">
                  <c:v>205.47236748737899</c:v>
                </c:pt>
                <c:pt idx="34" formatCode="#,##0.00">
                  <c:v>213.76820037161625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87A-8341-9A6A-575AD98203C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0"/>
        <c:axId val="331523240"/>
        <c:axId val="331523632"/>
      </c:barChart>
      <c:lineChart>
        <c:grouping val="standard"/>
        <c:varyColors val="0"/>
        <c:ser>
          <c:idx val="0"/>
          <c:order val="1"/>
          <c:tx>
            <c:strRef>
              <c:f>Outstanding_wykres!$B$12</c:f>
              <c:strCache>
                <c:ptCount val="1"/>
                <c:pt idx="0">
                  <c:v>change to the previous state</c:v>
                </c:pt>
              </c:strCache>
            </c:strRef>
          </c:tx>
          <c:spPr>
            <a:ln w="15875">
              <a:solidFill>
                <a:srgbClr val="C00000"/>
              </a:solidFill>
              <a:prstDash val="solid"/>
            </a:ln>
          </c:spPr>
          <c:marker>
            <c:symbol val="circle"/>
            <c:size val="5"/>
            <c:spPr>
              <a:solidFill>
                <a:srgbClr val="C0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dLbls>
            <c:dLbl>
              <c:idx val="11"/>
              <c:numFmt formatCode="0.0%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 algn="ctr" rtl="0">
                    <a:defRPr sz="1200" b="0" i="0" u="none" strike="noStrike" baseline="0">
                      <a:solidFill>
                        <a:srgbClr val="C00000"/>
                      </a:solidFill>
                      <a:latin typeface="Nunito" pitchFamily="2" charset="0"/>
                      <a:ea typeface="Arial"/>
                      <a:cs typeface="Arial"/>
                    </a:defRPr>
                  </a:pPr>
                  <a:endParaRPr lang="pl-P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787A-8341-9A6A-575AD98203C9}"/>
                </c:ext>
              </c:extLst>
            </c:dLbl>
            <c:numFmt formatCode="0.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0" i="0" u="none" strike="noStrike" baseline="0">
                    <a:solidFill>
                      <a:srgbClr val="C00000"/>
                    </a:solidFill>
                    <a:latin typeface="Nunito" pitchFamily="2" charset="0"/>
                    <a:ea typeface="Arial"/>
                    <a:cs typeface="Arial"/>
                  </a:defRPr>
                </a:pPr>
                <a:endParaRPr lang="pl-P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Outstanding_wykres!$C$1:$AK$1</c:f>
              <c:strCache>
                <c:ptCount val="35"/>
                <c:pt idx="0">
                  <c:v>2007.12</c:v>
                </c:pt>
                <c:pt idx="1">
                  <c:v>2008.06</c:v>
                </c:pt>
                <c:pt idx="2">
                  <c:v>2008.12</c:v>
                </c:pt>
                <c:pt idx="3">
                  <c:v>2009.06</c:v>
                </c:pt>
                <c:pt idx="4">
                  <c:v>2009.12</c:v>
                </c:pt>
                <c:pt idx="5">
                  <c:v>2010.06</c:v>
                </c:pt>
                <c:pt idx="6">
                  <c:v>2010.12</c:v>
                </c:pt>
                <c:pt idx="7">
                  <c:v>2011.06</c:v>
                </c:pt>
                <c:pt idx="8">
                  <c:v>2011.12</c:v>
                </c:pt>
                <c:pt idx="9">
                  <c:v>2012.06</c:v>
                </c:pt>
                <c:pt idx="10">
                  <c:v>2012.12</c:v>
                </c:pt>
                <c:pt idx="11">
                  <c:v>2013.06</c:v>
                </c:pt>
                <c:pt idx="12">
                  <c:v>2013.12</c:v>
                </c:pt>
                <c:pt idx="13">
                  <c:v>2014.06</c:v>
                </c:pt>
                <c:pt idx="14">
                  <c:v>2014.12</c:v>
                </c:pt>
                <c:pt idx="15">
                  <c:v>2015.06</c:v>
                </c:pt>
                <c:pt idx="16">
                  <c:v>2015.12</c:v>
                </c:pt>
                <c:pt idx="17">
                  <c:v>2016.06</c:v>
                </c:pt>
                <c:pt idx="18">
                  <c:v>2016.12</c:v>
                </c:pt>
                <c:pt idx="19">
                  <c:v>2017.06</c:v>
                </c:pt>
                <c:pt idx="20">
                  <c:v>2017.12</c:v>
                </c:pt>
                <c:pt idx="21">
                  <c:v>2018.06</c:v>
                </c:pt>
                <c:pt idx="22">
                  <c:v>2018.12</c:v>
                </c:pt>
                <c:pt idx="23">
                  <c:v>2019.06</c:v>
                </c:pt>
                <c:pt idx="24">
                  <c:v>2019.12</c:v>
                </c:pt>
                <c:pt idx="25">
                  <c:v>2020.06</c:v>
                </c:pt>
                <c:pt idx="26">
                  <c:v>2020.12</c:v>
                </c:pt>
                <c:pt idx="27">
                  <c:v>2021.06</c:v>
                </c:pt>
                <c:pt idx="28">
                  <c:v>2021.12</c:v>
                </c:pt>
                <c:pt idx="29">
                  <c:v>2022.06</c:v>
                </c:pt>
                <c:pt idx="30">
                  <c:v>2022.12</c:v>
                </c:pt>
                <c:pt idx="31">
                  <c:v>2023,06</c:v>
                </c:pt>
                <c:pt idx="32">
                  <c:v>2023,12</c:v>
                </c:pt>
                <c:pt idx="33">
                  <c:v>2024,06</c:v>
                </c:pt>
                <c:pt idx="34">
                  <c:v>2024,12</c:v>
                </c:pt>
              </c:strCache>
            </c:strRef>
          </c:cat>
          <c:val>
            <c:numRef>
              <c:f>Outstanding_wykres!$C$3:$AK$3</c:f>
              <c:numCache>
                <c:formatCode>0.0%</c:formatCode>
                <c:ptCount val="35"/>
                <c:pt idx="1">
                  <c:v>0.16169354945383452</c:v>
                </c:pt>
                <c:pt idx="2">
                  <c:v>0.10203839961377215</c:v>
                </c:pt>
                <c:pt idx="3">
                  <c:v>-1.4316238433148887E-2</c:v>
                </c:pt>
                <c:pt idx="4">
                  <c:v>-9.3300156600332196E-3</c:v>
                </c:pt>
                <c:pt idx="5">
                  <c:v>-3.8753903952291724E-2</c:v>
                </c:pt>
                <c:pt idx="6">
                  <c:v>5.2020369341896577E-2</c:v>
                </c:pt>
                <c:pt idx="7">
                  <c:v>5.4886356968517624E-3</c:v>
                </c:pt>
                <c:pt idx="8">
                  <c:v>9.1331627815040228E-2</c:v>
                </c:pt>
                <c:pt idx="9">
                  <c:v>-1.0505277527526058E-3</c:v>
                </c:pt>
                <c:pt idx="10">
                  <c:v>2.0113654434284589E-2</c:v>
                </c:pt>
                <c:pt idx="11">
                  <c:v>-2.634497520896506E-3</c:v>
                </c:pt>
                <c:pt idx="12">
                  <c:v>5.987857728834034E-2</c:v>
                </c:pt>
                <c:pt idx="13">
                  <c:v>0.10718035197453424</c:v>
                </c:pt>
                <c:pt idx="14">
                  <c:v>9.5063633294895089E-2</c:v>
                </c:pt>
                <c:pt idx="15">
                  <c:v>5.9967755547398971E-2</c:v>
                </c:pt>
                <c:pt idx="16">
                  <c:v>0.11221492766437779</c:v>
                </c:pt>
                <c:pt idx="17">
                  <c:v>0.1167396633647384</c:v>
                </c:pt>
                <c:pt idx="18">
                  <c:v>8.8343585238173095E-2</c:v>
                </c:pt>
                <c:pt idx="19">
                  <c:v>5.3271387956626448E-2</c:v>
                </c:pt>
                <c:pt idx="20">
                  <c:v>9.1444640266314492E-2</c:v>
                </c:pt>
                <c:pt idx="21">
                  <c:v>0.15633657963849679</c:v>
                </c:pt>
                <c:pt idx="22">
                  <c:v>7.7689061484616406E-2</c:v>
                </c:pt>
                <c:pt idx="23">
                  <c:v>7.9391157355685582E-2</c:v>
                </c:pt>
                <c:pt idx="24">
                  <c:v>2.0199542737257659E-2</c:v>
                </c:pt>
                <c:pt idx="25">
                  <c:v>-1.8284480264384229E-2</c:v>
                </c:pt>
                <c:pt idx="26">
                  <c:v>3.6076009298879885E-3</c:v>
                </c:pt>
                <c:pt idx="27">
                  <c:v>2.2296747410534001E-2</c:v>
                </c:pt>
                <c:pt idx="28">
                  <c:v>3.033223762024928E-2</c:v>
                </c:pt>
                <c:pt idx="29">
                  <c:v>4.3161503359810061E-2</c:v>
                </c:pt>
                <c:pt idx="30">
                  <c:v>2.3705975239517008E-2</c:v>
                </c:pt>
                <c:pt idx="31">
                  <c:v>0.11492010203838143</c:v>
                </c:pt>
                <c:pt idx="32">
                  <c:v>2.7745859005038787E-2</c:v>
                </c:pt>
                <c:pt idx="33">
                  <c:v>4.5229737888106358E-2</c:v>
                </c:pt>
                <c:pt idx="34">
                  <c:v>4.037444540929247E-2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87A-8341-9A6A-575AD98203C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28306696"/>
        <c:axId val="328307088"/>
      </c:lineChart>
      <c:catAx>
        <c:axId val="331523240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nextTo"/>
        <c:spPr>
          <a:ln w="3175">
            <a:solidFill>
              <a:schemeClr val="bg1">
                <a:lumMod val="75000"/>
              </a:schemeClr>
            </a:solidFill>
            <a:prstDash val="solid"/>
          </a:ln>
        </c:spPr>
        <c:txPr>
          <a:bodyPr rot="-1800000" vert="horz"/>
          <a:lstStyle/>
          <a:p>
            <a:pPr>
              <a:defRPr sz="600" b="0" i="0" u="none" strike="noStrike" baseline="0">
                <a:solidFill>
                  <a:schemeClr val="tx1"/>
                </a:solidFill>
                <a:latin typeface="Nunito" pitchFamily="2" charset="0"/>
                <a:ea typeface="Arial"/>
                <a:cs typeface="Arial"/>
              </a:defRPr>
            </a:pPr>
            <a:endParaRPr lang="pl-PL"/>
          </a:p>
        </c:txPr>
        <c:crossAx val="331523632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331523632"/>
        <c:scaling>
          <c:orientation val="minMax"/>
        </c:scaling>
        <c:delete val="0"/>
        <c:axPos val="l"/>
        <c:numFmt formatCode="0" sourceLinked="0"/>
        <c:majorTickMark val="cross"/>
        <c:minorTickMark val="none"/>
        <c:tickLblPos val="nextTo"/>
        <c:spPr>
          <a:ln w="3175">
            <a:solidFill>
              <a:schemeClr val="bg1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700" b="0" i="0" u="none" strike="noStrike" baseline="0">
                <a:solidFill>
                  <a:schemeClr val="tx1"/>
                </a:solidFill>
                <a:latin typeface="Nunito" pitchFamily="2" charset="0"/>
                <a:ea typeface="Arial"/>
                <a:cs typeface="Arial"/>
              </a:defRPr>
            </a:pPr>
            <a:endParaRPr lang="pl-PL"/>
          </a:p>
        </c:txPr>
        <c:crossAx val="331523240"/>
        <c:crosses val="autoZero"/>
        <c:crossBetween val="between"/>
        <c:majorUnit val="10"/>
      </c:valAx>
      <c:catAx>
        <c:axId val="32830669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328307088"/>
        <c:crosses val="autoZero"/>
        <c:auto val="0"/>
        <c:lblAlgn val="ctr"/>
        <c:lblOffset val="100"/>
        <c:noMultiLvlLbl val="0"/>
      </c:catAx>
      <c:valAx>
        <c:axId val="328307088"/>
        <c:scaling>
          <c:orientation val="minMax"/>
          <c:max val="0.25"/>
        </c:scaling>
        <c:delete val="0"/>
        <c:axPos val="r"/>
        <c:numFmt formatCode="0%" sourceLinked="0"/>
        <c:majorTickMark val="cross"/>
        <c:minorTickMark val="none"/>
        <c:tickLblPos val="nextTo"/>
        <c:spPr>
          <a:ln w="3175">
            <a:solidFill>
              <a:schemeClr val="bg1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bg1">
                    <a:lumMod val="50000"/>
                  </a:schemeClr>
                </a:solidFill>
                <a:latin typeface="Nunito" pitchFamily="2" charset="0"/>
                <a:ea typeface="Arial"/>
                <a:cs typeface="Arial"/>
              </a:defRPr>
            </a:pPr>
            <a:endParaRPr lang="pl-PL"/>
          </a:p>
        </c:txPr>
        <c:crossAx val="328306696"/>
        <c:crosses val="max"/>
        <c:crossBetween val="between"/>
      </c:valAx>
      <c:spPr>
        <a:noFill/>
        <a:ln w="12700">
          <a:noFill/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pl-PL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'kredyt inwestycyjny'!$C$22</c:f>
              <c:strCache>
                <c:ptCount val="1"/>
                <c:pt idx="0">
                  <c:v>Kredyty inwestycyjne udzielone firmom przez banki [mld zł; ruchomości] 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chemeClr val="bg1">
                  <a:lumMod val="50000"/>
                </a:schemeClr>
              </a:solidFill>
            </a:ln>
          </c:spPr>
          <c:cat>
            <c:numRef>
              <c:f>'kredyt inwestycyjny'!$E$4:$HZ$4</c:f>
              <c:numCache>
                <c:formatCode>mm/yyyy</c:formatCode>
                <c:ptCount val="230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  <c:pt idx="163">
                  <c:v>44044</c:v>
                </c:pt>
                <c:pt idx="164">
                  <c:v>44075</c:v>
                </c:pt>
                <c:pt idx="165">
                  <c:v>44105</c:v>
                </c:pt>
                <c:pt idx="166">
                  <c:v>44136</c:v>
                </c:pt>
                <c:pt idx="167">
                  <c:v>44166</c:v>
                </c:pt>
                <c:pt idx="168">
                  <c:v>44197</c:v>
                </c:pt>
                <c:pt idx="169">
                  <c:v>44228</c:v>
                </c:pt>
                <c:pt idx="170">
                  <c:v>44256</c:v>
                </c:pt>
                <c:pt idx="171">
                  <c:v>44287</c:v>
                </c:pt>
                <c:pt idx="172">
                  <c:v>44317</c:v>
                </c:pt>
                <c:pt idx="173">
                  <c:v>44348</c:v>
                </c:pt>
                <c:pt idx="174">
                  <c:v>44378</c:v>
                </c:pt>
                <c:pt idx="175">
                  <c:v>44409</c:v>
                </c:pt>
                <c:pt idx="176">
                  <c:v>44440</c:v>
                </c:pt>
                <c:pt idx="177">
                  <c:v>44470</c:v>
                </c:pt>
                <c:pt idx="178">
                  <c:v>44501</c:v>
                </c:pt>
                <c:pt idx="179">
                  <c:v>44531</c:v>
                </c:pt>
                <c:pt idx="180">
                  <c:v>44562</c:v>
                </c:pt>
                <c:pt idx="181">
                  <c:v>44593</c:v>
                </c:pt>
                <c:pt idx="182">
                  <c:v>44621</c:v>
                </c:pt>
                <c:pt idx="183">
                  <c:v>44652</c:v>
                </c:pt>
                <c:pt idx="184">
                  <c:v>44682</c:v>
                </c:pt>
                <c:pt idx="185">
                  <c:v>44713</c:v>
                </c:pt>
                <c:pt idx="186">
                  <c:v>44743</c:v>
                </c:pt>
                <c:pt idx="187">
                  <c:v>44774</c:v>
                </c:pt>
                <c:pt idx="188">
                  <c:v>44805</c:v>
                </c:pt>
                <c:pt idx="189">
                  <c:v>44835</c:v>
                </c:pt>
                <c:pt idx="190">
                  <c:v>44866</c:v>
                </c:pt>
                <c:pt idx="191">
                  <c:v>44896</c:v>
                </c:pt>
                <c:pt idx="192">
                  <c:v>44927</c:v>
                </c:pt>
                <c:pt idx="193">
                  <c:v>44958</c:v>
                </c:pt>
                <c:pt idx="194">
                  <c:v>44986</c:v>
                </c:pt>
                <c:pt idx="195">
                  <c:v>45017</c:v>
                </c:pt>
                <c:pt idx="196">
                  <c:v>45047</c:v>
                </c:pt>
                <c:pt idx="197">
                  <c:v>45078</c:v>
                </c:pt>
                <c:pt idx="198">
                  <c:v>45108</c:v>
                </c:pt>
                <c:pt idx="199">
                  <c:v>45139</c:v>
                </c:pt>
                <c:pt idx="200">
                  <c:v>45170</c:v>
                </c:pt>
                <c:pt idx="201">
                  <c:v>45200</c:v>
                </c:pt>
                <c:pt idx="202">
                  <c:v>45231</c:v>
                </c:pt>
                <c:pt idx="203">
                  <c:v>45261</c:v>
                </c:pt>
                <c:pt idx="204">
                  <c:v>45292</c:v>
                </c:pt>
                <c:pt idx="205">
                  <c:v>45323</c:v>
                </c:pt>
                <c:pt idx="206">
                  <c:v>45352</c:v>
                </c:pt>
                <c:pt idx="207">
                  <c:v>45383</c:v>
                </c:pt>
                <c:pt idx="208">
                  <c:v>45413</c:v>
                </c:pt>
                <c:pt idx="209">
                  <c:v>45444</c:v>
                </c:pt>
                <c:pt idx="210">
                  <c:v>45474</c:v>
                </c:pt>
                <c:pt idx="211">
                  <c:v>45505</c:v>
                </c:pt>
                <c:pt idx="212">
                  <c:v>45536</c:v>
                </c:pt>
                <c:pt idx="213">
                  <c:v>45566</c:v>
                </c:pt>
                <c:pt idx="214">
                  <c:v>45597</c:v>
                </c:pt>
                <c:pt idx="215">
                  <c:v>45627</c:v>
                </c:pt>
                <c:pt idx="216">
                  <c:v>45658</c:v>
                </c:pt>
                <c:pt idx="217">
                  <c:v>45689</c:v>
                </c:pt>
                <c:pt idx="218">
                  <c:v>45717</c:v>
                </c:pt>
              </c:numCache>
            </c:numRef>
          </c:cat>
          <c:val>
            <c:numRef>
              <c:f>'kredyt inwestycyjny'!$E$16:$HL$16</c:f>
              <c:numCache>
                <c:formatCode>#.0\ </c:formatCode>
                <c:ptCount val="216"/>
                <c:pt idx="0">
                  <c:v>58744.042000000001</c:v>
                </c:pt>
                <c:pt idx="1">
                  <c:v>60343.326000000001</c:v>
                </c:pt>
                <c:pt idx="2">
                  <c:v>61551.052000000003</c:v>
                </c:pt>
                <c:pt idx="3">
                  <c:v>62926.531000000003</c:v>
                </c:pt>
                <c:pt idx="4">
                  <c:v>62603.743000000002</c:v>
                </c:pt>
                <c:pt idx="5">
                  <c:v>61774.857999999993</c:v>
                </c:pt>
                <c:pt idx="6">
                  <c:v>63207.654999999999</c:v>
                </c:pt>
                <c:pt idx="7">
                  <c:v>64942.873999999996</c:v>
                </c:pt>
                <c:pt idx="8">
                  <c:v>65656.509999999995</c:v>
                </c:pt>
                <c:pt idx="9">
                  <c:v>66482.383999999991</c:v>
                </c:pt>
                <c:pt idx="10">
                  <c:v>66367.895999999993</c:v>
                </c:pt>
                <c:pt idx="11">
                  <c:v>64348.229999999996</c:v>
                </c:pt>
                <c:pt idx="12">
                  <c:v>66021.182000000001</c:v>
                </c:pt>
                <c:pt idx="13">
                  <c:v>66631.875</c:v>
                </c:pt>
                <c:pt idx="14">
                  <c:v>66806.737999999998</c:v>
                </c:pt>
                <c:pt idx="15">
                  <c:v>69494.623000000007</c:v>
                </c:pt>
                <c:pt idx="16">
                  <c:v>71168.765999999989</c:v>
                </c:pt>
                <c:pt idx="17">
                  <c:v>72698.012999999992</c:v>
                </c:pt>
                <c:pt idx="18">
                  <c:v>73882.986999999994</c:v>
                </c:pt>
                <c:pt idx="19">
                  <c:v>75897.92300000001</c:v>
                </c:pt>
                <c:pt idx="20">
                  <c:v>76641.053</c:v>
                </c:pt>
                <c:pt idx="21">
                  <c:v>79523.58</c:v>
                </c:pt>
                <c:pt idx="22">
                  <c:v>81404.281999999992</c:v>
                </c:pt>
                <c:pt idx="23">
                  <c:v>83384.135999999999</c:v>
                </c:pt>
                <c:pt idx="24">
                  <c:v>85223.2</c:v>
                </c:pt>
                <c:pt idx="25">
                  <c:v>86295.903999999995</c:v>
                </c:pt>
                <c:pt idx="26">
                  <c:v>86426.202999999994</c:v>
                </c:pt>
                <c:pt idx="27">
                  <c:v>85499.807000000001</c:v>
                </c:pt>
                <c:pt idx="28">
                  <c:v>86180.96100000001</c:v>
                </c:pt>
                <c:pt idx="29">
                  <c:v>85580.894</c:v>
                </c:pt>
                <c:pt idx="30">
                  <c:v>84326.661999999997</c:v>
                </c:pt>
                <c:pt idx="31">
                  <c:v>84029.781000000003</c:v>
                </c:pt>
                <c:pt idx="32">
                  <c:v>84730.032000000007</c:v>
                </c:pt>
                <c:pt idx="33">
                  <c:v>85149.997000000003</c:v>
                </c:pt>
                <c:pt idx="34">
                  <c:v>84803.032999999996</c:v>
                </c:pt>
                <c:pt idx="35">
                  <c:v>85127.500999999989</c:v>
                </c:pt>
                <c:pt idx="36">
                  <c:v>84872.978999999992</c:v>
                </c:pt>
                <c:pt idx="37">
                  <c:v>84458.069999999992</c:v>
                </c:pt>
                <c:pt idx="38">
                  <c:v>83868.566000000006</c:v>
                </c:pt>
                <c:pt idx="39">
                  <c:v>84278.645000000004</c:v>
                </c:pt>
                <c:pt idx="40">
                  <c:v>86135.35500000001</c:v>
                </c:pt>
                <c:pt idx="41">
                  <c:v>86336.383000000002</c:v>
                </c:pt>
                <c:pt idx="42">
                  <c:v>86500.201000000001</c:v>
                </c:pt>
                <c:pt idx="43">
                  <c:v>87752.549999999988</c:v>
                </c:pt>
                <c:pt idx="44">
                  <c:v>86835.17300000001</c:v>
                </c:pt>
                <c:pt idx="45">
                  <c:v>87878.569999999992</c:v>
                </c:pt>
                <c:pt idx="46">
                  <c:v>88750.775999999998</c:v>
                </c:pt>
                <c:pt idx="47">
                  <c:v>88524.407999999996</c:v>
                </c:pt>
                <c:pt idx="48">
                  <c:v>88554.775000000009</c:v>
                </c:pt>
                <c:pt idx="49">
                  <c:v>89032.097999999998</c:v>
                </c:pt>
                <c:pt idx="50">
                  <c:v>90013.07</c:v>
                </c:pt>
                <c:pt idx="51">
                  <c:v>91864.62</c:v>
                </c:pt>
                <c:pt idx="52">
                  <c:v>93590.445999999996</c:v>
                </c:pt>
                <c:pt idx="53">
                  <c:v>94953.853000000003</c:v>
                </c:pt>
                <c:pt idx="54">
                  <c:v>96465.888999999996</c:v>
                </c:pt>
                <c:pt idx="55">
                  <c:v>98511.746000000014</c:v>
                </c:pt>
                <c:pt idx="56">
                  <c:v>100363.2</c:v>
                </c:pt>
                <c:pt idx="57">
                  <c:v>100554.58100000001</c:v>
                </c:pt>
                <c:pt idx="58">
                  <c:v>106453.29399999999</c:v>
                </c:pt>
                <c:pt idx="59">
                  <c:v>109029.00099999999</c:v>
                </c:pt>
                <c:pt idx="60">
                  <c:v>108147.474</c:v>
                </c:pt>
                <c:pt idx="61">
                  <c:v>107954.246</c:v>
                </c:pt>
                <c:pt idx="62">
                  <c:v>108457.63499999999</c:v>
                </c:pt>
                <c:pt idx="63">
                  <c:v>109256.57</c:v>
                </c:pt>
                <c:pt idx="64">
                  <c:v>111719.98199999999</c:v>
                </c:pt>
                <c:pt idx="65">
                  <c:v>110008.61899999999</c:v>
                </c:pt>
                <c:pt idx="66">
                  <c:v>109944.99500000001</c:v>
                </c:pt>
                <c:pt idx="67">
                  <c:v>110255.63699999999</c:v>
                </c:pt>
                <c:pt idx="68">
                  <c:v>108643.88099999999</c:v>
                </c:pt>
                <c:pt idx="69">
                  <c:v>108553.81000000001</c:v>
                </c:pt>
                <c:pt idx="70">
                  <c:v>108860.24800000001</c:v>
                </c:pt>
                <c:pt idx="71">
                  <c:v>106921.303</c:v>
                </c:pt>
                <c:pt idx="72">
                  <c:v>107571.91399999999</c:v>
                </c:pt>
                <c:pt idx="73">
                  <c:v>107616.59</c:v>
                </c:pt>
                <c:pt idx="74">
                  <c:v>108165.07299999999</c:v>
                </c:pt>
                <c:pt idx="75">
                  <c:v>108722.41099999999</c:v>
                </c:pt>
                <c:pt idx="76">
                  <c:v>109509.94</c:v>
                </c:pt>
                <c:pt idx="77">
                  <c:v>112189.78</c:v>
                </c:pt>
                <c:pt idx="78">
                  <c:v>112519.93899999998</c:v>
                </c:pt>
                <c:pt idx="79">
                  <c:v>113602.89300000001</c:v>
                </c:pt>
                <c:pt idx="80">
                  <c:v>113470.537</c:v>
                </c:pt>
                <c:pt idx="81">
                  <c:v>114203.698</c:v>
                </c:pt>
                <c:pt idx="82">
                  <c:v>114993.64200000001</c:v>
                </c:pt>
                <c:pt idx="83">
                  <c:v>114878.07299999999</c:v>
                </c:pt>
                <c:pt idx="84">
                  <c:v>116158.432</c:v>
                </c:pt>
                <c:pt idx="85">
                  <c:v>116233.073</c:v>
                </c:pt>
                <c:pt idx="86">
                  <c:v>116610.82</c:v>
                </c:pt>
                <c:pt idx="87">
                  <c:v>117756.19900000001</c:v>
                </c:pt>
                <c:pt idx="88">
                  <c:v>119881.45</c:v>
                </c:pt>
                <c:pt idx="89">
                  <c:v>121226.09700000001</c:v>
                </c:pt>
                <c:pt idx="90">
                  <c:v>122119.061</c:v>
                </c:pt>
                <c:pt idx="91">
                  <c:v>123228.19</c:v>
                </c:pt>
                <c:pt idx="92">
                  <c:v>123031.717</c:v>
                </c:pt>
                <c:pt idx="93">
                  <c:v>124072.863</c:v>
                </c:pt>
                <c:pt idx="94">
                  <c:v>125454.22500000001</c:v>
                </c:pt>
                <c:pt idx="95">
                  <c:v>124437.549</c:v>
                </c:pt>
                <c:pt idx="96">
                  <c:v>125575.224</c:v>
                </c:pt>
                <c:pt idx="97">
                  <c:v>125824.27799999999</c:v>
                </c:pt>
                <c:pt idx="98">
                  <c:v>126647.132</c:v>
                </c:pt>
                <c:pt idx="99">
                  <c:v>126818.04</c:v>
                </c:pt>
                <c:pt idx="100">
                  <c:v>129213.08099999999</c:v>
                </c:pt>
                <c:pt idx="101">
                  <c:v>130933.51000000001</c:v>
                </c:pt>
                <c:pt idx="102">
                  <c:v>130830.91100000001</c:v>
                </c:pt>
                <c:pt idx="103">
                  <c:v>132780.79699999999</c:v>
                </c:pt>
                <c:pt idx="104">
                  <c:v>132926.791</c:v>
                </c:pt>
                <c:pt idx="105">
                  <c:v>133711.18400000001</c:v>
                </c:pt>
                <c:pt idx="106">
                  <c:v>134941.21400000001</c:v>
                </c:pt>
                <c:pt idx="107">
                  <c:v>134905.83100000001</c:v>
                </c:pt>
                <c:pt idx="108">
                  <c:v>140420.91899999999</c:v>
                </c:pt>
                <c:pt idx="109">
                  <c:v>139602.16800000001</c:v>
                </c:pt>
                <c:pt idx="110">
                  <c:v>138727.88099999999</c:v>
                </c:pt>
                <c:pt idx="111">
                  <c:v>141202.65100000001</c:v>
                </c:pt>
                <c:pt idx="112">
                  <c:v>141329.74</c:v>
                </c:pt>
                <c:pt idx="113">
                  <c:v>141377.97099999999</c:v>
                </c:pt>
                <c:pt idx="114">
                  <c:v>142982.52499999999</c:v>
                </c:pt>
                <c:pt idx="115">
                  <c:v>144092.28600000002</c:v>
                </c:pt>
                <c:pt idx="116">
                  <c:v>146045.35999999999</c:v>
                </c:pt>
                <c:pt idx="117">
                  <c:v>146374.28700000001</c:v>
                </c:pt>
                <c:pt idx="118">
                  <c:v>149720.77000000002</c:v>
                </c:pt>
                <c:pt idx="119">
                  <c:v>150183.603</c:v>
                </c:pt>
                <c:pt idx="120">
                  <c:v>149247.10499999998</c:v>
                </c:pt>
                <c:pt idx="121">
                  <c:v>150061.04300000001</c:v>
                </c:pt>
                <c:pt idx="122">
                  <c:v>151169.22799999997</c:v>
                </c:pt>
                <c:pt idx="123">
                  <c:v>153685.93100000001</c:v>
                </c:pt>
                <c:pt idx="124">
                  <c:v>153063.33000000002</c:v>
                </c:pt>
                <c:pt idx="125">
                  <c:v>153977.41899999999</c:v>
                </c:pt>
                <c:pt idx="126">
                  <c:v>154768.62</c:v>
                </c:pt>
                <c:pt idx="127">
                  <c:v>155937.21100000001</c:v>
                </c:pt>
                <c:pt idx="128">
                  <c:v>156174.72200000001</c:v>
                </c:pt>
                <c:pt idx="129">
                  <c:v>155732.23800000001</c:v>
                </c:pt>
                <c:pt idx="130">
                  <c:v>155054.43599999999</c:v>
                </c:pt>
                <c:pt idx="131">
                  <c:v>158245.65299999999</c:v>
                </c:pt>
                <c:pt idx="132">
                  <c:v>155062.068</c:v>
                </c:pt>
                <c:pt idx="133">
                  <c:v>153744.77100000001</c:v>
                </c:pt>
                <c:pt idx="134">
                  <c:v>153632.10500000001</c:v>
                </c:pt>
                <c:pt idx="135">
                  <c:v>151069.95800000001</c:v>
                </c:pt>
                <c:pt idx="136">
                  <c:v>153983.69699999999</c:v>
                </c:pt>
                <c:pt idx="137">
                  <c:v>153638.12100000001</c:v>
                </c:pt>
                <c:pt idx="138">
                  <c:v>152486.788</c:v>
                </c:pt>
                <c:pt idx="139">
                  <c:v>154006.58100000001</c:v>
                </c:pt>
                <c:pt idx="140">
                  <c:v>154578.948</c:v>
                </c:pt>
                <c:pt idx="141">
                  <c:v>155116.041</c:v>
                </c:pt>
                <c:pt idx="142">
                  <c:v>156059.02299999999</c:v>
                </c:pt>
                <c:pt idx="143">
                  <c:v>154851.55300000001</c:v>
                </c:pt>
                <c:pt idx="144">
                  <c:v>155311.125</c:v>
                </c:pt>
                <c:pt idx="145">
                  <c:v>155581.31099999999</c:v>
                </c:pt>
                <c:pt idx="146">
                  <c:v>155963.516</c:v>
                </c:pt>
                <c:pt idx="147">
                  <c:v>155384.603</c:v>
                </c:pt>
                <c:pt idx="148">
                  <c:v>154848.30800000002</c:v>
                </c:pt>
                <c:pt idx="149">
                  <c:v>156247.00800000003</c:v>
                </c:pt>
                <c:pt idx="150">
                  <c:v>155686.34</c:v>
                </c:pt>
                <c:pt idx="151">
                  <c:v>158156.337</c:v>
                </c:pt>
                <c:pt idx="152">
                  <c:v>158324.27899999998</c:v>
                </c:pt>
                <c:pt idx="153">
                  <c:v>158540.459</c:v>
                </c:pt>
                <c:pt idx="154">
                  <c:v>159719.497</c:v>
                </c:pt>
                <c:pt idx="155">
                  <c:v>159026.72099999999</c:v>
                </c:pt>
                <c:pt idx="156">
                  <c:v>160574.291</c:v>
                </c:pt>
                <c:pt idx="157">
                  <c:v>161127.24</c:v>
                </c:pt>
                <c:pt idx="158">
                  <c:v>164402.80799999999</c:v>
                </c:pt>
                <c:pt idx="159">
                  <c:v>163359.64099999997</c:v>
                </c:pt>
                <c:pt idx="160">
                  <c:v>163154.11499999999</c:v>
                </c:pt>
                <c:pt idx="161">
                  <c:v>161956.34299999996</c:v>
                </c:pt>
                <c:pt idx="162">
                  <c:v>160820.682</c:v>
                </c:pt>
                <c:pt idx="163">
                  <c:v>161073.10800000001</c:v>
                </c:pt>
                <c:pt idx="164">
                  <c:v>160933.022</c:v>
                </c:pt>
                <c:pt idx="165">
                  <c:v>161726.28599999999</c:v>
                </c:pt>
                <c:pt idx="166">
                  <c:v>160021.495</c:v>
                </c:pt>
                <c:pt idx="167">
                  <c:v>160484.11800000002</c:v>
                </c:pt>
                <c:pt idx="168">
                  <c:v>160535.136</c:v>
                </c:pt>
                <c:pt idx="169">
                  <c:v>160476.85200000001</c:v>
                </c:pt>
                <c:pt idx="170">
                  <c:v>160017.837</c:v>
                </c:pt>
                <c:pt idx="171">
                  <c:v>159107.97999999998</c:v>
                </c:pt>
                <c:pt idx="172">
                  <c:v>159905.13200000001</c:v>
                </c:pt>
                <c:pt idx="173">
                  <c:v>158040.04500000001</c:v>
                </c:pt>
                <c:pt idx="174">
                  <c:v>158826.609</c:v>
                </c:pt>
                <c:pt idx="175">
                  <c:v>158627.503</c:v>
                </c:pt>
                <c:pt idx="176">
                  <c:v>158163.65100000001</c:v>
                </c:pt>
                <c:pt idx="177">
                  <c:v>159431.56300000002</c:v>
                </c:pt>
                <c:pt idx="178">
                  <c:v>159109.15899999999</c:v>
                </c:pt>
                <c:pt idx="179">
                  <c:v>159019.86199999999</c:v>
                </c:pt>
                <c:pt idx="180">
                  <c:v>158300.897</c:v>
                </c:pt>
                <c:pt idx="181">
                  <c:v>163459.72400000002</c:v>
                </c:pt>
                <c:pt idx="182">
                  <c:v>162997.98700000002</c:v>
                </c:pt>
                <c:pt idx="183">
                  <c:v>166264.13500000001</c:v>
                </c:pt>
                <c:pt idx="184">
                  <c:v>164825.80600000001</c:v>
                </c:pt>
                <c:pt idx="185">
                  <c:v>166040.29399999999</c:v>
                </c:pt>
                <c:pt idx="186">
                  <c:v>168038.56999999998</c:v>
                </c:pt>
                <c:pt idx="187">
                  <c:v>168776.91099999999</c:v>
                </c:pt>
                <c:pt idx="188">
                  <c:v>169528.641</c:v>
                </c:pt>
                <c:pt idx="189">
                  <c:v>169132.144</c:v>
                </c:pt>
                <c:pt idx="190">
                  <c:v>166473.14300000001</c:v>
                </c:pt>
                <c:pt idx="191">
                  <c:v>166117.86600000001</c:v>
                </c:pt>
                <c:pt idx="192">
                  <c:v>167570.99599999998</c:v>
                </c:pt>
                <c:pt idx="193">
                  <c:v>169568.47000000003</c:v>
                </c:pt>
                <c:pt idx="194">
                  <c:v>167512.65100000001</c:v>
                </c:pt>
                <c:pt idx="195">
                  <c:v>167990.628</c:v>
                </c:pt>
                <c:pt idx="196">
                  <c:v>167693.82999999999</c:v>
                </c:pt>
                <c:pt idx="197">
                  <c:v>167145.07700000002</c:v>
                </c:pt>
                <c:pt idx="198">
                  <c:v>167315.753</c:v>
                </c:pt>
                <c:pt idx="199">
                  <c:v>166856.61599999998</c:v>
                </c:pt>
                <c:pt idx="200">
                  <c:v>170520.54799999998</c:v>
                </c:pt>
                <c:pt idx="201">
                  <c:v>169169.60500000001</c:v>
                </c:pt>
                <c:pt idx="202">
                  <c:v>168271.17200000002</c:v>
                </c:pt>
                <c:pt idx="203">
                  <c:v>169480.837</c:v>
                </c:pt>
                <c:pt idx="204">
                  <c:v>168964.64</c:v>
                </c:pt>
                <c:pt idx="205">
                  <c:v>169015.77900000001</c:v>
                </c:pt>
                <c:pt idx="206">
                  <c:v>170010.64599999998</c:v>
                </c:pt>
                <c:pt idx="207">
                  <c:v>169550.98699999999</c:v>
                </c:pt>
                <c:pt idx="208">
                  <c:v>167929.25300000003</c:v>
                </c:pt>
                <c:pt idx="209">
                  <c:v>169096.402</c:v>
                </c:pt>
                <c:pt idx="210">
                  <c:v>169125.598</c:v>
                </c:pt>
                <c:pt idx="211">
                  <c:v>170468.64199999999</c:v>
                </c:pt>
                <c:pt idx="212">
                  <c:v>171040.78000000003</c:v>
                </c:pt>
                <c:pt idx="213">
                  <c:v>173221.16200000001</c:v>
                </c:pt>
                <c:pt idx="214">
                  <c:v>175530.08100000001</c:v>
                </c:pt>
                <c:pt idx="215">
                  <c:v>175752.73299999998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51-604F-802A-CDDDEBA724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76204360"/>
        <c:axId val="369529464"/>
      </c:areaChart>
      <c:dateAx>
        <c:axId val="376204360"/>
        <c:scaling>
          <c:orientation val="minMax"/>
        </c:scaling>
        <c:delete val="0"/>
        <c:axPos val="b"/>
        <c:numFmt formatCode="mm/yyyy" sourceLinked="1"/>
        <c:majorTickMark val="out"/>
        <c:minorTickMark val="none"/>
        <c:tickLblPos val="nextTo"/>
        <c:txPr>
          <a:bodyPr rot="-1500000"/>
          <a:lstStyle/>
          <a:p>
            <a:pPr>
              <a:defRPr sz="600" b="0">
                <a:latin typeface="Nunito" pitchFamily="2" charset="0"/>
              </a:defRPr>
            </a:pPr>
            <a:endParaRPr lang="pl-PL"/>
          </a:p>
        </c:txPr>
        <c:crossAx val="369529464"/>
        <c:crosses val="autoZero"/>
        <c:auto val="1"/>
        <c:lblOffset val="100"/>
        <c:baseTimeUnit val="months"/>
        <c:majorUnit val="9"/>
        <c:majorTimeUnit val="months"/>
      </c:dateAx>
      <c:valAx>
        <c:axId val="36952946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" sourceLinked="0"/>
        <c:majorTickMark val="out"/>
        <c:minorTickMark val="none"/>
        <c:tickLblPos val="nextTo"/>
        <c:txPr>
          <a:bodyPr/>
          <a:lstStyle/>
          <a:p>
            <a:pPr>
              <a:defRPr sz="700" b="0">
                <a:latin typeface="Nunito" pitchFamily="2" charset="0"/>
              </a:defRPr>
            </a:pPr>
            <a:endParaRPr lang="pl-PL"/>
          </a:p>
        </c:txPr>
        <c:crossAx val="376204360"/>
        <c:crosses val="autoZero"/>
        <c:crossBetween val="midCat"/>
      </c:valAx>
    </c:plotArea>
    <c:plotVisOnly val="1"/>
    <c:dispBlanksAs val="zero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802746348845044"/>
          <c:y val="0"/>
          <c:w val="0.8350652234124466"/>
          <c:h val="1"/>
        </c:manualLayout>
      </c:layout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solidFill>
              <a:srgbClr val="E01D1F"/>
            </a:solidFill>
          </c:spPr>
          <c:explosion val="39"/>
          <c:dPt>
            <c:idx val="0"/>
            <c:bubble3D val="0"/>
            <c:explosion val="0"/>
            <c:spPr>
              <a:solidFill>
                <a:srgbClr val="151E2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57AC-4C10-9F3A-3B67547C2CCF}"/>
              </c:ext>
            </c:extLst>
          </c:dPt>
          <c:dPt>
            <c:idx val="1"/>
            <c:bubble3D val="0"/>
            <c:explosion val="0"/>
            <c:spPr>
              <a:solidFill>
                <a:srgbClr val="E01D1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7AC-4C10-9F3A-3B67547C2CCF}"/>
              </c:ext>
            </c:extLst>
          </c:dPt>
          <c:cat>
            <c:strRef>
              <c:f>Arkusz1!$A$2:$A$3</c:f>
              <c:strCache>
                <c:ptCount val="2"/>
                <c:pt idx="0">
                  <c:v>1. kwartał</c:v>
                </c:pt>
                <c:pt idx="1">
                  <c:v>2. kwartał</c:v>
                </c:pt>
              </c:strCache>
            </c:strRef>
          </c:cat>
          <c:val>
            <c:numRef>
              <c:f>Arkusz1!$B$2:$B$3</c:f>
              <c:numCache>
                <c:formatCode>General</c:formatCode>
                <c:ptCount val="2"/>
                <c:pt idx="0">
                  <c:v>72.599999999999994</c:v>
                </c:pt>
                <c:pt idx="1">
                  <c:v>27.4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7AC-4C10-9F3A-3B67547C2C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16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7636" y="0"/>
            <a:ext cx="2951163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290A3E-14E4-42CA-B6A3-328EECCA4745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1038" y="4784835"/>
            <a:ext cx="5448300" cy="3914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1163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7636" y="9443662"/>
            <a:ext cx="2951163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189DC5-901E-44FC-BB8D-240622330D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0557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1295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7622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6310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1326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6098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2422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4508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18213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03474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9854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4450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1387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1439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66535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70316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8043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03862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86278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01412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65303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38118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 skali ostatnich 12 m-</a:t>
            </a:r>
            <a:r>
              <a:rPr kumimoji="0" lang="pl-PL" altLang="pl-P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cy</a:t>
            </a:r>
            <a:r>
              <a:rPr kumimoji="0" lang="pl-PL" altLang="pl-P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 widzimy zbilansowaną i wyraźną poprawę dla: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altLang="pl-P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pl-PL" altLang="pl-P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 wskaźnika zaufania (+</a:t>
            </a:r>
            <a:r>
              <a:rPr kumimoji="0" lang="pl-PL" altLang="pl-P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5,8 p. </a:t>
            </a:r>
            <a:r>
              <a:rPr kumimoji="0" lang="pl-PL" altLang="pl-P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r/</a:t>
            </a:r>
            <a:r>
              <a:rPr kumimoji="0" lang="pl-PL" altLang="pl-P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r). </a:t>
            </a:r>
            <a:endParaRPr kumimoji="0" lang="pl-PL" altLang="pl-P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pl-PL" altLang="pl-P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wskaźnika przychodów pieniężnych (+</a:t>
            </a:r>
            <a:r>
              <a:rPr kumimoji="0" lang="pl-PL" altLang="pl-P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6,2 p. </a:t>
            </a:r>
            <a:r>
              <a:rPr kumimoji="0" lang="pl-PL" altLang="pl-P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r/r)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pl-PL" altLang="pl-P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 skali roku poprawie uległy wartości wskaźników aktywności rolniczej: przychody, oszczędności, zadłużenie, zakup obrotowych środków produkcji oraz inwestycje </a:t>
            </a:r>
            <a:r>
              <a:rPr kumimoji="0" lang="pl-PL" altLang="pl-P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 budynki.</a:t>
            </a:r>
            <a:endParaRPr kumimoji="0" lang="pl-PL" altLang="pl-P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altLang="pl-P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Niższa w ujęciu r/r jest dostępność kredytów inwestycyjnych oraz  skłonność do </a:t>
            </a:r>
            <a:r>
              <a:rPr kumimoji="0" lang="pl-PL" altLang="pl-P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zaciągania kredytów.</a:t>
            </a:r>
            <a:endParaRPr kumimoji="0" lang="pl-PL" altLang="pl-P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D25A3-3D63-408B-8C0E-573595C8271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55344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74783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74CB11-1171-32A8-807B-1001934494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>
            <a:extLst>
              <a:ext uri="{FF2B5EF4-FFF2-40B4-BE49-F238E27FC236}">
                <a16:creationId xmlns:a16="http://schemas.microsoft.com/office/drawing/2014/main" id="{AB2EEDD2-87A8-C064-613F-FB616F13A4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>
            <a:extLst>
              <a:ext uri="{FF2B5EF4-FFF2-40B4-BE49-F238E27FC236}">
                <a16:creationId xmlns:a16="http://schemas.microsoft.com/office/drawing/2014/main" id="{91B14646-960F-36FA-CC14-04B13854CE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>
            <a:extLst>
              <a:ext uri="{FF2B5EF4-FFF2-40B4-BE49-F238E27FC236}">
                <a16:creationId xmlns:a16="http://schemas.microsoft.com/office/drawing/2014/main" id="{970B7B8D-8777-B52F-5D86-E56DEC5CE2C6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7F24089-4856-15C6-D153-90DB78CC06C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0CBB612B-2018-B3CB-D627-F392379B39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42056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01401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09856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708949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890499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125107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189DC5-901E-44FC-BB8D-240622330D63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96541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637965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309021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583504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46552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144455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024783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520644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516455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292332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173978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070022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83051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35473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265935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896634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5E89D-39D8-4AAE-8A6D-2874A0FF0B9D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573581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75E89D-39D8-4AAE-8A6D-2874A0FF0B9D}" type="slidenum">
              <a:rPr lang="pl-PL" smtClean="0"/>
              <a:t>61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1538475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1. </a:t>
            </a:r>
            <a:r>
              <a:rPr lang="pl-PL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Osiągnięcie celów ekologicznych w branży motoryzacyjnej jest możliwe i konieczne, jednak kluczowe jest wypracowanie wspólnego rozwiązania. Odgórne i sztywne narzucanie celów flotowych może mieć niezamierzone, negatywne konsekwencje, destabilizując sektor wynajmu, leasingu i Rent-a-Car. Proponujemy partnerskie podejście, które uwzględni specyfikę naszej branży i pozwoli nam na stopniowe wprowadzanie zmian, z korzyścią zarówno dla biznesu, jak i dla naszych klientów w Polsce i całej UE</a:t>
            </a:r>
            <a:endParaRPr lang="pl-PL" sz="12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2. </a:t>
            </a:r>
            <a:r>
              <a:rPr lang="pl-PL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Wprowadzenie "</a:t>
            </a:r>
            <a:r>
              <a:rPr lang="pl-PL" sz="1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</a:t>
            </a:r>
            <a:r>
              <a:rPr lang="pl-PL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mandates</a:t>
            </a:r>
            <a:r>
              <a:rPr lang="pl-PL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 zachwieje konkurencyjnością finansowania flot przez firmy wynajmu i leasingu pojazdów oraz Rent-a-Car, zmniejszając atrakcyjność oferty pod względem finansowym, dostępności i różnorodności.</a:t>
            </a:r>
          </a:p>
          <a:p>
            <a:endParaRPr lang="pl-PL" dirty="0"/>
          </a:p>
          <a:p>
            <a:r>
              <a:rPr lang="pl-PL" dirty="0"/>
              <a:t>3. Działania te stoją w sprzeczności z unijnymi zasadami ochrony konkurencji, które mają zapobiegać ograniczeniom i zakłóceniom konkurencji oraz wspierać rozwój rynku wewnętrznego.</a:t>
            </a:r>
          </a:p>
          <a:p>
            <a:endParaRPr lang="pl-PL" dirty="0"/>
          </a:p>
          <a:p>
            <a:r>
              <a:rPr lang="pl-PL" dirty="0"/>
              <a:t>4. Nie można pominąć, że „</a:t>
            </a:r>
            <a:r>
              <a:rPr lang="pl-PL" dirty="0" err="1"/>
              <a:t>green</a:t>
            </a:r>
            <a:r>
              <a:rPr lang="pl-PL" dirty="0"/>
              <a:t> </a:t>
            </a:r>
            <a:r>
              <a:rPr lang="pl-PL" dirty="0" err="1"/>
              <a:t>mandates</a:t>
            </a:r>
            <a:r>
              <a:rPr lang="pl-PL" dirty="0"/>
              <a:t>” mają swoje odniesienie także do samochodów dostawczych i ciężarowych, których kwestie użytkowe i technologiczne, nie pozwalają na pełne zastąpienie pojazdów konwencjonalnych w tak krótkim czasie.</a:t>
            </a:r>
          </a:p>
          <a:p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5. </a:t>
            </a:r>
            <a:r>
              <a:rPr lang="pl-PL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Podkreślamy, że to klient, a nie firma wynajmu lub leasingowa, decyduje o wyborze samochodu.</a:t>
            </a:r>
            <a:endParaRPr lang="pl-PL" sz="12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6. </a:t>
            </a:r>
            <a:r>
              <a:rPr lang="pl-PL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Osiągnięcie celu 100% aut elektrycznych kupowanych przez nasze organizacje i klientów flotowych w tak krótkim czasie jest nierealistyczne bez rozwiniętej infrastruktury ładowania, porównywalnej do sieci stacji paliw.</a:t>
            </a:r>
          </a:p>
          <a:p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7. </a:t>
            </a:r>
            <a:r>
              <a:rPr lang="pl-PL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Brak infrastruktury doprowadzi do wzrostu kosztów operacyjnych i zmniejszenia efektywności firm korzystających z leasingowanych samochodów, co obniży konkurencyjność leasingu i wynajmu.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4DDA4C-3E31-4638-BCB9-32F51DFF897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7910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A1CFEF0-E55B-0F5B-9723-2A78C7AF59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130C2A1A-0C4D-8A8F-BDFB-F39FE8B8B9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3B07343-63BB-F501-D62A-FC7B16434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F16FE9EC-B15F-B9A1-9FD1-9E7909B3D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DEC4716-D847-F4E5-A102-152B7FDD0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23511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B6843BD-ED39-716F-3A7E-796CC1F6D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00D5E98-769C-5F0E-2B0B-5B045CD28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0BDCD22-8E71-6654-F21C-4ADDBA54A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F5C55FA6-3E55-7940-6568-CC83A6674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88E88AA-6781-6FC9-CF56-BAFD55875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026348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871E9DC-D530-AA33-A700-4B97D5C9C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A281C0F-C48D-AD26-1799-93BAB90735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ACCD816-134C-3A92-0EB7-DBFAE71AB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69627563-2D98-883E-D5AB-26DE76A0B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9A7FA70-C251-4583-666E-2840CCB05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360893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9265977-0B65-A6C6-CFC8-6B5ED85B1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9A28229-B5C2-D3EE-7599-C0A5A160B7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53F584F9-0B41-BB7A-92EC-F65E7785EE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38283E82-D0D7-6D83-0AEF-5CEEE325C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A2269CEF-664B-B401-9554-32DEF884F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FF13D737-B3B7-A86E-3F4A-8EB12CB9F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163517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D0B6BD9-3D68-0FDC-0E17-96DA26AD4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F5BE503-1114-46E9-0ACF-276472011B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1109AB56-DC5A-B35B-F74B-74BC34B0D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B6C261E7-92A1-CE26-7B7B-FD5D951008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5BB79B8A-3F75-364C-C22D-B47E21383B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FA014EDB-E587-90B4-5A48-6BE28C72F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B28CC8D8-05CF-2AF9-58D1-4CF812A17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7CF78894-9D2D-B791-D7B7-23098963F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60989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0BFDBA0-1EDE-8771-3A36-E3A74277A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5CBC8CD8-72A0-4C4F-3075-745764861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649A13D5-AFAF-4986-D5C3-87E38EE2C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74A00BFB-A22B-0B9B-7A5F-E99B12B62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84339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D74D6FB2-E6A6-B3ED-DCCA-98B7C49F2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C6BF451E-D6F1-C0DC-B1AA-8CE867B98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1FEAF9E2-3C47-F2A9-3486-724B4114D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841580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6593176-B479-327E-E8CB-4696B5C18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D8CDAF0-3DCD-C707-D09E-BF32A1636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C25D14ED-78E1-9E14-830C-73398548B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2A26EDA2-34A1-CE51-E64E-DE99AC27B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4375FC70-1F91-0EF3-0FF2-BF5703677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194D18E2-DA90-13E1-C8A8-D0DFF417B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94879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2A8B6B5-CF28-62E2-366D-4EEBDDB5E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958CF0E2-CAC3-7EE4-1D23-674AF62423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CEAF5D5E-187F-BB35-5ACE-F9BA8BC200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8686107A-EF16-7988-87F9-ACBB02375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F5B524CD-6270-8EE3-474A-B853C99B1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27B56189-B30C-C83D-EC4E-037599975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955240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CCAA833-B20A-EDE5-DB08-6FFA6093C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BB7532F6-F6D8-5322-FF23-38B653F8F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1AAAD646-D81C-F099-2919-0830CD4F3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C0228F4-8773-AC2C-C084-FD25BA647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4ED64D91-0F1F-C95A-90B2-095225AE7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714381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EBCF6D60-08F4-1B69-8B9A-245410360A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E04BAE63-1FED-02EE-A23A-17409FDEBA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B4820E8-368D-6CCB-A2D6-995263C37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475F6895-2D06-3A1B-5D5A-533F2006D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F9F89FC2-A27D-C7BB-813B-23D88E53B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54071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558F80E-C5C8-EBE4-DB7A-436DCDC981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6B3A02C9-F833-A9CA-BEDA-F4592FE74E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E2844234-97B6-9EAD-E733-B938C368E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666CDF62-D488-982E-7175-5D6EC34B3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3F2753A5-EAC9-6D2F-483B-B93849FBA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25240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09DB78F-8730-878D-E874-5476EDA41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4148076-FB96-C73E-07A6-5ADBFB43F1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8F32707-80D7-594D-E3EF-131405B98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00B412C4-E319-FCCA-E72D-BBF3156B5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335A3D8-5BCA-78D6-6432-0C2ED5C9B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79774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267C1C8-9CEA-0014-007B-00991DEA2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E11C00FD-AA4F-4A3D-09B6-12E6829864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F2DB0D6E-67AE-FB97-978B-C3027D078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B9F7322-604B-3D18-D77F-E2685D5B9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73BAE0D6-B77D-236B-935C-7968E3BD0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53420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56CB31-44D9-C3F0-448E-CF8BD462D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DDF29DF-F8A1-7497-C920-3B8A76B3FD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2A461D64-A65E-0797-47F6-1C7A6FC887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8A83B2F6-E433-F4DB-6A50-533D769A5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C8476020-53F9-CD8F-BFBB-14A381BCC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258A912F-AE26-829D-94B0-5366C6353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117916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3441447-49B0-0734-2D93-CB27FEE77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F997C88-E85D-7903-9C2B-8597C1F437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F1C97CD6-6A6E-62A1-280B-160F37DF0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5549DDF8-9A82-8410-CFC1-5F4F262795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A2372C97-9777-F6D6-741A-B7851CA9FE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6F55D7D8-1C96-B6F0-0B83-9DC83EB3C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B212657F-5D91-485D-F53A-46DFDB1E3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FE561AFA-2AB4-231B-47DF-202CAB461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445633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BF89030-703C-372A-F28B-39B137CEE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FF4E320B-BC36-DA83-33EB-F1943FB3F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87057CC8-991E-9F28-F1CA-6965A13C6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80B02597-D45F-3B15-1499-47AEFDBD4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75695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910BF130-154C-4CF1-3D55-D2CC09AED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CF54978B-93D8-611E-6475-08D974B12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14B2EF17-B1AF-03E5-F41C-BEC7D5B33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99599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E7F38B4-8BC4-7247-4081-7992CCB26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2B7C632-BDE3-19D9-29F0-1D8C324B24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960F5E73-965E-3FB5-CC95-99AA4C1D60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7EF15FC8-DA01-507E-8510-C703DBFB9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4DFF9828-8669-FB42-DBD5-EF6870F9D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F9898740-0986-B476-41AC-1BDD82103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78340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F3634D5-5C71-E865-3B89-236D2C588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DBF617CA-B8F0-51C5-813D-2374413767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DE1F39E3-47F7-E015-A46C-BFC8B05139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C6038C92-EFEE-A44F-77F1-2D09E9770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96D9CFE6-DF3C-C967-DE0C-5424EE351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DC39BC79-6279-DC34-AE5A-FE048937F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460253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2C77EA1-59CC-7A0D-06AB-623740DD5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A4199E8C-FDB7-5597-1DC3-FF69F3907D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B7803F30-D3B1-8530-2CA8-FF02F9BBC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4391C5A1-9FF8-0974-5F4C-F79A4A970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2243CF55-068F-9CAA-ACF0-DAB575C8D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48556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6492C3B2-0528-8113-1631-7AEA0A6C92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E544BFF7-C7DF-FCEA-7F76-99512ED9C8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12B5977-A336-FC5F-5129-CF960C4D8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906E41C-B205-D966-5E60-EE75A7D9C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468987B1-B09E-F5F1-86E8-E42825C5A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973498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rona tytułowa ze zdjęcie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re 1"/>
          <p:cNvSpPr>
            <a:spLocks noGrp="1"/>
          </p:cNvSpPr>
          <p:nvPr>
            <p:ph type="title" hasCustomPrompt="1"/>
          </p:nvPr>
        </p:nvSpPr>
        <p:spPr bwMode="gray">
          <a:xfrm>
            <a:off x="6280731" y="2361347"/>
            <a:ext cx="5575333" cy="1440000"/>
          </a:xfrm>
        </p:spPr>
        <p:txBody>
          <a:bodyPr tIns="180000" anchor="ctr" anchorCtr="0"/>
          <a:lstStyle>
            <a:lvl1pPr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 sz="3200" b="1" cap="all" baseline="0">
                <a:solidFill>
                  <a:srgbClr val="009597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pl-PL" noProof="0" dirty="0"/>
              <a:t>TYTUŁ PREZENTACJI </a:t>
            </a:r>
            <a:br>
              <a:rPr lang="pl-PL" noProof="0" dirty="0"/>
            </a:br>
            <a:r>
              <a:rPr lang="pl-PL" noProof="0" dirty="0"/>
              <a:t>– Slajd ze zdjęciem</a:t>
            </a:r>
          </a:p>
        </p:txBody>
      </p:sp>
      <p:sp>
        <p:nvSpPr>
          <p:cNvPr id="11" name="Symbol zastępczy tekstu 2"/>
          <p:cNvSpPr>
            <a:spLocks noGrp="1"/>
          </p:cNvSpPr>
          <p:nvPr>
            <p:ph type="body" sz="quarter" idx="20" hasCustomPrompt="1"/>
          </p:nvPr>
        </p:nvSpPr>
        <p:spPr>
          <a:xfrm>
            <a:off x="6280731" y="4615519"/>
            <a:ext cx="4997672" cy="168000"/>
          </a:xfrm>
          <a:noFill/>
          <a:ln>
            <a:noFill/>
          </a:ln>
          <a:effectLst/>
        </p:spPr>
        <p:txBody>
          <a:bodyPr anchor="t"/>
          <a:lstStyle>
            <a:lvl1pPr marL="0" indent="0">
              <a:lnSpc>
                <a:spcPct val="80000"/>
              </a:lnSpc>
              <a:buFontTx/>
              <a:buNone/>
              <a:defRPr sz="1467" b="0">
                <a:ln>
                  <a:noFill/>
                </a:ln>
                <a:solidFill>
                  <a:srgbClr val="009597"/>
                </a:solidFill>
                <a:latin typeface="+mj-lt"/>
              </a:defRPr>
            </a:lvl1pPr>
            <a:lvl2pPr marL="575986" indent="0">
              <a:buFontTx/>
              <a:buNone/>
              <a:defRPr sz="1600"/>
            </a:lvl2pPr>
            <a:lvl3pPr marL="1151971" indent="0">
              <a:buFontTx/>
              <a:buNone/>
              <a:defRPr sz="1600"/>
            </a:lvl3pPr>
            <a:lvl4pPr marL="1727957" indent="0">
              <a:buFontTx/>
              <a:buNone/>
              <a:defRPr sz="1600"/>
            </a:lvl4pPr>
            <a:lvl5pPr marL="2303942" indent="0">
              <a:buFontTx/>
              <a:buNone/>
              <a:defRPr sz="1600"/>
            </a:lvl5pPr>
          </a:lstStyle>
          <a:p>
            <a:pPr lvl="0"/>
            <a:r>
              <a:rPr lang="pl-PL" dirty="0" err="1"/>
              <a:t>xxxxxxxxxxxxxxxxx</a:t>
            </a:r>
            <a:endParaRPr lang="pl-PL" dirty="0"/>
          </a:p>
        </p:txBody>
      </p:sp>
      <p:sp>
        <p:nvSpPr>
          <p:cNvPr id="10" name="Symbol zastępczy obrazu 9">
            <a:extLst>
              <a:ext uri="{FF2B5EF4-FFF2-40B4-BE49-F238E27FC236}">
                <a16:creationId xmlns:a16="http://schemas.microsoft.com/office/drawing/2014/main" id="{71BB64A8-5201-560B-036C-DD2C167D124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75939" y="788971"/>
            <a:ext cx="5216423" cy="51787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pl-PL" noProof="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6000561-E6B4-4C4F-B273-884EC9826EA0}"/>
              </a:ext>
            </a:extLst>
          </p:cNvPr>
          <p:cNvSpPr/>
          <p:nvPr userDrawn="1"/>
        </p:nvSpPr>
        <p:spPr>
          <a:xfrm>
            <a:off x="9816043" y="6380821"/>
            <a:ext cx="2160024" cy="4082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1C21E06F-3325-4A99-8762-A98B8F03C9F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70781" y="6251910"/>
            <a:ext cx="2434483" cy="311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8105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rona tytułowa bez zdjęcia">
    <p:bg>
      <p:bgPr>
        <a:solidFill>
          <a:srgbClr val="0095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>
            <a:extLst>
              <a:ext uri="{FF2B5EF4-FFF2-40B4-BE49-F238E27FC236}">
                <a16:creationId xmlns:a16="http://schemas.microsoft.com/office/drawing/2014/main" id="{F89DDC0A-C8A3-D16B-6C20-24F73F60C148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94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/>
          </a:p>
        </p:txBody>
      </p:sp>
      <p:sp>
        <p:nvSpPr>
          <p:cNvPr id="12" name="Titre 1"/>
          <p:cNvSpPr>
            <a:spLocks noGrp="1"/>
          </p:cNvSpPr>
          <p:nvPr>
            <p:ph type="title" hasCustomPrompt="1"/>
          </p:nvPr>
        </p:nvSpPr>
        <p:spPr bwMode="gray">
          <a:xfrm>
            <a:off x="455938" y="2228987"/>
            <a:ext cx="6360071" cy="1440000"/>
          </a:xfrm>
        </p:spPr>
        <p:txBody>
          <a:bodyPr tIns="180000" anchor="ctr" anchorCtr="0"/>
          <a:lstStyle>
            <a:lvl1pPr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 sz="3733" b="1" cap="all" baseline="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pl-PL" noProof="0" dirty="0"/>
              <a:t>TYTUŁ PREZENTACJI </a:t>
            </a:r>
            <a:br>
              <a:rPr lang="pl-PL" noProof="0" dirty="0"/>
            </a:br>
            <a:r>
              <a:rPr lang="pl-PL" noProof="0" dirty="0"/>
              <a:t>– Slajd bez zdjęcia</a:t>
            </a:r>
          </a:p>
        </p:txBody>
      </p:sp>
      <p:sp>
        <p:nvSpPr>
          <p:cNvPr id="11" name="Symbol zastępczy tekstu 2"/>
          <p:cNvSpPr>
            <a:spLocks noGrp="1"/>
          </p:cNvSpPr>
          <p:nvPr>
            <p:ph type="body" sz="quarter" idx="20" hasCustomPrompt="1"/>
          </p:nvPr>
        </p:nvSpPr>
        <p:spPr>
          <a:xfrm>
            <a:off x="455937" y="4869016"/>
            <a:ext cx="4997672" cy="168000"/>
          </a:xfrm>
          <a:noFill/>
          <a:ln>
            <a:noFill/>
          </a:ln>
          <a:effectLst/>
        </p:spPr>
        <p:txBody>
          <a:bodyPr anchor="t"/>
          <a:lstStyle>
            <a:lvl1pPr marL="0" indent="0">
              <a:lnSpc>
                <a:spcPct val="80000"/>
              </a:lnSpc>
              <a:buFontTx/>
              <a:buNone/>
              <a:defRPr sz="1467" b="0">
                <a:ln>
                  <a:noFill/>
                </a:ln>
                <a:solidFill>
                  <a:schemeClr val="bg1"/>
                </a:solidFill>
                <a:latin typeface="+mj-lt"/>
              </a:defRPr>
            </a:lvl1pPr>
            <a:lvl2pPr marL="575986" indent="0">
              <a:buFontTx/>
              <a:buNone/>
              <a:defRPr sz="1600"/>
            </a:lvl2pPr>
            <a:lvl3pPr marL="1151971" indent="0">
              <a:buFontTx/>
              <a:buNone/>
              <a:defRPr sz="1600"/>
            </a:lvl3pPr>
            <a:lvl4pPr marL="1727957" indent="0">
              <a:buFontTx/>
              <a:buNone/>
              <a:defRPr sz="1600"/>
            </a:lvl4pPr>
            <a:lvl5pPr marL="2303942" indent="0">
              <a:buFontTx/>
              <a:buNone/>
              <a:defRPr sz="1600"/>
            </a:lvl5pPr>
          </a:lstStyle>
          <a:p>
            <a:pPr lvl="0"/>
            <a:r>
              <a:rPr lang="pl-PL" dirty="0" err="1"/>
              <a:t>xxxxxxxxxxxxxxxxx</a:t>
            </a:r>
            <a:endParaRPr lang="pl-PL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C6959C1-5B61-45A8-873A-C43A1BD70F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68288" y="6251909"/>
            <a:ext cx="2434483" cy="308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164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rona przekładkowa 1">
    <p:bg>
      <p:bgPr>
        <a:solidFill>
          <a:srgbClr val="0095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>
          <a:xfrm>
            <a:off x="695940" y="673100"/>
            <a:ext cx="7816499" cy="5511800"/>
          </a:xfrm>
        </p:spPr>
        <p:txBody>
          <a:bodyPr anchor="ctr" anchorCtr="0"/>
          <a:lstStyle>
            <a:lvl1pPr>
              <a:defRPr sz="3733" b="1" cap="all" baseline="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pl-PL" noProof="0" dirty="0"/>
              <a:t>Slajd przekładkowy</a:t>
            </a:r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id="{E1D126D6-0B64-6919-8837-ED74CA354962}"/>
              </a:ext>
            </a:extLst>
          </p:cNvPr>
          <p:cNvSpPr/>
          <p:nvPr userDrawn="1"/>
        </p:nvSpPr>
        <p:spPr>
          <a:xfrm>
            <a:off x="9576039" y="6309032"/>
            <a:ext cx="2520028" cy="4800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/>
          </a:p>
        </p:txBody>
      </p:sp>
    </p:spTree>
    <p:extLst>
      <p:ext uri="{BB962C8B-B14F-4D97-AF65-F5344CB8AC3E}">
        <p14:creationId xmlns:p14="http://schemas.microsoft.com/office/powerpoint/2010/main" val="41428537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z tekstem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3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pl-PL" sz="3200" dirty="0">
                <a:latin typeface="Arial Black" panose="020B0A04020102020204" pitchFamily="34" charset="0"/>
              </a:defRPr>
            </a:lvl1pPr>
          </a:lstStyle>
          <a:p>
            <a:pPr lvl="0"/>
            <a:r>
              <a:rPr lang="pl-PL" dirty="0">
                <a:solidFill>
                  <a:srgbClr val="008789"/>
                </a:solidFill>
              </a:rPr>
              <a:t>Tytuł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3" hasCustomPrompt="1"/>
          </p:nvPr>
        </p:nvSpPr>
        <p:spPr>
          <a:xfrm>
            <a:off x="924984" y="1629833"/>
            <a:ext cx="10835216" cy="4438651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</p:spTree>
    <p:extLst>
      <p:ext uri="{BB962C8B-B14F-4D97-AF65-F5344CB8AC3E}">
        <p14:creationId xmlns:p14="http://schemas.microsoft.com/office/powerpoint/2010/main" val="17668626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z tekstem 2 li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3582"/>
            <a:ext cx="10824633" cy="1295399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pl-PL" sz="3200" dirty="0">
                <a:latin typeface="Arial Black" panose="020B0A04020102020204" pitchFamily="34" charset="0"/>
              </a:defRPr>
            </a:lvl1pPr>
          </a:lstStyle>
          <a:p>
            <a:pPr lvl="0"/>
            <a:r>
              <a:rPr lang="pl-PL" dirty="0">
                <a:solidFill>
                  <a:srgbClr val="008789"/>
                </a:solidFill>
              </a:rPr>
              <a:t>Tytuł </a:t>
            </a:r>
            <a:br>
              <a:rPr lang="pl-PL" dirty="0">
                <a:solidFill>
                  <a:srgbClr val="008789"/>
                </a:solidFill>
              </a:rPr>
            </a:br>
            <a:r>
              <a:rPr lang="pl-PL" dirty="0">
                <a:solidFill>
                  <a:srgbClr val="008789"/>
                </a:solidFill>
              </a:rPr>
              <a:t>na dwie linie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3" hasCustomPrompt="1"/>
          </p:nvPr>
        </p:nvSpPr>
        <p:spPr>
          <a:xfrm>
            <a:off x="924984" y="2108985"/>
            <a:ext cx="10835216" cy="3959499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</p:spTree>
    <p:extLst>
      <p:ext uri="{BB962C8B-B14F-4D97-AF65-F5344CB8AC3E}">
        <p14:creationId xmlns:p14="http://schemas.microsoft.com/office/powerpoint/2010/main" val="6637008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z tekste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ymbol zastępczy zawartości 2"/>
          <p:cNvSpPr>
            <a:spLocks noGrp="1"/>
          </p:cNvSpPr>
          <p:nvPr>
            <p:ph sz="quarter" idx="13" hasCustomPrompt="1"/>
          </p:nvPr>
        </p:nvSpPr>
        <p:spPr>
          <a:xfrm>
            <a:off x="924984" y="1962383"/>
            <a:ext cx="10835216" cy="4106100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  <p:sp>
        <p:nvSpPr>
          <p:cNvPr id="7" name="Tytuł 1">
            <a:extLst>
              <a:ext uri="{FF2B5EF4-FFF2-40B4-BE49-F238E27FC236}">
                <a16:creationId xmlns:a16="http://schemas.microsoft.com/office/drawing/2014/main" id="{3CA16B62-741F-3138-CDB8-71B2887FB2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2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pl-PL" sz="3200" dirty="0">
                <a:latin typeface="Arial Black" panose="020B0A04020102020204" pitchFamily="34" charset="0"/>
              </a:defRPr>
            </a:lvl1pPr>
          </a:lstStyle>
          <a:p>
            <a:pPr lvl="0"/>
            <a:r>
              <a:rPr lang="pl-PL" dirty="0">
                <a:solidFill>
                  <a:schemeClr val="accent1"/>
                </a:solidFill>
              </a:rPr>
              <a:t>Tytuł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7E588585-4B4D-447C-BD4A-D22D291780F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24984" y="1457656"/>
            <a:ext cx="10835216" cy="288000"/>
          </a:xfrm>
        </p:spPr>
        <p:txBody>
          <a:bodyPr anchor="t"/>
          <a:lstStyle>
            <a:lvl1pPr marL="0" indent="0">
              <a:buNone/>
              <a:defRPr sz="1867" b="1">
                <a:solidFill>
                  <a:schemeClr val="accent2"/>
                </a:solidFill>
                <a:latin typeface="Arial Black" panose="020B0A04020102020204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l-PL" dirty="0"/>
              <a:t>PODTYTUŁ</a:t>
            </a:r>
          </a:p>
        </p:txBody>
      </p:sp>
    </p:spTree>
    <p:extLst>
      <p:ext uri="{BB962C8B-B14F-4D97-AF65-F5344CB8AC3E}">
        <p14:creationId xmlns:p14="http://schemas.microsoft.com/office/powerpoint/2010/main" val="32384018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z tekstem - dwie kolum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2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pl-PL" sz="3200" dirty="0">
                <a:latin typeface="Arial Black" panose="020B0A04020102020204" pitchFamily="34" charset="0"/>
              </a:defRPr>
            </a:lvl1pPr>
          </a:lstStyle>
          <a:p>
            <a:pPr lvl="0"/>
            <a:r>
              <a:rPr lang="pl-PL" dirty="0">
                <a:solidFill>
                  <a:schemeClr val="accent1"/>
                </a:solidFill>
              </a:rPr>
              <a:t>Tytuł</a:t>
            </a:r>
          </a:p>
        </p:txBody>
      </p:sp>
      <p:sp>
        <p:nvSpPr>
          <p:cNvPr id="15" name="Symbol zastępczy zawartości 2"/>
          <p:cNvSpPr>
            <a:spLocks noGrp="1"/>
          </p:cNvSpPr>
          <p:nvPr>
            <p:ph sz="quarter" idx="13" hasCustomPrompt="1"/>
          </p:nvPr>
        </p:nvSpPr>
        <p:spPr>
          <a:xfrm>
            <a:off x="924984" y="1962383"/>
            <a:ext cx="5291019" cy="4106100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  <p:sp>
        <p:nvSpPr>
          <p:cNvPr id="8" name="Symbol zastępczy zawartości 2"/>
          <p:cNvSpPr>
            <a:spLocks noGrp="1"/>
          </p:cNvSpPr>
          <p:nvPr>
            <p:ph sz="quarter" idx="15" hasCustomPrompt="1"/>
          </p:nvPr>
        </p:nvSpPr>
        <p:spPr>
          <a:xfrm>
            <a:off x="6464429" y="1962383"/>
            <a:ext cx="5291019" cy="4106100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FE5D30CC-867F-4E87-BF87-156FA10C279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24984" y="1457656"/>
            <a:ext cx="5291019" cy="288000"/>
          </a:xfrm>
        </p:spPr>
        <p:txBody>
          <a:bodyPr anchor="t"/>
          <a:lstStyle>
            <a:lvl1pPr marL="0" indent="0">
              <a:buNone/>
              <a:defRPr sz="1867" b="1">
                <a:solidFill>
                  <a:schemeClr val="accent2"/>
                </a:solidFill>
                <a:latin typeface="Arial Black" panose="020B0A04020102020204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l-PL" dirty="0"/>
              <a:t>PODTYTUŁ 1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65D7352-5AEA-42E4-AF40-7B8AE8F25ABD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464429" y="1457656"/>
            <a:ext cx="5291019" cy="288000"/>
          </a:xfrm>
        </p:spPr>
        <p:txBody>
          <a:bodyPr anchor="t"/>
          <a:lstStyle>
            <a:lvl1pPr marL="0" indent="0">
              <a:buNone/>
              <a:defRPr sz="1867" b="1">
                <a:solidFill>
                  <a:schemeClr val="accent2"/>
                </a:solidFill>
                <a:latin typeface="Arial Black" panose="020B0A04020102020204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l-PL" dirty="0"/>
              <a:t>PODTYTUŁ 2</a:t>
            </a:r>
          </a:p>
        </p:txBody>
      </p:sp>
    </p:spTree>
    <p:extLst>
      <p:ext uri="{BB962C8B-B14F-4D97-AF65-F5344CB8AC3E}">
        <p14:creationId xmlns:p14="http://schemas.microsoft.com/office/powerpoint/2010/main" val="4819476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y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2F48E4-F4FB-4980-B617-A7EEF0EEEB4F}"/>
              </a:ext>
            </a:extLst>
          </p:cNvPr>
          <p:cNvSpPr/>
          <p:nvPr userDrawn="1"/>
        </p:nvSpPr>
        <p:spPr>
          <a:xfrm>
            <a:off x="1539343" y="2063797"/>
            <a:ext cx="390099" cy="17102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/>
          </a:p>
        </p:txBody>
      </p:sp>
      <p:sp>
        <p:nvSpPr>
          <p:cNvPr id="18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3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pl-PL" sz="3200" dirty="0">
                <a:latin typeface="Arial Black" panose="020B0A04020102020204" pitchFamily="34" charset="0"/>
              </a:defRPr>
            </a:lvl1pPr>
          </a:lstStyle>
          <a:p>
            <a:pPr lvl="0"/>
            <a:r>
              <a:rPr lang="pl-PL" dirty="0">
                <a:solidFill>
                  <a:schemeClr val="accent1"/>
                </a:solidFill>
              </a:rPr>
              <a:t>Cytat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4" hasCustomPrompt="1"/>
          </p:nvPr>
        </p:nvSpPr>
        <p:spPr>
          <a:xfrm>
            <a:off x="2237317" y="2063751"/>
            <a:ext cx="9499600" cy="1710267"/>
          </a:xfrm>
        </p:spPr>
        <p:txBody>
          <a:bodyPr/>
          <a:lstStyle>
            <a:lvl1pPr marL="0" indent="0">
              <a:buNone/>
              <a:defRPr sz="3733" b="0" i="1">
                <a:solidFill>
                  <a:srgbClr val="009597"/>
                </a:solidFill>
              </a:defRPr>
            </a:lvl1pPr>
          </a:lstStyle>
          <a:p>
            <a:pPr lvl="0"/>
            <a:r>
              <a:rPr lang="pl-PL" dirty="0" err="1"/>
              <a:t>Lorem</a:t>
            </a:r>
            <a:r>
              <a:rPr lang="pl-PL" dirty="0"/>
              <a:t> </a:t>
            </a:r>
            <a:r>
              <a:rPr lang="pl-PL" dirty="0" err="1"/>
              <a:t>ipsum</a:t>
            </a:r>
            <a:r>
              <a:rPr lang="pl-PL" dirty="0"/>
              <a:t> </a:t>
            </a:r>
            <a:r>
              <a:rPr lang="pl-PL" dirty="0" err="1"/>
              <a:t>dolor</a:t>
            </a:r>
            <a:r>
              <a:rPr lang="pl-PL" dirty="0"/>
              <a:t> sit </a:t>
            </a:r>
            <a:r>
              <a:rPr lang="pl-PL" dirty="0" err="1"/>
              <a:t>amet</a:t>
            </a:r>
            <a:r>
              <a:rPr lang="pl-PL" dirty="0"/>
              <a:t>, </a:t>
            </a:r>
            <a:r>
              <a:rPr lang="pl-PL" dirty="0" err="1"/>
              <a:t>consectetur</a:t>
            </a:r>
            <a:r>
              <a:rPr lang="pl-PL" dirty="0"/>
              <a:t> </a:t>
            </a:r>
            <a:r>
              <a:rPr lang="pl-PL" dirty="0" err="1"/>
              <a:t>adipiscing</a:t>
            </a:r>
            <a:r>
              <a:rPr lang="pl-PL" dirty="0"/>
              <a:t> elit, </a:t>
            </a:r>
            <a:r>
              <a:rPr lang="pl-PL" dirty="0" err="1"/>
              <a:t>sed</a:t>
            </a:r>
            <a:r>
              <a:rPr lang="pl-PL" dirty="0"/>
              <a:t> do </a:t>
            </a:r>
            <a:r>
              <a:rPr lang="pl-PL" dirty="0" err="1"/>
              <a:t>eiusmod</a:t>
            </a:r>
            <a:r>
              <a:rPr lang="pl-PL" dirty="0"/>
              <a:t> </a:t>
            </a:r>
            <a:r>
              <a:rPr lang="pl-PL" dirty="0" err="1"/>
              <a:t>tempor</a:t>
            </a:r>
            <a:r>
              <a:rPr lang="pl-PL" dirty="0"/>
              <a:t> </a:t>
            </a:r>
            <a:r>
              <a:rPr lang="pl-PL" dirty="0" err="1"/>
              <a:t>incididunt</a:t>
            </a:r>
            <a:r>
              <a:rPr lang="pl-PL" dirty="0"/>
              <a:t> </a:t>
            </a:r>
            <a:r>
              <a:rPr lang="pl-PL" dirty="0" err="1"/>
              <a:t>ut</a:t>
            </a:r>
            <a:r>
              <a:rPr lang="pl-PL" dirty="0"/>
              <a:t> </a:t>
            </a:r>
            <a:r>
              <a:rPr lang="pl-PL" dirty="0" err="1"/>
              <a:t>labore</a:t>
            </a:r>
            <a:r>
              <a:rPr lang="pl-PL" dirty="0"/>
              <a:t> et </a:t>
            </a:r>
            <a:r>
              <a:rPr lang="pl-PL" dirty="0" err="1"/>
              <a:t>dolore</a:t>
            </a:r>
            <a:r>
              <a:rPr lang="pl-PL" dirty="0"/>
              <a:t> </a:t>
            </a:r>
            <a:r>
              <a:rPr lang="pl-PL" dirty="0" err="1"/>
              <a:t>magna</a:t>
            </a:r>
            <a:r>
              <a:rPr lang="pl-PL" dirty="0"/>
              <a:t> </a:t>
            </a:r>
            <a:r>
              <a:rPr lang="pl-PL" dirty="0" err="1"/>
              <a:t>aliqua</a:t>
            </a: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15" hasCustomPrompt="1"/>
          </p:nvPr>
        </p:nvSpPr>
        <p:spPr>
          <a:xfrm>
            <a:off x="2236597" y="4411361"/>
            <a:ext cx="9457267" cy="1176867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 err="1"/>
              <a:t>Lorem</a:t>
            </a:r>
            <a:r>
              <a:rPr lang="pl-PL" dirty="0"/>
              <a:t> </a:t>
            </a:r>
            <a:r>
              <a:rPr lang="pl-PL" dirty="0" err="1"/>
              <a:t>ipsum</a:t>
            </a:r>
            <a:endParaRPr lang="pl-PL" dirty="0"/>
          </a:p>
          <a:p>
            <a:pPr lvl="0"/>
            <a:r>
              <a:rPr lang="pl-PL" dirty="0" err="1"/>
              <a:t>Lorem</a:t>
            </a:r>
            <a:r>
              <a:rPr lang="pl-PL" dirty="0"/>
              <a:t> </a:t>
            </a:r>
            <a:r>
              <a:rPr lang="pl-PL" dirty="0" err="1"/>
              <a:t>ipsum</a:t>
            </a:r>
            <a:r>
              <a:rPr lang="pl-PL" dirty="0"/>
              <a:t> </a:t>
            </a:r>
            <a:r>
              <a:rPr lang="pl-PL" dirty="0" err="1"/>
              <a:t>dolor</a:t>
            </a:r>
            <a:r>
              <a:rPr lang="pl-PL" dirty="0"/>
              <a:t> sit </a:t>
            </a:r>
            <a:r>
              <a:rPr lang="pl-PL" dirty="0" err="1"/>
              <a:t>amet</a:t>
            </a:r>
            <a:r>
              <a:rPr lang="pl-PL" dirty="0"/>
              <a:t>, </a:t>
            </a:r>
            <a:r>
              <a:rPr lang="pl-PL" dirty="0" err="1"/>
              <a:t>consectetur</a:t>
            </a:r>
            <a:r>
              <a:rPr lang="pl-PL" dirty="0"/>
              <a:t> </a:t>
            </a:r>
            <a:r>
              <a:rPr lang="pl-PL" dirty="0" err="1"/>
              <a:t>adipiscing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62416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ze zdjęciem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2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pl-PL" sz="3200" dirty="0">
                <a:latin typeface="Arial Black" panose="020B0A04020102020204" pitchFamily="34" charset="0"/>
              </a:defRPr>
            </a:lvl1pPr>
          </a:lstStyle>
          <a:p>
            <a:pPr lvl="0"/>
            <a:r>
              <a:rPr lang="pl-PL" dirty="0">
                <a:solidFill>
                  <a:schemeClr val="accent1"/>
                </a:solidFill>
              </a:rPr>
              <a:t>Tytuł</a:t>
            </a:r>
          </a:p>
        </p:txBody>
      </p:sp>
      <p:sp>
        <p:nvSpPr>
          <p:cNvPr id="15" name="Symbol zastępczy zawartości 2"/>
          <p:cNvSpPr>
            <a:spLocks noGrp="1"/>
          </p:cNvSpPr>
          <p:nvPr>
            <p:ph sz="quarter" idx="13" hasCustomPrompt="1"/>
          </p:nvPr>
        </p:nvSpPr>
        <p:spPr>
          <a:xfrm>
            <a:off x="924984" y="1962384"/>
            <a:ext cx="4931013" cy="3746643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  <p:sp>
        <p:nvSpPr>
          <p:cNvPr id="8" name="Symbol zastępczy obrazu 4"/>
          <p:cNvSpPr>
            <a:spLocks noGrp="1"/>
          </p:cNvSpPr>
          <p:nvPr>
            <p:ph type="pic" sz="quarter" idx="15" hasCustomPrompt="1"/>
          </p:nvPr>
        </p:nvSpPr>
        <p:spPr>
          <a:xfrm>
            <a:off x="6032501" y="1454151"/>
            <a:ext cx="5727700" cy="4254875"/>
          </a:xfrm>
        </p:spPr>
        <p:txBody>
          <a:bodyPr/>
          <a:lstStyle>
            <a:lvl1pPr marL="0" indent="0" algn="ctr">
              <a:buFontTx/>
              <a:buNone/>
              <a:defRPr b="0">
                <a:solidFill>
                  <a:schemeClr val="accent6"/>
                </a:solidFill>
              </a:defRPr>
            </a:lvl1pPr>
          </a:lstStyle>
          <a:p>
            <a:r>
              <a:rPr lang="pl-PL" dirty="0"/>
              <a:t>Wstaw obraz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B2A4513-AE79-48F2-9D0D-42AE225799C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24984" y="1457656"/>
            <a:ext cx="4931013" cy="288000"/>
          </a:xfrm>
        </p:spPr>
        <p:txBody>
          <a:bodyPr anchor="t"/>
          <a:lstStyle>
            <a:lvl1pPr marL="0" indent="0">
              <a:buNone/>
              <a:defRPr sz="1867" b="1">
                <a:solidFill>
                  <a:schemeClr val="accent2"/>
                </a:solidFill>
                <a:latin typeface="Arial Black" panose="020B0A04020102020204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l-PL" dirty="0"/>
              <a:t>PODTYTUŁ</a:t>
            </a:r>
          </a:p>
        </p:txBody>
      </p:sp>
    </p:spTree>
    <p:extLst>
      <p:ext uri="{BB962C8B-B14F-4D97-AF65-F5344CB8AC3E}">
        <p14:creationId xmlns:p14="http://schemas.microsoft.com/office/powerpoint/2010/main" val="3930309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ze zdjęcie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2"/>
          </a:xfrm>
        </p:spPr>
        <p:txBody>
          <a:bodyPr anchor="t"/>
          <a:lstStyle>
            <a:lvl1pPr>
              <a:defRPr sz="3200">
                <a:solidFill>
                  <a:srgbClr val="009597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pl-PL" dirty="0">
                <a:solidFill>
                  <a:schemeClr val="accent1"/>
                </a:solidFill>
              </a:rPr>
              <a:t>Tytuł</a:t>
            </a:r>
          </a:p>
        </p:txBody>
      </p:sp>
      <p:sp>
        <p:nvSpPr>
          <p:cNvPr id="15" name="Symbol zastępczy zawartości 2"/>
          <p:cNvSpPr>
            <a:spLocks noGrp="1"/>
          </p:cNvSpPr>
          <p:nvPr>
            <p:ph sz="quarter" idx="13" hasCustomPrompt="1"/>
          </p:nvPr>
        </p:nvSpPr>
        <p:spPr>
          <a:xfrm>
            <a:off x="6829187" y="1962384"/>
            <a:ext cx="4931013" cy="3866643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  <p:sp>
        <p:nvSpPr>
          <p:cNvPr id="8" name="Symbol zastępczy obrazu 4"/>
          <p:cNvSpPr>
            <a:spLocks noGrp="1"/>
          </p:cNvSpPr>
          <p:nvPr>
            <p:ph type="pic" sz="quarter" idx="15" hasCustomPrompt="1"/>
          </p:nvPr>
        </p:nvSpPr>
        <p:spPr>
          <a:xfrm>
            <a:off x="944105" y="1454150"/>
            <a:ext cx="5511900" cy="4374876"/>
          </a:xfrm>
        </p:spPr>
        <p:txBody>
          <a:bodyPr/>
          <a:lstStyle>
            <a:lvl1pPr marL="0" indent="0" algn="ctr">
              <a:buFontTx/>
              <a:buNone/>
              <a:defRPr b="0">
                <a:solidFill>
                  <a:schemeClr val="accent6"/>
                </a:solidFill>
              </a:defRPr>
            </a:lvl1pPr>
          </a:lstStyle>
          <a:p>
            <a:r>
              <a:rPr lang="pl-PL" dirty="0"/>
              <a:t>Wstaw obraz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38B14C66-4517-43CB-A384-A0CF8C6563B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29187" y="1457656"/>
            <a:ext cx="4931013" cy="288000"/>
          </a:xfrm>
        </p:spPr>
        <p:txBody>
          <a:bodyPr anchor="t"/>
          <a:lstStyle>
            <a:lvl1pPr marL="0" indent="0">
              <a:buNone/>
              <a:defRPr sz="1867" b="1">
                <a:solidFill>
                  <a:schemeClr val="accent2"/>
                </a:solidFill>
                <a:latin typeface="Arial Black" panose="020B0A04020102020204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l-PL" dirty="0"/>
              <a:t>PODTYTUŁ</a:t>
            </a:r>
          </a:p>
        </p:txBody>
      </p:sp>
    </p:spTree>
    <p:extLst>
      <p:ext uri="{BB962C8B-B14F-4D97-AF65-F5344CB8AC3E}">
        <p14:creationId xmlns:p14="http://schemas.microsoft.com/office/powerpoint/2010/main" val="16159914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z tytułem 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2"/>
          </a:xfrm>
        </p:spPr>
        <p:txBody>
          <a:bodyPr anchor="t"/>
          <a:lstStyle>
            <a:lvl1pPr>
              <a:defRPr sz="3200">
                <a:solidFill>
                  <a:srgbClr val="009597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pl-PL" dirty="0">
                <a:solidFill>
                  <a:schemeClr val="accent1"/>
                </a:solidFill>
              </a:rPr>
              <a:t>TYTUŁ</a:t>
            </a:r>
          </a:p>
        </p:txBody>
      </p:sp>
    </p:spTree>
    <p:extLst>
      <p:ext uri="{BB962C8B-B14F-4D97-AF65-F5344CB8AC3E}">
        <p14:creationId xmlns:p14="http://schemas.microsoft.com/office/powerpoint/2010/main" val="15768293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rona zamykająca">
    <p:bg bwMode="gray"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5127" y="5255491"/>
            <a:ext cx="7952509" cy="1089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0330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rona zamykając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4364" y="5273964"/>
            <a:ext cx="7961745" cy="107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1891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F1180-A841-4D6C-93A0-0504598439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2295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rona tytułowa ze zdjęcie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re 1"/>
          <p:cNvSpPr>
            <a:spLocks noGrp="1"/>
          </p:cNvSpPr>
          <p:nvPr>
            <p:ph type="title" hasCustomPrompt="1"/>
          </p:nvPr>
        </p:nvSpPr>
        <p:spPr bwMode="gray">
          <a:xfrm>
            <a:off x="6280731" y="2361347"/>
            <a:ext cx="5575333" cy="1440000"/>
          </a:xfrm>
        </p:spPr>
        <p:txBody>
          <a:bodyPr tIns="180000" anchor="ctr" anchorCtr="0"/>
          <a:lstStyle>
            <a:lvl1pPr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 sz="3200" b="1" cap="all" baseline="0">
                <a:solidFill>
                  <a:srgbClr val="009597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pl-PL" noProof="0" dirty="0"/>
              <a:t>TYTUŁ PREZENTACJI </a:t>
            </a:r>
            <a:br>
              <a:rPr lang="pl-PL" noProof="0" dirty="0"/>
            </a:br>
            <a:r>
              <a:rPr lang="pl-PL" noProof="0" dirty="0"/>
              <a:t>– Slajd ze zdjęciem</a:t>
            </a:r>
          </a:p>
        </p:txBody>
      </p:sp>
      <p:sp>
        <p:nvSpPr>
          <p:cNvPr id="11" name="Symbol zastępczy tekstu 2"/>
          <p:cNvSpPr>
            <a:spLocks noGrp="1"/>
          </p:cNvSpPr>
          <p:nvPr>
            <p:ph type="body" sz="quarter" idx="20" hasCustomPrompt="1"/>
          </p:nvPr>
        </p:nvSpPr>
        <p:spPr>
          <a:xfrm>
            <a:off x="6280731" y="4615519"/>
            <a:ext cx="4997672" cy="168000"/>
          </a:xfrm>
          <a:noFill/>
          <a:ln>
            <a:noFill/>
          </a:ln>
          <a:effectLst/>
        </p:spPr>
        <p:txBody>
          <a:bodyPr anchor="t"/>
          <a:lstStyle>
            <a:lvl1pPr marL="0" indent="0">
              <a:lnSpc>
                <a:spcPct val="80000"/>
              </a:lnSpc>
              <a:buFontTx/>
              <a:buNone/>
              <a:defRPr sz="1467" b="0">
                <a:ln>
                  <a:noFill/>
                </a:ln>
                <a:solidFill>
                  <a:srgbClr val="009597"/>
                </a:solidFill>
                <a:latin typeface="+mj-lt"/>
              </a:defRPr>
            </a:lvl1pPr>
            <a:lvl2pPr marL="575986" indent="0">
              <a:buFontTx/>
              <a:buNone/>
              <a:defRPr sz="1600"/>
            </a:lvl2pPr>
            <a:lvl3pPr marL="1151971" indent="0">
              <a:buFontTx/>
              <a:buNone/>
              <a:defRPr sz="1600"/>
            </a:lvl3pPr>
            <a:lvl4pPr marL="1727957" indent="0">
              <a:buFontTx/>
              <a:buNone/>
              <a:defRPr sz="1600"/>
            </a:lvl4pPr>
            <a:lvl5pPr marL="2303942" indent="0">
              <a:buFontTx/>
              <a:buNone/>
              <a:defRPr sz="1600"/>
            </a:lvl5pPr>
          </a:lstStyle>
          <a:p>
            <a:pPr lvl="0"/>
            <a:r>
              <a:rPr lang="pl-PL" dirty="0" err="1"/>
              <a:t>xxxxxxxxxxxxxxxxx</a:t>
            </a:r>
            <a:endParaRPr lang="pl-PL" dirty="0"/>
          </a:p>
        </p:txBody>
      </p:sp>
      <p:sp>
        <p:nvSpPr>
          <p:cNvPr id="10" name="Symbol zastępczy obrazu 9">
            <a:extLst>
              <a:ext uri="{FF2B5EF4-FFF2-40B4-BE49-F238E27FC236}">
                <a16:creationId xmlns:a16="http://schemas.microsoft.com/office/drawing/2014/main" id="{71BB64A8-5201-560B-036C-DD2C167D124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75939" y="788971"/>
            <a:ext cx="5216423" cy="51787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pl-PL" noProof="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6000561-E6B4-4C4F-B273-884EC9826EA0}"/>
              </a:ext>
            </a:extLst>
          </p:cNvPr>
          <p:cNvSpPr/>
          <p:nvPr userDrawn="1"/>
        </p:nvSpPr>
        <p:spPr>
          <a:xfrm>
            <a:off x="9816043" y="6380821"/>
            <a:ext cx="2160024" cy="4082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1C21E06F-3325-4A99-8762-A98B8F03C9F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70781" y="6251910"/>
            <a:ext cx="2434483" cy="311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2051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rona tytułowa bez zdjęcia">
    <p:bg>
      <p:bgPr>
        <a:solidFill>
          <a:srgbClr val="0095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>
            <a:extLst>
              <a:ext uri="{FF2B5EF4-FFF2-40B4-BE49-F238E27FC236}">
                <a16:creationId xmlns:a16="http://schemas.microsoft.com/office/drawing/2014/main" id="{F89DDC0A-C8A3-D16B-6C20-24F73F60C148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94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/>
          </a:p>
        </p:txBody>
      </p:sp>
      <p:sp>
        <p:nvSpPr>
          <p:cNvPr id="12" name="Titre 1"/>
          <p:cNvSpPr>
            <a:spLocks noGrp="1"/>
          </p:cNvSpPr>
          <p:nvPr>
            <p:ph type="title" hasCustomPrompt="1"/>
          </p:nvPr>
        </p:nvSpPr>
        <p:spPr bwMode="gray">
          <a:xfrm>
            <a:off x="455938" y="2228987"/>
            <a:ext cx="6360071" cy="1440000"/>
          </a:xfrm>
        </p:spPr>
        <p:txBody>
          <a:bodyPr tIns="180000" anchor="ctr" anchorCtr="0"/>
          <a:lstStyle>
            <a:lvl1pPr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 sz="3733" b="1" cap="all" baseline="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pl-PL" noProof="0" dirty="0"/>
              <a:t>TYTUŁ PREZENTACJI </a:t>
            </a:r>
            <a:br>
              <a:rPr lang="pl-PL" noProof="0" dirty="0"/>
            </a:br>
            <a:r>
              <a:rPr lang="pl-PL" noProof="0" dirty="0"/>
              <a:t>– Slajd bez zdjęcia</a:t>
            </a:r>
          </a:p>
        </p:txBody>
      </p:sp>
      <p:sp>
        <p:nvSpPr>
          <p:cNvPr id="11" name="Symbol zastępczy tekstu 2"/>
          <p:cNvSpPr>
            <a:spLocks noGrp="1"/>
          </p:cNvSpPr>
          <p:nvPr>
            <p:ph type="body" sz="quarter" idx="20" hasCustomPrompt="1"/>
          </p:nvPr>
        </p:nvSpPr>
        <p:spPr>
          <a:xfrm>
            <a:off x="455937" y="4869016"/>
            <a:ext cx="4997672" cy="168000"/>
          </a:xfrm>
          <a:noFill/>
          <a:ln>
            <a:noFill/>
          </a:ln>
          <a:effectLst/>
        </p:spPr>
        <p:txBody>
          <a:bodyPr anchor="t"/>
          <a:lstStyle>
            <a:lvl1pPr marL="0" indent="0">
              <a:lnSpc>
                <a:spcPct val="80000"/>
              </a:lnSpc>
              <a:buFontTx/>
              <a:buNone/>
              <a:defRPr sz="1467" b="0">
                <a:ln>
                  <a:noFill/>
                </a:ln>
                <a:solidFill>
                  <a:schemeClr val="bg1"/>
                </a:solidFill>
                <a:latin typeface="+mj-lt"/>
              </a:defRPr>
            </a:lvl1pPr>
            <a:lvl2pPr marL="575986" indent="0">
              <a:buFontTx/>
              <a:buNone/>
              <a:defRPr sz="1600"/>
            </a:lvl2pPr>
            <a:lvl3pPr marL="1151971" indent="0">
              <a:buFontTx/>
              <a:buNone/>
              <a:defRPr sz="1600"/>
            </a:lvl3pPr>
            <a:lvl4pPr marL="1727957" indent="0">
              <a:buFontTx/>
              <a:buNone/>
              <a:defRPr sz="1600"/>
            </a:lvl4pPr>
            <a:lvl5pPr marL="2303942" indent="0">
              <a:buFontTx/>
              <a:buNone/>
              <a:defRPr sz="1600"/>
            </a:lvl5pPr>
          </a:lstStyle>
          <a:p>
            <a:pPr lvl="0"/>
            <a:r>
              <a:rPr lang="pl-PL" dirty="0" err="1"/>
              <a:t>xxxxxxxxxxxxxxxxx</a:t>
            </a:r>
            <a:endParaRPr lang="pl-PL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C6959C1-5B61-45A8-873A-C43A1BD70F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68288" y="6251909"/>
            <a:ext cx="2434483" cy="308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57086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rona przekładkowa 1">
    <p:bg>
      <p:bgPr>
        <a:solidFill>
          <a:srgbClr val="0095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>
          <a:xfrm>
            <a:off x="695940" y="673100"/>
            <a:ext cx="7816499" cy="5511800"/>
          </a:xfrm>
        </p:spPr>
        <p:txBody>
          <a:bodyPr anchor="ctr" anchorCtr="0"/>
          <a:lstStyle>
            <a:lvl1pPr>
              <a:defRPr sz="3733" b="1" cap="all" baseline="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pl-PL" noProof="0" dirty="0"/>
              <a:t>Slajd przekładkowy</a:t>
            </a:r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id="{E1D126D6-0B64-6919-8837-ED74CA354962}"/>
              </a:ext>
            </a:extLst>
          </p:cNvPr>
          <p:cNvSpPr/>
          <p:nvPr userDrawn="1"/>
        </p:nvSpPr>
        <p:spPr>
          <a:xfrm>
            <a:off x="9576039" y="6309032"/>
            <a:ext cx="2520028" cy="4800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/>
          </a:p>
        </p:txBody>
      </p:sp>
    </p:spTree>
    <p:extLst>
      <p:ext uri="{BB962C8B-B14F-4D97-AF65-F5344CB8AC3E}">
        <p14:creationId xmlns:p14="http://schemas.microsoft.com/office/powerpoint/2010/main" val="38059489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z tekstem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3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pl-PL" sz="3200" dirty="0">
                <a:latin typeface="Arial Black" panose="020B0A04020102020204" pitchFamily="34" charset="0"/>
              </a:defRPr>
            </a:lvl1pPr>
          </a:lstStyle>
          <a:p>
            <a:pPr lvl="0"/>
            <a:r>
              <a:rPr lang="pl-PL" dirty="0">
                <a:solidFill>
                  <a:srgbClr val="008789"/>
                </a:solidFill>
              </a:rPr>
              <a:t>Tytuł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3" hasCustomPrompt="1"/>
          </p:nvPr>
        </p:nvSpPr>
        <p:spPr>
          <a:xfrm>
            <a:off x="924984" y="1629833"/>
            <a:ext cx="10835216" cy="4438651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</p:spTree>
    <p:extLst>
      <p:ext uri="{BB962C8B-B14F-4D97-AF65-F5344CB8AC3E}">
        <p14:creationId xmlns:p14="http://schemas.microsoft.com/office/powerpoint/2010/main" val="17751529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z tekstem 2 li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3582"/>
            <a:ext cx="10824633" cy="1295399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pl-PL" sz="3200" dirty="0">
                <a:latin typeface="Arial Black" panose="020B0A04020102020204" pitchFamily="34" charset="0"/>
              </a:defRPr>
            </a:lvl1pPr>
          </a:lstStyle>
          <a:p>
            <a:pPr lvl="0"/>
            <a:r>
              <a:rPr lang="pl-PL" dirty="0">
                <a:solidFill>
                  <a:srgbClr val="008789"/>
                </a:solidFill>
              </a:rPr>
              <a:t>Tytuł </a:t>
            </a:r>
            <a:br>
              <a:rPr lang="pl-PL" dirty="0">
                <a:solidFill>
                  <a:srgbClr val="008789"/>
                </a:solidFill>
              </a:rPr>
            </a:br>
            <a:r>
              <a:rPr lang="pl-PL" dirty="0">
                <a:solidFill>
                  <a:srgbClr val="008789"/>
                </a:solidFill>
              </a:rPr>
              <a:t>na dwie linie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3" hasCustomPrompt="1"/>
          </p:nvPr>
        </p:nvSpPr>
        <p:spPr>
          <a:xfrm>
            <a:off x="924984" y="2108985"/>
            <a:ext cx="10835216" cy="3959499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</p:spTree>
    <p:extLst>
      <p:ext uri="{BB962C8B-B14F-4D97-AF65-F5344CB8AC3E}">
        <p14:creationId xmlns:p14="http://schemas.microsoft.com/office/powerpoint/2010/main" val="293759417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z tekste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ymbol zastępczy zawartości 2"/>
          <p:cNvSpPr>
            <a:spLocks noGrp="1"/>
          </p:cNvSpPr>
          <p:nvPr>
            <p:ph sz="quarter" idx="13" hasCustomPrompt="1"/>
          </p:nvPr>
        </p:nvSpPr>
        <p:spPr>
          <a:xfrm>
            <a:off x="924984" y="1962383"/>
            <a:ext cx="10835216" cy="4106100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  <p:sp>
        <p:nvSpPr>
          <p:cNvPr id="7" name="Tytuł 1">
            <a:extLst>
              <a:ext uri="{FF2B5EF4-FFF2-40B4-BE49-F238E27FC236}">
                <a16:creationId xmlns:a16="http://schemas.microsoft.com/office/drawing/2014/main" id="{3CA16B62-741F-3138-CDB8-71B2887FB2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2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pl-PL" sz="3200" dirty="0">
                <a:latin typeface="Arial Black" panose="020B0A04020102020204" pitchFamily="34" charset="0"/>
              </a:defRPr>
            </a:lvl1pPr>
          </a:lstStyle>
          <a:p>
            <a:pPr lvl="0"/>
            <a:r>
              <a:rPr lang="pl-PL" dirty="0">
                <a:solidFill>
                  <a:schemeClr val="accent1"/>
                </a:solidFill>
              </a:rPr>
              <a:t>Tytuł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7E588585-4B4D-447C-BD4A-D22D291780F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24984" y="1457656"/>
            <a:ext cx="10835216" cy="288000"/>
          </a:xfrm>
        </p:spPr>
        <p:txBody>
          <a:bodyPr anchor="t"/>
          <a:lstStyle>
            <a:lvl1pPr marL="0" indent="0">
              <a:buNone/>
              <a:defRPr sz="1867" b="1">
                <a:solidFill>
                  <a:schemeClr val="accent2"/>
                </a:solidFill>
                <a:latin typeface="Arial Black" panose="020B0A04020102020204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l-PL" dirty="0"/>
              <a:t>PODTYTUŁ</a:t>
            </a:r>
          </a:p>
        </p:txBody>
      </p:sp>
    </p:spTree>
    <p:extLst>
      <p:ext uri="{BB962C8B-B14F-4D97-AF65-F5344CB8AC3E}">
        <p14:creationId xmlns:p14="http://schemas.microsoft.com/office/powerpoint/2010/main" val="12976577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z tekstem - dwie kolum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2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pl-PL" sz="3200" dirty="0">
                <a:latin typeface="Arial Black" panose="020B0A04020102020204" pitchFamily="34" charset="0"/>
              </a:defRPr>
            </a:lvl1pPr>
          </a:lstStyle>
          <a:p>
            <a:pPr lvl="0"/>
            <a:r>
              <a:rPr lang="pl-PL" dirty="0">
                <a:solidFill>
                  <a:schemeClr val="accent1"/>
                </a:solidFill>
              </a:rPr>
              <a:t>Tytuł</a:t>
            </a:r>
          </a:p>
        </p:txBody>
      </p:sp>
      <p:sp>
        <p:nvSpPr>
          <p:cNvPr id="15" name="Symbol zastępczy zawartości 2"/>
          <p:cNvSpPr>
            <a:spLocks noGrp="1"/>
          </p:cNvSpPr>
          <p:nvPr>
            <p:ph sz="quarter" idx="13" hasCustomPrompt="1"/>
          </p:nvPr>
        </p:nvSpPr>
        <p:spPr>
          <a:xfrm>
            <a:off x="924984" y="1962383"/>
            <a:ext cx="5291019" cy="4106100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  <p:sp>
        <p:nvSpPr>
          <p:cNvPr id="8" name="Symbol zastępczy zawartości 2"/>
          <p:cNvSpPr>
            <a:spLocks noGrp="1"/>
          </p:cNvSpPr>
          <p:nvPr>
            <p:ph sz="quarter" idx="15" hasCustomPrompt="1"/>
          </p:nvPr>
        </p:nvSpPr>
        <p:spPr>
          <a:xfrm>
            <a:off x="6464429" y="1962383"/>
            <a:ext cx="5291019" cy="4106100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FE5D30CC-867F-4E87-BF87-156FA10C279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24984" y="1457656"/>
            <a:ext cx="5291019" cy="288000"/>
          </a:xfrm>
        </p:spPr>
        <p:txBody>
          <a:bodyPr anchor="t"/>
          <a:lstStyle>
            <a:lvl1pPr marL="0" indent="0">
              <a:buNone/>
              <a:defRPr sz="1867" b="1">
                <a:solidFill>
                  <a:schemeClr val="accent2"/>
                </a:solidFill>
                <a:latin typeface="Arial Black" panose="020B0A04020102020204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l-PL" dirty="0"/>
              <a:t>PODTYTUŁ 1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65D7352-5AEA-42E4-AF40-7B8AE8F25ABD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464429" y="1457656"/>
            <a:ext cx="5291019" cy="288000"/>
          </a:xfrm>
        </p:spPr>
        <p:txBody>
          <a:bodyPr anchor="t"/>
          <a:lstStyle>
            <a:lvl1pPr marL="0" indent="0">
              <a:buNone/>
              <a:defRPr sz="1867" b="1">
                <a:solidFill>
                  <a:schemeClr val="accent2"/>
                </a:solidFill>
                <a:latin typeface="Arial Black" panose="020B0A04020102020204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l-PL" dirty="0"/>
              <a:t>PODTYTUŁ 2</a:t>
            </a:r>
          </a:p>
        </p:txBody>
      </p:sp>
    </p:spTree>
    <p:extLst>
      <p:ext uri="{BB962C8B-B14F-4D97-AF65-F5344CB8AC3E}">
        <p14:creationId xmlns:p14="http://schemas.microsoft.com/office/powerpoint/2010/main" val="20300157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y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2F48E4-F4FB-4980-B617-A7EEF0EEEB4F}"/>
              </a:ext>
            </a:extLst>
          </p:cNvPr>
          <p:cNvSpPr/>
          <p:nvPr userDrawn="1"/>
        </p:nvSpPr>
        <p:spPr>
          <a:xfrm>
            <a:off x="1539343" y="2063797"/>
            <a:ext cx="390099" cy="17102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/>
          </a:p>
        </p:txBody>
      </p:sp>
      <p:sp>
        <p:nvSpPr>
          <p:cNvPr id="18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3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pl-PL" sz="3200" dirty="0">
                <a:latin typeface="Arial Black" panose="020B0A04020102020204" pitchFamily="34" charset="0"/>
              </a:defRPr>
            </a:lvl1pPr>
          </a:lstStyle>
          <a:p>
            <a:pPr lvl="0"/>
            <a:r>
              <a:rPr lang="pl-PL" dirty="0">
                <a:solidFill>
                  <a:schemeClr val="accent1"/>
                </a:solidFill>
              </a:rPr>
              <a:t>Cytat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4" hasCustomPrompt="1"/>
          </p:nvPr>
        </p:nvSpPr>
        <p:spPr>
          <a:xfrm>
            <a:off x="2237317" y="2063751"/>
            <a:ext cx="9499600" cy="1710267"/>
          </a:xfrm>
        </p:spPr>
        <p:txBody>
          <a:bodyPr/>
          <a:lstStyle>
            <a:lvl1pPr marL="0" indent="0">
              <a:buNone/>
              <a:defRPr sz="3733" b="0" i="1">
                <a:solidFill>
                  <a:srgbClr val="009597"/>
                </a:solidFill>
              </a:defRPr>
            </a:lvl1pPr>
          </a:lstStyle>
          <a:p>
            <a:pPr lvl="0"/>
            <a:r>
              <a:rPr lang="pl-PL" dirty="0" err="1"/>
              <a:t>Lorem</a:t>
            </a:r>
            <a:r>
              <a:rPr lang="pl-PL" dirty="0"/>
              <a:t> </a:t>
            </a:r>
            <a:r>
              <a:rPr lang="pl-PL" dirty="0" err="1"/>
              <a:t>ipsum</a:t>
            </a:r>
            <a:r>
              <a:rPr lang="pl-PL" dirty="0"/>
              <a:t> </a:t>
            </a:r>
            <a:r>
              <a:rPr lang="pl-PL" dirty="0" err="1"/>
              <a:t>dolor</a:t>
            </a:r>
            <a:r>
              <a:rPr lang="pl-PL" dirty="0"/>
              <a:t> sit </a:t>
            </a:r>
            <a:r>
              <a:rPr lang="pl-PL" dirty="0" err="1"/>
              <a:t>amet</a:t>
            </a:r>
            <a:r>
              <a:rPr lang="pl-PL" dirty="0"/>
              <a:t>, </a:t>
            </a:r>
            <a:r>
              <a:rPr lang="pl-PL" dirty="0" err="1"/>
              <a:t>consectetur</a:t>
            </a:r>
            <a:r>
              <a:rPr lang="pl-PL" dirty="0"/>
              <a:t> </a:t>
            </a:r>
            <a:r>
              <a:rPr lang="pl-PL" dirty="0" err="1"/>
              <a:t>adipiscing</a:t>
            </a:r>
            <a:r>
              <a:rPr lang="pl-PL" dirty="0"/>
              <a:t> elit, </a:t>
            </a:r>
            <a:r>
              <a:rPr lang="pl-PL" dirty="0" err="1"/>
              <a:t>sed</a:t>
            </a:r>
            <a:r>
              <a:rPr lang="pl-PL" dirty="0"/>
              <a:t> do </a:t>
            </a:r>
            <a:r>
              <a:rPr lang="pl-PL" dirty="0" err="1"/>
              <a:t>eiusmod</a:t>
            </a:r>
            <a:r>
              <a:rPr lang="pl-PL" dirty="0"/>
              <a:t> </a:t>
            </a:r>
            <a:r>
              <a:rPr lang="pl-PL" dirty="0" err="1"/>
              <a:t>tempor</a:t>
            </a:r>
            <a:r>
              <a:rPr lang="pl-PL" dirty="0"/>
              <a:t> </a:t>
            </a:r>
            <a:r>
              <a:rPr lang="pl-PL" dirty="0" err="1"/>
              <a:t>incididunt</a:t>
            </a:r>
            <a:r>
              <a:rPr lang="pl-PL" dirty="0"/>
              <a:t> </a:t>
            </a:r>
            <a:r>
              <a:rPr lang="pl-PL" dirty="0" err="1"/>
              <a:t>ut</a:t>
            </a:r>
            <a:r>
              <a:rPr lang="pl-PL" dirty="0"/>
              <a:t> </a:t>
            </a:r>
            <a:r>
              <a:rPr lang="pl-PL" dirty="0" err="1"/>
              <a:t>labore</a:t>
            </a:r>
            <a:r>
              <a:rPr lang="pl-PL" dirty="0"/>
              <a:t> et </a:t>
            </a:r>
            <a:r>
              <a:rPr lang="pl-PL" dirty="0" err="1"/>
              <a:t>dolore</a:t>
            </a:r>
            <a:r>
              <a:rPr lang="pl-PL" dirty="0"/>
              <a:t> </a:t>
            </a:r>
            <a:r>
              <a:rPr lang="pl-PL" dirty="0" err="1"/>
              <a:t>magna</a:t>
            </a:r>
            <a:r>
              <a:rPr lang="pl-PL" dirty="0"/>
              <a:t> </a:t>
            </a:r>
            <a:r>
              <a:rPr lang="pl-PL" dirty="0" err="1"/>
              <a:t>aliqua</a:t>
            </a: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15" hasCustomPrompt="1"/>
          </p:nvPr>
        </p:nvSpPr>
        <p:spPr>
          <a:xfrm>
            <a:off x="2236597" y="4411361"/>
            <a:ext cx="9457267" cy="1176867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 err="1"/>
              <a:t>Lorem</a:t>
            </a:r>
            <a:r>
              <a:rPr lang="pl-PL" dirty="0"/>
              <a:t> </a:t>
            </a:r>
            <a:r>
              <a:rPr lang="pl-PL" dirty="0" err="1"/>
              <a:t>ipsum</a:t>
            </a:r>
            <a:endParaRPr lang="pl-PL" dirty="0"/>
          </a:p>
          <a:p>
            <a:pPr lvl="0"/>
            <a:r>
              <a:rPr lang="pl-PL" dirty="0" err="1"/>
              <a:t>Lorem</a:t>
            </a:r>
            <a:r>
              <a:rPr lang="pl-PL" dirty="0"/>
              <a:t> </a:t>
            </a:r>
            <a:r>
              <a:rPr lang="pl-PL" dirty="0" err="1"/>
              <a:t>ipsum</a:t>
            </a:r>
            <a:r>
              <a:rPr lang="pl-PL" dirty="0"/>
              <a:t> </a:t>
            </a:r>
            <a:r>
              <a:rPr lang="pl-PL" dirty="0" err="1"/>
              <a:t>dolor</a:t>
            </a:r>
            <a:r>
              <a:rPr lang="pl-PL" dirty="0"/>
              <a:t> sit </a:t>
            </a:r>
            <a:r>
              <a:rPr lang="pl-PL" dirty="0" err="1"/>
              <a:t>amet</a:t>
            </a:r>
            <a:r>
              <a:rPr lang="pl-PL" dirty="0"/>
              <a:t>, </a:t>
            </a:r>
            <a:r>
              <a:rPr lang="pl-PL" dirty="0" err="1"/>
              <a:t>consectetur</a:t>
            </a:r>
            <a:r>
              <a:rPr lang="pl-PL" dirty="0"/>
              <a:t> </a:t>
            </a:r>
            <a:r>
              <a:rPr lang="pl-PL" dirty="0" err="1"/>
              <a:t>adipiscing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4411800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ze zdjęciem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2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pl-PL" sz="3200" dirty="0">
                <a:latin typeface="Arial Black" panose="020B0A04020102020204" pitchFamily="34" charset="0"/>
              </a:defRPr>
            </a:lvl1pPr>
          </a:lstStyle>
          <a:p>
            <a:pPr lvl="0"/>
            <a:r>
              <a:rPr lang="pl-PL" dirty="0">
                <a:solidFill>
                  <a:schemeClr val="accent1"/>
                </a:solidFill>
              </a:rPr>
              <a:t>Tytuł</a:t>
            </a:r>
          </a:p>
        </p:txBody>
      </p:sp>
      <p:sp>
        <p:nvSpPr>
          <p:cNvPr id="15" name="Symbol zastępczy zawartości 2"/>
          <p:cNvSpPr>
            <a:spLocks noGrp="1"/>
          </p:cNvSpPr>
          <p:nvPr>
            <p:ph sz="quarter" idx="13" hasCustomPrompt="1"/>
          </p:nvPr>
        </p:nvSpPr>
        <p:spPr>
          <a:xfrm>
            <a:off x="924984" y="1962384"/>
            <a:ext cx="4931013" cy="3746643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  <p:sp>
        <p:nvSpPr>
          <p:cNvPr id="8" name="Symbol zastępczy obrazu 4"/>
          <p:cNvSpPr>
            <a:spLocks noGrp="1"/>
          </p:cNvSpPr>
          <p:nvPr>
            <p:ph type="pic" sz="quarter" idx="15" hasCustomPrompt="1"/>
          </p:nvPr>
        </p:nvSpPr>
        <p:spPr>
          <a:xfrm>
            <a:off x="6032501" y="1454151"/>
            <a:ext cx="5727700" cy="4254875"/>
          </a:xfrm>
        </p:spPr>
        <p:txBody>
          <a:bodyPr/>
          <a:lstStyle>
            <a:lvl1pPr marL="0" indent="0" algn="ctr">
              <a:buFontTx/>
              <a:buNone/>
              <a:defRPr b="0">
                <a:solidFill>
                  <a:schemeClr val="accent6"/>
                </a:solidFill>
              </a:defRPr>
            </a:lvl1pPr>
          </a:lstStyle>
          <a:p>
            <a:r>
              <a:rPr lang="pl-PL" dirty="0"/>
              <a:t>Wstaw obraz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B2A4513-AE79-48F2-9D0D-42AE225799C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24984" y="1457656"/>
            <a:ext cx="4931013" cy="288000"/>
          </a:xfrm>
        </p:spPr>
        <p:txBody>
          <a:bodyPr anchor="t"/>
          <a:lstStyle>
            <a:lvl1pPr marL="0" indent="0">
              <a:buNone/>
              <a:defRPr sz="1867" b="1">
                <a:solidFill>
                  <a:schemeClr val="accent2"/>
                </a:solidFill>
                <a:latin typeface="Arial Black" panose="020B0A04020102020204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l-PL" dirty="0"/>
              <a:t>PODTYTUŁ</a:t>
            </a:r>
          </a:p>
        </p:txBody>
      </p:sp>
    </p:spTree>
    <p:extLst>
      <p:ext uri="{BB962C8B-B14F-4D97-AF65-F5344CB8AC3E}">
        <p14:creationId xmlns:p14="http://schemas.microsoft.com/office/powerpoint/2010/main" val="36831591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ze zdjęcie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2"/>
          </a:xfrm>
        </p:spPr>
        <p:txBody>
          <a:bodyPr anchor="t"/>
          <a:lstStyle>
            <a:lvl1pPr>
              <a:defRPr sz="3200">
                <a:solidFill>
                  <a:srgbClr val="009597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pl-PL" dirty="0">
                <a:solidFill>
                  <a:schemeClr val="accent1"/>
                </a:solidFill>
              </a:rPr>
              <a:t>Tytuł</a:t>
            </a:r>
          </a:p>
        </p:txBody>
      </p:sp>
      <p:sp>
        <p:nvSpPr>
          <p:cNvPr id="15" name="Symbol zastępczy zawartości 2"/>
          <p:cNvSpPr>
            <a:spLocks noGrp="1"/>
          </p:cNvSpPr>
          <p:nvPr>
            <p:ph sz="quarter" idx="13" hasCustomPrompt="1"/>
          </p:nvPr>
        </p:nvSpPr>
        <p:spPr>
          <a:xfrm>
            <a:off x="6829187" y="1962384"/>
            <a:ext cx="4931013" cy="3866643"/>
          </a:xfrm>
        </p:spPr>
        <p:txBody>
          <a:bodyPr/>
          <a:lstStyle>
            <a:lvl1pPr marL="359991" indent="-359991"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pl-PL" dirty="0"/>
              <a:t>treść</a:t>
            </a:r>
          </a:p>
        </p:txBody>
      </p:sp>
      <p:sp>
        <p:nvSpPr>
          <p:cNvPr id="8" name="Symbol zastępczy obrazu 4"/>
          <p:cNvSpPr>
            <a:spLocks noGrp="1"/>
          </p:cNvSpPr>
          <p:nvPr>
            <p:ph type="pic" sz="quarter" idx="15" hasCustomPrompt="1"/>
          </p:nvPr>
        </p:nvSpPr>
        <p:spPr>
          <a:xfrm>
            <a:off x="944105" y="1454150"/>
            <a:ext cx="5511900" cy="4374876"/>
          </a:xfrm>
        </p:spPr>
        <p:txBody>
          <a:bodyPr/>
          <a:lstStyle>
            <a:lvl1pPr marL="0" indent="0" algn="ctr">
              <a:buFontTx/>
              <a:buNone/>
              <a:defRPr b="0">
                <a:solidFill>
                  <a:schemeClr val="accent6"/>
                </a:solidFill>
              </a:defRPr>
            </a:lvl1pPr>
          </a:lstStyle>
          <a:p>
            <a:r>
              <a:rPr lang="pl-PL" dirty="0"/>
              <a:t>Wstaw obraz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38B14C66-4517-43CB-A384-A0CF8C6563B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29187" y="1457656"/>
            <a:ext cx="4931013" cy="288000"/>
          </a:xfrm>
        </p:spPr>
        <p:txBody>
          <a:bodyPr anchor="t"/>
          <a:lstStyle>
            <a:lvl1pPr marL="0" indent="0">
              <a:buNone/>
              <a:defRPr sz="1867" b="1">
                <a:solidFill>
                  <a:schemeClr val="accent2"/>
                </a:solidFill>
                <a:latin typeface="Arial Black" panose="020B0A04020102020204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l-PL" dirty="0"/>
              <a:t>PODTYTUŁ</a:t>
            </a:r>
          </a:p>
        </p:txBody>
      </p:sp>
    </p:spTree>
    <p:extLst>
      <p:ext uri="{BB962C8B-B14F-4D97-AF65-F5344CB8AC3E}">
        <p14:creationId xmlns:p14="http://schemas.microsoft.com/office/powerpoint/2010/main" val="76988404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z tytułem 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>
            <a:spLocks noGrp="1"/>
          </p:cNvSpPr>
          <p:nvPr>
            <p:ph type="title" hasCustomPrompt="1"/>
          </p:nvPr>
        </p:nvSpPr>
        <p:spPr>
          <a:xfrm>
            <a:off x="935568" y="334435"/>
            <a:ext cx="10824633" cy="753532"/>
          </a:xfrm>
        </p:spPr>
        <p:txBody>
          <a:bodyPr anchor="t"/>
          <a:lstStyle>
            <a:lvl1pPr>
              <a:defRPr sz="3200">
                <a:solidFill>
                  <a:srgbClr val="009597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pl-PL" dirty="0">
                <a:solidFill>
                  <a:schemeClr val="accent1"/>
                </a:solidFill>
              </a:rPr>
              <a:t>TYTUŁ</a:t>
            </a:r>
          </a:p>
        </p:txBody>
      </p:sp>
    </p:spTree>
    <p:extLst>
      <p:ext uri="{BB962C8B-B14F-4D97-AF65-F5344CB8AC3E}">
        <p14:creationId xmlns:p14="http://schemas.microsoft.com/office/powerpoint/2010/main" val="59870241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rona zamykająca">
    <p:bg bwMode="gray"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5127" y="5255491"/>
            <a:ext cx="7952509" cy="1089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53505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rona zamykając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4364" y="5273964"/>
            <a:ext cx="7961745" cy="107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42783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F1180-A841-4D6C-93A0-0504598439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05135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9D91B6D-1AD3-4C90-B48B-CF4243C1CB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862ACA4D-322A-49B4-935D-E26779075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9A54310-61A5-421B-97B5-F39742C553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90193-7C5A-4165-B12C-C614053A34DD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6B6AC80-ED07-4DCE-B523-3C80F15B8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F7A6A8E-57CE-4F72-9968-F161DF5D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25A25A-582B-45B9-A5A1-59969B23DDA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119297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4A63DE1-3DDC-471D-BC0F-C7FE1D585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A470813-CC69-45C8-B267-CE57610A4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7C217AB-D9AD-45DD-9B87-2675ECB24F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90193-7C5A-4165-B12C-C614053A34DD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8CDB432-1C11-43C8-87F2-36BF86804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BF462A1-92D2-4F5E-81C4-7CA9971E7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25A25A-582B-45B9-A5A1-59969B23DDA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597339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B8C8D80-D53C-4322-A597-CD1C43E3A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545BE61-AB5E-4B99-B728-838C49FCC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59DB0E4-A4B0-4061-B68F-9AFAFF5687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90193-7C5A-4165-B12C-C614053A34DD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FD72AC1-4832-4C5F-B70B-F916881DF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0CCDB69C-087D-4315-BF9F-6498AFE89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25A25A-582B-45B9-A5A1-59969B23DDA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44420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543C4E8-3C09-4C85-9CCF-4FFCF4185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7426549-37BE-4274-879F-CC825215B1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8204006A-74F2-4674-89F4-CCB457526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01E1C48E-EF95-45DE-A7A3-19AC3C5F299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90193-7C5A-4165-B12C-C614053A34DD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3279D1A6-60A2-4E94-ABAB-6B18ED9FE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406A07D9-F8BF-41AD-BEE3-81179C8E7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25A25A-582B-45B9-A5A1-59969B23DDA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5758564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2691196-EBD2-4C16-8AD5-43A2DEE27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21FA2DC-3DEE-45E8-AAF4-259A88AA1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8BB22854-6A07-44D0-A67B-899458F256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09F7A91C-3A1D-461F-95AC-D022F27FAF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9B664271-13D0-462C-B121-AB2DCF290E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F9586CF0-AB2F-4056-BB16-60CBF58E99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90193-7C5A-4165-B12C-C614053A34DD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768FA1FA-71F4-4CAF-8574-C74C5A5B0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17DBB2FF-ADD2-425A-AEE3-91102F92C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25A25A-582B-45B9-A5A1-59969B23DDA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6706107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CA5287C-30CC-4763-9EF4-3DA028D9A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C8EB7229-1618-4B15-9C67-283CCE72ED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90193-7C5A-4165-B12C-C614053A34DD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A36CE043-0330-4580-B310-F4E52C86C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52DA3C1C-4CD9-4568-B927-06409DA24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25A25A-582B-45B9-A5A1-59969B23DDA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5958237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85BCC803-097D-431D-9AB4-4D3F56B020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90193-7C5A-4165-B12C-C614053A34DD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F64F2006-C74A-402D-A402-496E4AC83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BCBDE073-DA71-4369-B987-1BC0AEDAE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25A25A-582B-45B9-A5A1-59969B23DDA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930689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8573291-3F3E-4F30-800B-D727CA9E8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5C28558-99CE-46FA-8DA3-60EC609043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363139D1-9F68-46B7-8E23-9C4D98CA81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59A06F46-88DE-42F8-A594-67B9131597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90193-7C5A-4165-B12C-C614053A34DD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E2699D9C-9750-4474-AEF3-E671F256D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8835B1BB-9C36-421F-92D7-058A453EF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25A25A-582B-45B9-A5A1-59969B23DDA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624812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7368D36-0917-4DFB-947C-0A06FB84C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95BB9CCC-70F4-4085-8B06-0F61D256E6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F312E5B3-EC2D-4384-B5AC-11A84A19D1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6B09D280-64F9-4948-852E-4A09F56E6E8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90193-7C5A-4165-B12C-C614053A34DD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5F7C088F-E532-446E-BC92-721893CA6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C2EAE13A-15CD-4BDA-B09D-A3C4DB7AF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25A25A-582B-45B9-A5A1-59969B23DDA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887503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E12E4E2-08F8-4066-9C38-B6746F30B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8906AC57-F9D0-4DAB-9206-0EF46894C9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74094A7-1EB4-4526-B7E3-643A972D0A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90193-7C5A-4165-B12C-C614053A34DD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04E80B42-930D-4E36-A97C-50F6A6C78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F21E352D-AB5E-450A-934E-34E8A4FD1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25A25A-582B-45B9-A5A1-59969B23DDA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831338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ADECE1E8-0724-4621-B8D4-C6AF1DDA78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A30E5D58-8512-4471-B9A6-5028B1CFEE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F88B6683-330B-499F-A8FF-EA9661A0C4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90193-7C5A-4165-B12C-C614053A34DD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CCEF3F8-2297-4213-81AF-8277E3FBC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690E85AB-F9FA-42A3-8549-9CF5D1301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25A25A-582B-45B9-A5A1-59969B23DDA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154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image" Target="../media/image2.svg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17" Type="http://schemas.openxmlformats.org/officeDocument/2006/relationships/image" Target="../media/image2.svg"/><Relationship Id="rId2" Type="http://schemas.openxmlformats.org/officeDocument/2006/relationships/slideLayout" Target="../slideLayouts/slideLayout38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image" Target="../media/image8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8F058053-BE74-BBA3-E037-B95A79CDA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EFAA4306-AC17-604E-F622-EE855003B3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F2220F06-4D7B-CD40-D540-48C5BCDE17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7143D503-AD36-C448-00A5-A0F33FDF91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438D7C9-2221-AB4D-231A-6619E0B0E5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91856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36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27AACC4B-46CA-893A-F0DD-F644C6AC7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6F2A6228-60FE-FD70-7C70-D673842B5C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95970F0-CC3C-20FA-752D-2897BB82D9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55DE71-ED91-4206-9FE1-B5FFBF205A04}" type="datetimeFigureOut">
              <a:rPr lang="pl-PL" smtClean="0"/>
              <a:t>06.08.2025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1F762B50-E475-12C5-F15C-8842895793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3C0B85B-8511-B24C-9B34-AD47B71E8D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A16CDC-5EBB-4EF4-B651-395278B6306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3738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 bwMode="gray">
          <a:xfrm>
            <a:off x="2255574" y="381000"/>
            <a:ext cx="9439013" cy="146382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pl-PL" noProof="0" dirty="0"/>
              <a:t>Tytuł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 bwMode="gray">
          <a:xfrm>
            <a:off x="2255573" y="2006621"/>
            <a:ext cx="9439011" cy="401953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pl-PL" noProof="0" dirty="0"/>
              <a:t>Pierwszy poziom tekstu</a:t>
            </a:r>
          </a:p>
          <a:p>
            <a:pPr lvl="1"/>
            <a:r>
              <a:rPr lang="pl-PL" noProof="0" dirty="0"/>
              <a:t>Drugi poziom tekstu</a:t>
            </a:r>
          </a:p>
          <a:p>
            <a:pPr lvl="2"/>
            <a:r>
              <a:rPr lang="pl-PL" noProof="0" dirty="0"/>
              <a:t>Trzeci poziom tekstu</a:t>
            </a:r>
          </a:p>
          <a:p>
            <a:pPr lvl="3"/>
            <a:r>
              <a:rPr lang="pl-PL" noProof="0" dirty="0"/>
              <a:t>Czwarty poziom tekstu</a:t>
            </a:r>
          </a:p>
          <a:p>
            <a:pPr lvl="4"/>
            <a:r>
              <a:rPr lang="pl-PL" noProof="0" dirty="0"/>
              <a:t>Piąty poziom tekstu</a:t>
            </a:r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797FB04-C354-0A02-AA3B-9B254CE614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673" y="6429034"/>
            <a:ext cx="94318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7">
                <a:solidFill>
                  <a:srgbClr val="7E93A5"/>
                </a:solidFill>
              </a:defRPr>
            </a:lvl1pPr>
          </a:lstStyle>
          <a:p>
            <a:fld id="{332DF002-2E43-485C-89F8-8DCEF59D6C4F}" type="slidenum">
              <a:rPr lang="pl-PL" smtClean="0"/>
              <a:pPr/>
              <a:t>‹#›</a:t>
            </a:fld>
            <a:endParaRPr lang="pl-PL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8DB3C4AE-3C1E-42AF-A94F-F42B12CD6F78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0007163" y="6449147"/>
            <a:ext cx="1728016" cy="22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442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9" r:id="rId14"/>
  </p:sldLayoutIdLst>
  <p:hf hdr="0" ftr="0" dt="0"/>
  <p:txStyles>
    <p:titleStyle>
      <a:lvl1pPr algn="l" defTabSz="914341" rtl="0" eaLnBrk="1" latinLnBrk="0" hangingPunct="1">
        <a:lnSpc>
          <a:spcPct val="90000"/>
        </a:lnSpc>
        <a:spcBef>
          <a:spcPts val="0"/>
        </a:spcBef>
        <a:spcAft>
          <a:spcPts val="0"/>
        </a:spcAft>
        <a:buNone/>
        <a:defRPr sz="3733" b="1" kern="1200" cap="none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59991" indent="-359991" algn="l" defTabSz="914341" rtl="0" eaLnBrk="1" latinLnBrk="0" hangingPunct="1">
        <a:lnSpc>
          <a:spcPct val="82000"/>
        </a:lnSpc>
        <a:spcBef>
          <a:spcPts val="0"/>
        </a:spcBef>
        <a:spcAft>
          <a:spcPts val="1600"/>
        </a:spcAft>
        <a:buSzPct val="80000"/>
        <a:buFont typeface="Wingdings" pitchFamily="2" charset="2"/>
        <a:buChar char="n"/>
        <a:defRPr sz="1867" b="1" kern="1200" cap="none" baseline="0">
          <a:solidFill>
            <a:schemeClr val="accent1"/>
          </a:solidFill>
          <a:latin typeface="+mn-lt"/>
          <a:ea typeface="+mn-ea"/>
          <a:cs typeface="+mn-cs"/>
        </a:defRPr>
      </a:lvl1pPr>
      <a:lvl2pPr marL="815980" indent="-239994" algn="l" defTabSz="914341" rtl="0" eaLnBrk="1" latinLnBrk="0" hangingPunct="1">
        <a:lnSpc>
          <a:spcPct val="82000"/>
        </a:lnSpc>
        <a:spcBef>
          <a:spcPts val="0"/>
        </a:spcBef>
        <a:spcAft>
          <a:spcPts val="1600"/>
        </a:spcAft>
        <a:buSzPct val="100000"/>
        <a:buFont typeface="Wingdings" pitchFamily="2" charset="2"/>
        <a:buChar char="§"/>
        <a:defRPr sz="1867" kern="1200" cap="none">
          <a:solidFill>
            <a:schemeClr val="accent6"/>
          </a:solidFill>
          <a:latin typeface="+mn-lt"/>
          <a:ea typeface="+mn-ea"/>
          <a:cs typeface="+mn-cs"/>
        </a:defRPr>
      </a:lvl2pPr>
      <a:lvl3pPr marL="1391965" indent="-239994" algn="l" defTabSz="914341" rtl="0" eaLnBrk="1" latinLnBrk="0" hangingPunct="1">
        <a:lnSpc>
          <a:spcPct val="82000"/>
        </a:lnSpc>
        <a:spcBef>
          <a:spcPts val="0"/>
        </a:spcBef>
        <a:spcAft>
          <a:spcPts val="1600"/>
        </a:spcAft>
        <a:buClr>
          <a:schemeClr val="accent3"/>
        </a:buClr>
        <a:buSzPct val="100000"/>
        <a:buFont typeface="Wingdings" pitchFamily="2" charset="2"/>
        <a:buChar char="§"/>
        <a:defRPr sz="1867" kern="1200" cap="none">
          <a:solidFill>
            <a:schemeClr val="accent6"/>
          </a:solidFill>
          <a:latin typeface="+mn-lt"/>
          <a:ea typeface="+mn-ea"/>
          <a:cs typeface="+mn-cs"/>
        </a:defRPr>
      </a:lvl3pPr>
      <a:lvl4pPr marL="1967951" indent="-239994" algn="l" defTabSz="914341" rtl="0" eaLnBrk="1" latinLnBrk="0" hangingPunct="1">
        <a:lnSpc>
          <a:spcPct val="82000"/>
        </a:lnSpc>
        <a:spcBef>
          <a:spcPts val="0"/>
        </a:spcBef>
        <a:spcAft>
          <a:spcPts val="1600"/>
        </a:spcAft>
        <a:buClr>
          <a:schemeClr val="accent1"/>
        </a:buClr>
        <a:buSzPct val="100000"/>
        <a:buFont typeface="Wingdings" pitchFamily="2" charset="2"/>
        <a:buChar char="§"/>
        <a:defRPr sz="1867" b="0" kern="1200" cap="none" baseline="0">
          <a:solidFill>
            <a:schemeClr val="accent6"/>
          </a:solidFill>
          <a:latin typeface="+mn-lt"/>
          <a:ea typeface="+mn-ea"/>
          <a:cs typeface="+mn-cs"/>
        </a:defRPr>
      </a:lvl4pPr>
      <a:lvl5pPr marL="2543936" indent="-239994" algn="l" defTabSz="914341" rtl="0" eaLnBrk="1" latinLnBrk="0" hangingPunct="1">
        <a:lnSpc>
          <a:spcPct val="95000"/>
        </a:lnSpc>
        <a:spcBef>
          <a:spcPts val="0"/>
        </a:spcBef>
        <a:spcAft>
          <a:spcPts val="1600"/>
        </a:spcAft>
        <a:buClr>
          <a:schemeClr val="accent1"/>
        </a:buClr>
        <a:buSzPct val="100000"/>
        <a:buFont typeface="Wingdings" pitchFamily="2" charset="2"/>
        <a:buChar char="§"/>
        <a:defRPr sz="1867" kern="1200" cap="none">
          <a:solidFill>
            <a:schemeClr val="accent6"/>
          </a:solidFill>
          <a:latin typeface="+mn-lt"/>
          <a:ea typeface="+mn-ea"/>
          <a:cs typeface="+mn-cs"/>
        </a:defRPr>
      </a:lvl5pPr>
      <a:lvl6pPr marL="2514436" indent="-228585" algn="l" defTabSz="91434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07" indent="-228585" algn="l" defTabSz="91434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77" indent="-228585" algn="l" defTabSz="91434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47" indent="-228585" algn="l" defTabSz="91434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1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1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1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1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52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22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92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63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 bwMode="gray">
          <a:xfrm>
            <a:off x="2255574" y="381000"/>
            <a:ext cx="9439013" cy="146382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pl-PL" noProof="0" dirty="0"/>
              <a:t>Tytuł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 bwMode="gray">
          <a:xfrm>
            <a:off x="2255573" y="2006621"/>
            <a:ext cx="9439011" cy="401953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pl-PL" noProof="0" dirty="0"/>
              <a:t>Pierwszy poziom tekstu</a:t>
            </a:r>
          </a:p>
          <a:p>
            <a:pPr lvl="1"/>
            <a:r>
              <a:rPr lang="pl-PL" noProof="0" dirty="0"/>
              <a:t>Drugi poziom tekstu</a:t>
            </a:r>
          </a:p>
          <a:p>
            <a:pPr lvl="2"/>
            <a:r>
              <a:rPr lang="pl-PL" noProof="0" dirty="0"/>
              <a:t>Trzeci poziom tekstu</a:t>
            </a:r>
          </a:p>
          <a:p>
            <a:pPr lvl="3"/>
            <a:r>
              <a:rPr lang="pl-PL" noProof="0" dirty="0"/>
              <a:t>Czwarty poziom tekstu</a:t>
            </a:r>
          </a:p>
          <a:p>
            <a:pPr lvl="4"/>
            <a:r>
              <a:rPr lang="pl-PL" noProof="0" dirty="0"/>
              <a:t>Piąty poziom tekstu</a:t>
            </a:r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797FB04-C354-0A02-AA3B-9B254CE614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673" y="6429034"/>
            <a:ext cx="94318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7">
                <a:solidFill>
                  <a:srgbClr val="7E93A5"/>
                </a:solidFill>
              </a:defRPr>
            </a:lvl1pPr>
          </a:lstStyle>
          <a:p>
            <a:fld id="{332DF002-2E43-485C-89F8-8DCEF59D6C4F}" type="slidenum">
              <a:rPr lang="pl-PL" smtClean="0"/>
              <a:pPr/>
              <a:t>‹#›</a:t>
            </a:fld>
            <a:endParaRPr lang="pl-PL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8DB3C4AE-3C1E-42AF-A94F-F42B12CD6F78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0007163" y="6449147"/>
            <a:ext cx="1728016" cy="22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365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5" r:id="rId14"/>
  </p:sldLayoutIdLst>
  <p:hf hdr="0" ftr="0" dt="0"/>
  <p:txStyles>
    <p:titleStyle>
      <a:lvl1pPr algn="l" defTabSz="914341" rtl="0" eaLnBrk="1" latinLnBrk="0" hangingPunct="1">
        <a:lnSpc>
          <a:spcPct val="90000"/>
        </a:lnSpc>
        <a:spcBef>
          <a:spcPts val="0"/>
        </a:spcBef>
        <a:spcAft>
          <a:spcPts val="0"/>
        </a:spcAft>
        <a:buNone/>
        <a:defRPr sz="3733" b="1" kern="1200" cap="none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59991" indent="-359991" algn="l" defTabSz="914341" rtl="0" eaLnBrk="1" latinLnBrk="0" hangingPunct="1">
        <a:lnSpc>
          <a:spcPct val="82000"/>
        </a:lnSpc>
        <a:spcBef>
          <a:spcPts val="0"/>
        </a:spcBef>
        <a:spcAft>
          <a:spcPts val="1600"/>
        </a:spcAft>
        <a:buSzPct val="80000"/>
        <a:buFont typeface="Wingdings" pitchFamily="2" charset="2"/>
        <a:buChar char="n"/>
        <a:defRPr sz="1867" b="1" kern="1200" cap="none" baseline="0">
          <a:solidFill>
            <a:schemeClr val="accent1"/>
          </a:solidFill>
          <a:latin typeface="+mn-lt"/>
          <a:ea typeface="+mn-ea"/>
          <a:cs typeface="+mn-cs"/>
        </a:defRPr>
      </a:lvl1pPr>
      <a:lvl2pPr marL="815980" indent="-239994" algn="l" defTabSz="914341" rtl="0" eaLnBrk="1" latinLnBrk="0" hangingPunct="1">
        <a:lnSpc>
          <a:spcPct val="82000"/>
        </a:lnSpc>
        <a:spcBef>
          <a:spcPts val="0"/>
        </a:spcBef>
        <a:spcAft>
          <a:spcPts val="1600"/>
        </a:spcAft>
        <a:buSzPct val="100000"/>
        <a:buFont typeface="Wingdings" pitchFamily="2" charset="2"/>
        <a:buChar char="§"/>
        <a:defRPr sz="1867" kern="1200" cap="none">
          <a:solidFill>
            <a:schemeClr val="accent6"/>
          </a:solidFill>
          <a:latin typeface="+mn-lt"/>
          <a:ea typeface="+mn-ea"/>
          <a:cs typeface="+mn-cs"/>
        </a:defRPr>
      </a:lvl2pPr>
      <a:lvl3pPr marL="1391965" indent="-239994" algn="l" defTabSz="914341" rtl="0" eaLnBrk="1" latinLnBrk="0" hangingPunct="1">
        <a:lnSpc>
          <a:spcPct val="82000"/>
        </a:lnSpc>
        <a:spcBef>
          <a:spcPts val="0"/>
        </a:spcBef>
        <a:spcAft>
          <a:spcPts val="1600"/>
        </a:spcAft>
        <a:buClr>
          <a:schemeClr val="accent3"/>
        </a:buClr>
        <a:buSzPct val="100000"/>
        <a:buFont typeface="Wingdings" pitchFamily="2" charset="2"/>
        <a:buChar char="§"/>
        <a:defRPr sz="1867" kern="1200" cap="none">
          <a:solidFill>
            <a:schemeClr val="accent6"/>
          </a:solidFill>
          <a:latin typeface="+mn-lt"/>
          <a:ea typeface="+mn-ea"/>
          <a:cs typeface="+mn-cs"/>
        </a:defRPr>
      </a:lvl3pPr>
      <a:lvl4pPr marL="1967951" indent="-239994" algn="l" defTabSz="914341" rtl="0" eaLnBrk="1" latinLnBrk="0" hangingPunct="1">
        <a:lnSpc>
          <a:spcPct val="82000"/>
        </a:lnSpc>
        <a:spcBef>
          <a:spcPts val="0"/>
        </a:spcBef>
        <a:spcAft>
          <a:spcPts val="1600"/>
        </a:spcAft>
        <a:buClr>
          <a:schemeClr val="accent1"/>
        </a:buClr>
        <a:buSzPct val="100000"/>
        <a:buFont typeface="Wingdings" pitchFamily="2" charset="2"/>
        <a:buChar char="§"/>
        <a:defRPr sz="1867" b="0" kern="1200" cap="none" baseline="0">
          <a:solidFill>
            <a:schemeClr val="accent6"/>
          </a:solidFill>
          <a:latin typeface="+mn-lt"/>
          <a:ea typeface="+mn-ea"/>
          <a:cs typeface="+mn-cs"/>
        </a:defRPr>
      </a:lvl4pPr>
      <a:lvl5pPr marL="2543936" indent="-239994" algn="l" defTabSz="914341" rtl="0" eaLnBrk="1" latinLnBrk="0" hangingPunct="1">
        <a:lnSpc>
          <a:spcPct val="95000"/>
        </a:lnSpc>
        <a:spcBef>
          <a:spcPts val="0"/>
        </a:spcBef>
        <a:spcAft>
          <a:spcPts val="1600"/>
        </a:spcAft>
        <a:buClr>
          <a:schemeClr val="accent1"/>
        </a:buClr>
        <a:buSzPct val="100000"/>
        <a:buFont typeface="Wingdings" pitchFamily="2" charset="2"/>
        <a:buChar char="§"/>
        <a:defRPr sz="1867" kern="1200" cap="none">
          <a:solidFill>
            <a:schemeClr val="accent6"/>
          </a:solidFill>
          <a:latin typeface="+mn-lt"/>
          <a:ea typeface="+mn-ea"/>
          <a:cs typeface="+mn-cs"/>
        </a:defRPr>
      </a:lvl5pPr>
      <a:lvl6pPr marL="2514436" indent="-228585" algn="l" defTabSz="91434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07" indent="-228585" algn="l" defTabSz="91434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77" indent="-228585" algn="l" defTabSz="91434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47" indent="-228585" algn="l" defTabSz="91434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1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1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1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1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52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22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92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63" algn="l" defTabSz="9143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a 2">
            <a:extLst>
              <a:ext uri="{FF2B5EF4-FFF2-40B4-BE49-F238E27FC236}">
                <a16:creationId xmlns:a16="http://schemas.microsoft.com/office/drawing/2014/main" id="{84205CAB-E6F1-C6F9-C69A-31F53ABB3AF2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953716" y="12664"/>
            <a:ext cx="3215353" cy="941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581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g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chart" Target="../charts/chart1.xml"/><Relationship Id="rId7" Type="http://schemas.openxmlformats.org/officeDocument/2006/relationships/image" Target="../media/image19.png"/><Relationship Id="rId12" Type="http://schemas.openxmlformats.org/officeDocument/2006/relationships/image" Target="../media/image24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0" Type="http://schemas.openxmlformats.org/officeDocument/2006/relationships/image" Target="../media/image22.png"/><Relationship Id="rId4" Type="http://schemas.openxmlformats.org/officeDocument/2006/relationships/image" Target="../media/image10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chart" Target="../charts/chart3.xml"/><Relationship Id="rId7" Type="http://schemas.openxmlformats.org/officeDocument/2006/relationships/image" Target="../media/image23.png"/><Relationship Id="rId12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chart" Target="../charts/chart4.xml"/><Relationship Id="rId5" Type="http://schemas.openxmlformats.org/officeDocument/2006/relationships/image" Target="../media/image18.png"/><Relationship Id="rId10" Type="http://schemas.openxmlformats.org/officeDocument/2006/relationships/image" Target="../media/image22.png"/><Relationship Id="rId4" Type="http://schemas.openxmlformats.org/officeDocument/2006/relationships/image" Target="../media/image10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5.png"/><Relationship Id="rId3" Type="http://schemas.openxmlformats.org/officeDocument/2006/relationships/chart" Target="../charts/chart5.xml"/><Relationship Id="rId7" Type="http://schemas.openxmlformats.org/officeDocument/2006/relationships/image" Target="../media/image19.png"/><Relationship Id="rId12" Type="http://schemas.openxmlformats.org/officeDocument/2006/relationships/image" Target="../media/image21.png"/><Relationship Id="rId2" Type="http://schemas.openxmlformats.org/officeDocument/2006/relationships/image" Target="../media/image17.png"/><Relationship Id="rId16" Type="http://schemas.openxmlformats.org/officeDocument/2006/relationships/image" Target="../media/image28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10.png"/><Relationship Id="rId15" Type="http://schemas.openxmlformats.org/officeDocument/2006/relationships/image" Target="../media/image27.png"/><Relationship Id="rId10" Type="http://schemas.openxmlformats.org/officeDocument/2006/relationships/image" Target="../media/image20.png"/><Relationship Id="rId4" Type="http://schemas.openxmlformats.org/officeDocument/2006/relationships/chart" Target="../charts/chart6.xml"/><Relationship Id="rId9" Type="http://schemas.openxmlformats.org/officeDocument/2006/relationships/image" Target="../media/image24.svg"/><Relationship Id="rId14" Type="http://schemas.openxmlformats.org/officeDocument/2006/relationships/image" Target="../media/image26.sv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34.png"/><Relationship Id="rId3" Type="http://schemas.openxmlformats.org/officeDocument/2006/relationships/image" Target="../media/image10.png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8.xml"/><Relationship Id="rId11" Type="http://schemas.openxmlformats.org/officeDocument/2006/relationships/image" Target="../media/image32.png"/><Relationship Id="rId5" Type="http://schemas.openxmlformats.org/officeDocument/2006/relationships/chart" Target="../charts/chart7.xml"/><Relationship Id="rId10" Type="http://schemas.openxmlformats.org/officeDocument/2006/relationships/image" Target="../media/image31.png"/><Relationship Id="rId4" Type="http://schemas.openxmlformats.org/officeDocument/2006/relationships/image" Target="../media/image18.png"/><Relationship Id="rId9" Type="http://schemas.openxmlformats.org/officeDocument/2006/relationships/image" Target="../media/image30.png"/><Relationship Id="rId14" Type="http://schemas.openxmlformats.org/officeDocument/2006/relationships/image" Target="../media/image35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0.xml"/><Relationship Id="rId5" Type="http://schemas.openxmlformats.org/officeDocument/2006/relationships/chart" Target="../charts/chart9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7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40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11" Type="http://schemas.openxmlformats.org/officeDocument/2006/relationships/image" Target="../media/image45.png"/><Relationship Id="rId5" Type="http://schemas.openxmlformats.org/officeDocument/2006/relationships/image" Target="../media/image17.png"/><Relationship Id="rId10" Type="http://schemas.openxmlformats.org/officeDocument/2006/relationships/image" Target="../media/image44.png"/><Relationship Id="rId4" Type="http://schemas.openxmlformats.org/officeDocument/2006/relationships/image" Target="../media/image41.png"/><Relationship Id="rId9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6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8.png"/><Relationship Id="rId5" Type="http://schemas.openxmlformats.org/officeDocument/2006/relationships/image" Target="../media/image20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0.png"/><Relationship Id="rId4" Type="http://schemas.openxmlformats.org/officeDocument/2006/relationships/image" Target="../media/image5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5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17.png"/><Relationship Id="rId10" Type="http://schemas.openxmlformats.org/officeDocument/2006/relationships/image" Target="../media/image55.png"/><Relationship Id="rId4" Type="http://schemas.openxmlformats.org/officeDocument/2006/relationships/image" Target="../media/image53.png"/><Relationship Id="rId9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17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6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0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4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2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9" Type="http://schemas.openxmlformats.org/officeDocument/2006/relationships/image" Target="../media/image4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5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7" Type="http://schemas.openxmlformats.org/officeDocument/2006/relationships/image" Target="../media/image7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7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1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2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0.png"/><Relationship Id="rId4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8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8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9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7" Type="http://schemas.openxmlformats.org/officeDocument/2006/relationships/image" Target="../media/image9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98.png"/><Relationship Id="rId5" Type="http://schemas.openxmlformats.org/officeDocument/2006/relationships/image" Target="../media/image100.png"/><Relationship Id="rId4" Type="http://schemas.openxmlformats.org/officeDocument/2006/relationships/image" Target="../media/image9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9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7.png"/><Relationship Id="rId5" Type="http://schemas.openxmlformats.org/officeDocument/2006/relationships/image" Target="../media/image87.png"/><Relationship Id="rId4" Type="http://schemas.openxmlformats.org/officeDocument/2006/relationships/image" Target="../media/image8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52.xml"/><Relationship Id="rId6" Type="http://schemas.openxmlformats.org/officeDocument/2006/relationships/chart" Target="../charts/chart11.xml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10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102.png"/><Relationship Id="rId4" Type="http://schemas.openxmlformats.org/officeDocument/2006/relationships/image" Target="../media/image108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110.png"/><Relationship Id="rId4" Type="http://schemas.openxmlformats.org/officeDocument/2006/relationships/image" Target="../media/image111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11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7.png"/><Relationship Id="rId5" Type="http://schemas.openxmlformats.org/officeDocument/2006/relationships/image" Target="../media/image87.png"/><Relationship Id="rId4" Type="http://schemas.openxmlformats.org/officeDocument/2006/relationships/image" Target="../media/image89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9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14.png"/></Relationships>
</file>

<file path=ppt/slides/_rels/slide6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5.jpg"/><Relationship Id="rId7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116.jpg"/><Relationship Id="rId4" Type="http://schemas.openxmlformats.org/officeDocument/2006/relationships/image" Target="../media/image83.jpg"/><Relationship Id="rId9" Type="http://schemas.openxmlformats.org/officeDocument/2006/relationships/image" Target="../media/image117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89.png"/><Relationship Id="rId4" Type="http://schemas.openxmlformats.org/officeDocument/2006/relationships/image" Target="../media/image120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jpg"/><Relationship Id="rId3" Type="http://schemas.openxmlformats.org/officeDocument/2006/relationships/image" Target="../media/image122.png"/><Relationship Id="rId7" Type="http://schemas.openxmlformats.org/officeDocument/2006/relationships/image" Target="../media/image126.jp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125.png"/><Relationship Id="rId5" Type="http://schemas.openxmlformats.org/officeDocument/2006/relationships/image" Target="../media/image124.svg"/><Relationship Id="rId4" Type="http://schemas.openxmlformats.org/officeDocument/2006/relationships/image" Target="../media/image123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127.jp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g"/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52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5.jpg"/><Relationship Id="rId7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116.jpg"/><Relationship Id="rId4" Type="http://schemas.openxmlformats.org/officeDocument/2006/relationships/image" Target="../media/image83.jpg"/><Relationship Id="rId9" Type="http://schemas.openxmlformats.org/officeDocument/2006/relationships/image" Target="../media/image117.jpeg"/></Relationships>
</file>

<file path=ppt/slides/_rels/slide6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8.jp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hyperlink" Target="https://pl.linkedin.com/company/zwiazek-polskiego-leasingu-zpl" TargetMode="External"/><Relationship Id="rId4" Type="http://schemas.openxmlformats.org/officeDocument/2006/relationships/hyperlink" Target="http://www.leasing.org.pl/" TargetMode="Externa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7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g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0F6ACA-817D-ACCE-1037-8F4507AAD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25BF9240-14EE-0755-4D21-2918782502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Obraz 17">
            <a:extLst>
              <a:ext uri="{FF2B5EF4-FFF2-40B4-BE49-F238E27FC236}">
                <a16:creationId xmlns:a16="http://schemas.microsoft.com/office/drawing/2014/main" id="{37A29287-E8A0-16A1-EEBE-36BBE71BDF5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522492" y="206791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Obraz 18">
            <a:extLst>
              <a:ext uri="{FF2B5EF4-FFF2-40B4-BE49-F238E27FC236}">
                <a16:creationId xmlns:a16="http://schemas.microsoft.com/office/drawing/2014/main" id="{381F7DB5-172E-C020-A8BA-E1A6F2C1D3E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8735285" y="431230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A90B5AD2-639D-E68C-57E8-1BED2F789037}"/>
              </a:ext>
            </a:extLst>
          </p:cNvPr>
          <p:cNvSpPr txBox="1"/>
          <p:nvPr/>
        </p:nvSpPr>
        <p:spPr>
          <a:xfrm>
            <a:off x="2850165" y="2133308"/>
            <a:ext cx="65550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l-PL" sz="8000" b="1" dirty="0">
                <a:solidFill>
                  <a:schemeClr val="bg1"/>
                </a:solidFill>
                <a:latin typeface="Nunito" pitchFamily="2" charset="0"/>
              </a:rPr>
              <a:t>Napędzamy gospodarkę</a:t>
            </a:r>
            <a:endParaRPr lang="pl-PL" sz="8000" dirty="0">
              <a:solidFill>
                <a:schemeClr val="bg1"/>
              </a:solidFill>
              <a:latin typeface="Nunito" pitchFamily="2" charset="0"/>
            </a:endParaRPr>
          </a:p>
        </p:txBody>
      </p:sp>
      <p:pic>
        <p:nvPicPr>
          <p:cNvPr id="6" name="Obraz 5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ED902EC7-0B20-2CB9-B9EF-F25A1941B64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9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6920564C-1348-477F-08EF-36E340C582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88336" y="0"/>
            <a:ext cx="3124200" cy="6858000"/>
          </a:xfrm>
          <a:prstGeom prst="rect">
            <a:avLst/>
          </a:prstGeom>
        </p:spPr>
      </p:pic>
      <p:sp>
        <p:nvSpPr>
          <p:cNvPr id="15" name="Prostokąt 14">
            <a:extLst>
              <a:ext uri="{FF2B5EF4-FFF2-40B4-BE49-F238E27FC236}">
                <a16:creationId xmlns:a16="http://schemas.microsoft.com/office/drawing/2014/main" id="{FB133EBE-C0B9-FC51-8C18-34ED50407F4B}"/>
              </a:ext>
            </a:extLst>
          </p:cNvPr>
          <p:cNvSpPr/>
          <p:nvPr/>
        </p:nvSpPr>
        <p:spPr>
          <a:xfrm>
            <a:off x="796271" y="2367419"/>
            <a:ext cx="10452102" cy="16534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1C37139-AD84-CA7F-F6A9-683B59403E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12A3C02-7DB2-D804-EDC6-8A89FFEEB730}"/>
              </a:ext>
            </a:extLst>
          </p:cNvPr>
          <p:cNvSpPr txBox="1"/>
          <p:nvPr/>
        </p:nvSpPr>
        <p:spPr>
          <a:xfrm>
            <a:off x="552736" y="387896"/>
            <a:ext cx="9936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Partnerzy ZPL</a:t>
            </a:r>
            <a:endParaRPr kumimoji="0" lang="pl-PL" sz="3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5" name="Obraz 4" descr="Obraz zawierający Czcionka, tekst, Grafika, zrzut ekranu&#10;&#10;Opis wygenerowany automatycznie">
            <a:extLst>
              <a:ext uri="{FF2B5EF4-FFF2-40B4-BE49-F238E27FC236}">
                <a16:creationId xmlns:a16="http://schemas.microsoft.com/office/drawing/2014/main" id="{A8FA5E8D-997E-6B4A-E2A3-EDE9AD3531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487" y="2878337"/>
            <a:ext cx="2898062" cy="675873"/>
          </a:xfrm>
          <a:prstGeom prst="rect">
            <a:avLst/>
          </a:prstGeom>
        </p:spPr>
      </p:pic>
      <p:pic>
        <p:nvPicPr>
          <p:cNvPr id="7" name="Obraz 6" descr="Obraz zawierający logo, Czcionka, Grafika, symbol&#10;&#10;Opis wygenerowany automatycznie">
            <a:extLst>
              <a:ext uri="{FF2B5EF4-FFF2-40B4-BE49-F238E27FC236}">
                <a16:creationId xmlns:a16="http://schemas.microsoft.com/office/drawing/2014/main" id="{1A73144D-B7F5-A3C2-D208-F7AB45A386A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12" b="18321"/>
          <a:stretch/>
        </p:blipFill>
        <p:spPr>
          <a:xfrm>
            <a:off x="4518264" y="2696888"/>
            <a:ext cx="2548823" cy="1008345"/>
          </a:xfrm>
          <a:prstGeom prst="rect">
            <a:avLst/>
          </a:prstGeom>
        </p:spPr>
      </p:pic>
      <p:pic>
        <p:nvPicPr>
          <p:cNvPr id="13" name="Obraz 12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CCB6511-5E65-127B-7C40-6C8D898470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044" y="2878337"/>
            <a:ext cx="3459469" cy="675873"/>
          </a:xfrm>
          <a:prstGeom prst="rect">
            <a:avLst/>
          </a:prstGeom>
        </p:spPr>
      </p:pic>
      <p:pic>
        <p:nvPicPr>
          <p:cNvPr id="16" name="Obraz 17">
            <a:extLst>
              <a:ext uri="{FF2B5EF4-FFF2-40B4-BE49-F238E27FC236}">
                <a16:creationId xmlns:a16="http://schemas.microsoft.com/office/drawing/2014/main" id="{76B4A990-F901-FA3D-B1E8-77DECBFDC4A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542190" y="2152723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Obraz 18">
            <a:extLst>
              <a:ext uri="{FF2B5EF4-FFF2-40B4-BE49-F238E27FC236}">
                <a16:creationId xmlns:a16="http://schemas.microsoft.com/office/drawing/2014/main" id="{56847CA0-C9C0-3A19-F6E9-7E5F8C616FA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10799991">
            <a:off x="11302728" y="3924958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415615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35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313638E7-E0D8-A335-36A3-861E9BC260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  <p:sp>
        <p:nvSpPr>
          <p:cNvPr id="10" name="Prostokąt 9">
            <a:extLst>
              <a:ext uri="{FF2B5EF4-FFF2-40B4-BE49-F238E27FC236}">
                <a16:creationId xmlns:a16="http://schemas.microsoft.com/office/drawing/2014/main" id="{37BFAD50-C9D5-A06A-5941-54DBB9F22BD7}"/>
              </a:ext>
            </a:extLst>
          </p:cNvPr>
          <p:cNvSpPr/>
          <p:nvPr/>
        </p:nvSpPr>
        <p:spPr>
          <a:xfrm>
            <a:off x="1149756" y="12529787"/>
            <a:ext cx="5865633" cy="576000"/>
          </a:xfrm>
          <a:prstGeom prst="rect">
            <a:avLst/>
          </a:prstGeom>
          <a:pattFill prst="wdDnDiag">
            <a:fgClr>
              <a:srgbClr val="0C35E2"/>
            </a:fgClr>
            <a:bgClr>
              <a:srgbClr val="0B31D3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pole tekstowe 15">
            <a:extLst>
              <a:ext uri="{FF2B5EF4-FFF2-40B4-BE49-F238E27FC236}">
                <a16:creationId xmlns:a16="http://schemas.microsoft.com/office/drawing/2014/main" id="{3A371DB2-281B-AE17-E8C8-8039EE7C7BD2}"/>
              </a:ext>
            </a:extLst>
          </p:cNvPr>
          <p:cNvSpPr txBox="1"/>
          <p:nvPr/>
        </p:nvSpPr>
        <p:spPr>
          <a:xfrm>
            <a:off x="1210788" y="2876315"/>
            <a:ext cx="10087558" cy="175432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cs typeface="Segoe UI Semibold"/>
              </a:rPr>
              <a:t>Wyniki branży leasingowej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5400" dirty="0">
                <a:solidFill>
                  <a:prstClr val="white"/>
                </a:solidFill>
                <a:latin typeface="Nunito" pitchFamily="2" charset="-18"/>
                <a:cs typeface="Segoe UI Semibold"/>
              </a:rPr>
              <a:t>i</a:t>
            </a:r>
            <a:r>
              <a:rPr kumimoji="0" lang="pl-PL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cs typeface="Segoe UI Semibold"/>
              </a:rPr>
              <a:t> wynajmu za I półrocze 2025 r.</a:t>
            </a:r>
          </a:p>
        </p:txBody>
      </p:sp>
      <p:pic>
        <p:nvPicPr>
          <p:cNvPr id="7" name="Obraz 17">
            <a:extLst>
              <a:ext uri="{FF2B5EF4-FFF2-40B4-BE49-F238E27FC236}">
                <a16:creationId xmlns:a16="http://schemas.microsoft.com/office/drawing/2014/main" id="{4D8E7C8E-10C8-5E2B-47FE-E148AEFBBBB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93291" y="2763082"/>
            <a:ext cx="317497" cy="4672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Obraz 18">
            <a:extLst>
              <a:ext uri="{FF2B5EF4-FFF2-40B4-BE49-F238E27FC236}">
                <a16:creationId xmlns:a16="http://schemas.microsoft.com/office/drawing/2014/main" id="{F81C2AC2-5E3D-0315-E90C-14E7DA8CA85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0799991">
            <a:off x="11051036" y="4163401"/>
            <a:ext cx="317497" cy="46724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A60CCEDC-A93B-DF29-651F-FC8A82D52AEC}"/>
              </a:ext>
            </a:extLst>
          </p:cNvPr>
          <p:cNvSpPr txBox="1"/>
          <p:nvPr/>
        </p:nvSpPr>
        <p:spPr>
          <a:xfrm>
            <a:off x="773967" y="1995546"/>
            <a:ext cx="8378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spcAft>
                <a:spcPts val="1200"/>
              </a:spcAft>
              <a:defRPr sz="160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Nunito" pitchFamily="2" charset="-18"/>
              </a:rPr>
              <a:t>Konferencja wynikowa Związku Polskiego Leasingu | 7 sierpnia 2025 roku</a:t>
            </a:r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5B97FA74-F542-A1ED-6420-03131A60BA92}"/>
              </a:ext>
            </a:extLst>
          </p:cNvPr>
          <p:cNvSpPr txBox="1"/>
          <p:nvPr/>
        </p:nvSpPr>
        <p:spPr>
          <a:xfrm>
            <a:off x="1383565" y="12649023"/>
            <a:ext cx="43053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Prognoza wyników branży leasingowej</a:t>
            </a:r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2924439B-527D-9610-B5B5-172EFC31D94B}"/>
              </a:ext>
            </a:extLst>
          </p:cNvPr>
          <p:cNvSpPr txBox="1"/>
          <p:nvPr/>
        </p:nvSpPr>
        <p:spPr>
          <a:xfrm>
            <a:off x="611262" y="12633121"/>
            <a:ext cx="514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</a:t>
            </a:r>
          </a:p>
        </p:txBody>
      </p:sp>
      <p:pic>
        <p:nvPicPr>
          <p:cNvPr id="5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09B22101-F1D0-B81A-E199-E2A1C53633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98770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AD76B5EA-A449-4795-6BDA-1D40279517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16A4F452-5DF0-D483-01D4-2C19E542E99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90071" y="1986053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1C37139-AD84-CA7F-F6A9-683B59403E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5AD34345-3601-3FA8-CC60-C08C9C6B1D1E}"/>
              </a:ext>
            </a:extLst>
          </p:cNvPr>
          <p:cNvSpPr txBox="1"/>
          <p:nvPr/>
        </p:nvSpPr>
        <p:spPr>
          <a:xfrm>
            <a:off x="552736" y="387896"/>
            <a:ext cx="917090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unito" pitchFamily="2" charset="-18"/>
                <a:ea typeface="+mn-ea"/>
              </a:rPr>
              <a:t>Agenda</a:t>
            </a:r>
            <a:endParaRPr kumimoji="0" lang="pl-PL" sz="33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unito" pitchFamily="2" charset="-18"/>
              <a:ea typeface="+mn-ea"/>
            </a:endParaRP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267B595F-3C77-AF56-D33D-EC388E251180}"/>
              </a:ext>
            </a:extLst>
          </p:cNvPr>
          <p:cNvSpPr txBox="1"/>
          <p:nvPr/>
        </p:nvSpPr>
        <p:spPr>
          <a:xfrm>
            <a:off x="1788950" y="1507924"/>
            <a:ext cx="9336134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000" dirty="0">
                <a:solidFill>
                  <a:schemeClr val="bg1"/>
                </a:solidFill>
                <a:latin typeface="Nunito" pitchFamily="2" charset="-18"/>
                <a:ea typeface="+mn-ea"/>
                <a:cs typeface="+mn-cs"/>
              </a:rPr>
              <a:t>Wyniki branży leasingowej 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000" dirty="0">
                <a:solidFill>
                  <a:schemeClr val="bg1"/>
                </a:solidFill>
                <a:latin typeface="Nunito" pitchFamily="2" charset="-18"/>
              </a:rPr>
              <a:t>Komentarz makroekonomiczny </a:t>
            </a:r>
            <a:endParaRPr kumimoji="0" lang="pl-PL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unito" pitchFamily="2" charset="-18"/>
            </a:endParaRPr>
          </a:p>
          <a:p>
            <a:pPr marL="0" marR="0" lvl="0" indent="0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unito" pitchFamily="2" charset="-18"/>
              </a:rPr>
              <a:t>Wyniki branży wynajmu długoterminowego aut (CFM) i </a:t>
            </a:r>
            <a:r>
              <a:rPr lang="pl-PL" sz="2000" dirty="0">
                <a:solidFill>
                  <a:schemeClr val="bg1"/>
                </a:solidFill>
                <a:latin typeface="Nunito" pitchFamily="2" charset="-18"/>
              </a:rPr>
              <a:t>R</a:t>
            </a:r>
            <a:r>
              <a:rPr kumimoji="0" lang="pl-PL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unito" pitchFamily="2" charset="-18"/>
              </a:rPr>
              <a:t>ent</a:t>
            </a: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unito" pitchFamily="2" charset="-18"/>
              </a:rPr>
              <a:t> a Car</a:t>
            </a:r>
          </a:p>
          <a:p>
            <a:pPr marL="0" marR="0" lvl="0" indent="0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unito" pitchFamily="2" charset="-18"/>
              </a:rPr>
              <a:t>Panel: Dekarbonizacja flot w praktyce – scenariusze dla Polski</a:t>
            </a:r>
          </a:p>
        </p:txBody>
      </p:sp>
      <p:sp>
        <p:nvSpPr>
          <p:cNvPr id="21" name="Kształt litery L 20">
            <a:extLst>
              <a:ext uri="{FF2B5EF4-FFF2-40B4-BE49-F238E27FC236}">
                <a16:creationId xmlns:a16="http://schemas.microsoft.com/office/drawing/2014/main" id="{8A0BB2D7-7CA6-7B83-AF26-A75242EF5CF4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1803070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Kształt litery L 21">
            <a:extLst>
              <a:ext uri="{FF2B5EF4-FFF2-40B4-BE49-F238E27FC236}">
                <a16:creationId xmlns:a16="http://schemas.microsoft.com/office/drawing/2014/main" id="{F52CC03C-7CA5-66DE-8617-8476EDE926AB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2437972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Kształt litery L 22">
            <a:extLst>
              <a:ext uri="{FF2B5EF4-FFF2-40B4-BE49-F238E27FC236}">
                <a16:creationId xmlns:a16="http://schemas.microsoft.com/office/drawing/2014/main" id="{0C3B45F0-C314-D8AC-C25A-95FD9EA9A87B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3040164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Kształt litery L 23">
            <a:extLst>
              <a:ext uri="{FF2B5EF4-FFF2-40B4-BE49-F238E27FC236}">
                <a16:creationId xmlns:a16="http://schemas.microsoft.com/office/drawing/2014/main" id="{95D70ED0-9FD8-3DAF-E9F0-608687C4AA6F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3616228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7" name="Obraz 17">
            <a:extLst>
              <a:ext uri="{FF2B5EF4-FFF2-40B4-BE49-F238E27FC236}">
                <a16:creationId xmlns:a16="http://schemas.microsoft.com/office/drawing/2014/main" id="{687429B4-B3DC-4711-DC95-3BB8FA68A15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066916" y="1532956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8" name="Obraz 18">
            <a:extLst>
              <a:ext uri="{FF2B5EF4-FFF2-40B4-BE49-F238E27FC236}">
                <a16:creationId xmlns:a16="http://schemas.microsoft.com/office/drawing/2014/main" id="{5CE1279D-EE3B-706C-2A76-2A8B4D2EFC2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10799991">
            <a:off x="9601871" y="386996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92903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 descr="Obraz zawierający Ludzka twarz, ubrania, osoba, pani&#10;&#10;Opis wygenerowany automatycznie">
            <a:extLst>
              <a:ext uri="{FF2B5EF4-FFF2-40B4-BE49-F238E27FC236}">
                <a16:creationId xmlns:a16="http://schemas.microsoft.com/office/drawing/2014/main" id="{1C711246-D150-3A85-A9C9-F004BCE357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05" t="10098" r="12445" b="21427"/>
          <a:stretch/>
        </p:blipFill>
        <p:spPr>
          <a:xfrm>
            <a:off x="4316759" y="1947215"/>
            <a:ext cx="2865108" cy="2865108"/>
          </a:xfrm>
          <a:prstGeom prst="ellipse">
            <a:avLst/>
          </a:prstGeom>
        </p:spPr>
      </p:pic>
      <p:pic>
        <p:nvPicPr>
          <p:cNvPr id="18" name="Obraz 17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6920564C-1348-477F-08EF-36E340C582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3E2FB142-DC06-E048-0390-5831880A3470}"/>
              </a:ext>
            </a:extLst>
          </p:cNvPr>
          <p:cNvSpPr txBox="1"/>
          <p:nvPr/>
        </p:nvSpPr>
        <p:spPr>
          <a:xfrm>
            <a:off x="4360616" y="5214596"/>
            <a:ext cx="2264451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Monika </a:t>
            </a:r>
            <a:r>
              <a:rPr kumimoji="0" lang="pl-PL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Constant</a:t>
            </a:r>
            <a:r>
              <a:rPr kumimoji="0" 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prezeska ZPL </a:t>
            </a:r>
          </a:p>
        </p:txBody>
      </p:sp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1C37139-AD84-CA7F-F6A9-683B59403E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12A3C02-7DB2-D804-EDC6-8A89FFEEB730}"/>
              </a:ext>
            </a:extLst>
          </p:cNvPr>
          <p:cNvSpPr txBox="1"/>
          <p:nvPr/>
        </p:nvSpPr>
        <p:spPr>
          <a:xfrm>
            <a:off x="552736" y="387896"/>
            <a:ext cx="9936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Wyniki branży leasingowej za I półrocze 2025 roku</a:t>
            </a:r>
            <a:endParaRPr kumimoji="0" lang="pl-PL" sz="3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+mn-ea"/>
              <a:cs typeface="Segoe UI" panose="020B0502040204020203" pitchFamily="34" charset="0"/>
            </a:endParaRPr>
          </a:p>
        </p:txBody>
      </p:sp>
      <p:cxnSp>
        <p:nvCxnSpPr>
          <p:cNvPr id="3" name="Łącznik prosty 2">
            <a:extLst>
              <a:ext uri="{FF2B5EF4-FFF2-40B4-BE49-F238E27FC236}">
                <a16:creationId xmlns:a16="http://schemas.microsoft.com/office/drawing/2014/main" id="{54D7642B-D1C3-A024-199D-858AE2D375EC}"/>
              </a:ext>
            </a:extLst>
          </p:cNvPr>
          <p:cNvCxnSpPr/>
          <p:nvPr/>
        </p:nvCxnSpPr>
        <p:spPr>
          <a:xfrm>
            <a:off x="4346714" y="5082207"/>
            <a:ext cx="2862469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Obraz 17">
            <a:extLst>
              <a:ext uri="{FF2B5EF4-FFF2-40B4-BE49-F238E27FC236}">
                <a16:creationId xmlns:a16="http://schemas.microsoft.com/office/drawing/2014/main" id="{03D35E98-5461-A38B-6736-17A8175CA4D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4318636" y="1948169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Obraz 18">
            <a:extLst>
              <a:ext uri="{FF2B5EF4-FFF2-40B4-BE49-F238E27FC236}">
                <a16:creationId xmlns:a16="http://schemas.microsoft.com/office/drawing/2014/main" id="{80CAA8F2-91AF-D300-36E4-7B12DA7C8AF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10799991">
            <a:off x="6939142" y="445381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2725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az 19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0F01B842-8DD8-A639-D09A-2D9D308359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graphicFrame>
        <p:nvGraphicFramePr>
          <p:cNvPr id="19" name="Wykres 18">
            <a:extLst>
              <a:ext uri="{FF2B5EF4-FFF2-40B4-BE49-F238E27FC236}">
                <a16:creationId xmlns:a16="http://schemas.microsoft.com/office/drawing/2014/main" id="{41CC194A-5328-A573-0ABD-3BD49ACE41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1786936"/>
              </p:ext>
            </p:extLst>
          </p:nvPr>
        </p:nvGraphicFramePr>
        <p:xfrm>
          <a:off x="838898" y="1776685"/>
          <a:ext cx="6342077" cy="38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Obraz 17">
            <a:extLst>
              <a:ext uri="{FF2B5EF4-FFF2-40B4-BE49-F238E27FC236}">
                <a16:creationId xmlns:a16="http://schemas.microsoft.com/office/drawing/2014/main" id="{B5AFDCE3-820C-3E91-5ACC-82CDF0D08E8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20F6CAE1-FA72-3612-6049-8A4FDAF617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1" name="Prostokąt 20">
            <a:extLst>
              <a:ext uri="{FF2B5EF4-FFF2-40B4-BE49-F238E27FC236}">
                <a16:creationId xmlns:a16="http://schemas.microsoft.com/office/drawing/2014/main" id="{254DC790-C7E2-6D5E-B680-721E2397CEA2}"/>
              </a:ext>
            </a:extLst>
          </p:cNvPr>
          <p:cNvSpPr/>
          <p:nvPr/>
        </p:nvSpPr>
        <p:spPr>
          <a:xfrm>
            <a:off x="1873239" y="5585183"/>
            <a:ext cx="604838" cy="352425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/>
            <a:r>
              <a:rPr lang="pl-PL" sz="1500" b="1" dirty="0">
                <a:solidFill>
                  <a:schemeClr val="tx1"/>
                </a:solidFill>
                <a:latin typeface="Nunito" pitchFamily="2" charset="0"/>
                <a:cs typeface="Segoe UI" panose="020B0502040204020203" pitchFamily="34" charset="0"/>
              </a:rPr>
              <a:t>1,3%</a:t>
            </a:r>
          </a:p>
        </p:txBody>
      </p:sp>
      <p:sp>
        <p:nvSpPr>
          <p:cNvPr id="22" name="Prostokąt 21">
            <a:extLst>
              <a:ext uri="{FF2B5EF4-FFF2-40B4-BE49-F238E27FC236}">
                <a16:creationId xmlns:a16="http://schemas.microsoft.com/office/drawing/2014/main" id="{B591E737-1B8C-3F11-74E1-21A0DF605894}"/>
              </a:ext>
            </a:extLst>
          </p:cNvPr>
          <p:cNvSpPr/>
          <p:nvPr/>
        </p:nvSpPr>
        <p:spPr>
          <a:xfrm>
            <a:off x="3025736" y="5585183"/>
            <a:ext cx="604838" cy="352425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500" b="1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9,7%</a:t>
            </a:r>
          </a:p>
        </p:txBody>
      </p:sp>
      <p:sp>
        <p:nvSpPr>
          <p:cNvPr id="23" name="Prostokąt 22">
            <a:extLst>
              <a:ext uri="{FF2B5EF4-FFF2-40B4-BE49-F238E27FC236}">
                <a16:creationId xmlns:a16="http://schemas.microsoft.com/office/drawing/2014/main" id="{E48ACCEE-AE5E-85BC-CA9B-439FAA2BD9CF}"/>
              </a:ext>
            </a:extLst>
          </p:cNvPr>
          <p:cNvSpPr/>
          <p:nvPr/>
        </p:nvSpPr>
        <p:spPr>
          <a:xfrm>
            <a:off x="4105405" y="5585183"/>
            <a:ext cx="604838" cy="352425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/>
            <a:r>
              <a:rPr lang="pl-PL" sz="1500" b="1" dirty="0">
                <a:solidFill>
                  <a:schemeClr val="tx1"/>
                </a:solidFill>
                <a:latin typeface="Nunito" pitchFamily="2" charset="0"/>
                <a:cs typeface="Segoe UI" panose="020B0502040204020203" pitchFamily="34" charset="0"/>
              </a:rPr>
              <a:t>5,6%</a:t>
            </a:r>
          </a:p>
        </p:txBody>
      </p:sp>
      <p:sp>
        <p:nvSpPr>
          <p:cNvPr id="27" name="Prostokąt 26">
            <a:extLst>
              <a:ext uri="{FF2B5EF4-FFF2-40B4-BE49-F238E27FC236}">
                <a16:creationId xmlns:a16="http://schemas.microsoft.com/office/drawing/2014/main" id="{CDEE4AAB-903C-08AC-0EDF-7A29A4D2D783}"/>
              </a:ext>
            </a:extLst>
          </p:cNvPr>
          <p:cNvSpPr/>
          <p:nvPr/>
        </p:nvSpPr>
        <p:spPr>
          <a:xfrm>
            <a:off x="6409189" y="1473916"/>
            <a:ext cx="4899172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b="1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Struktura finansowania przedmiotów</a:t>
            </a:r>
          </a:p>
        </p:txBody>
      </p:sp>
      <p:graphicFrame>
        <p:nvGraphicFramePr>
          <p:cNvPr id="28" name="Wykres 8">
            <a:extLst>
              <a:ext uri="{FF2B5EF4-FFF2-40B4-BE49-F238E27FC236}">
                <a16:creationId xmlns:a16="http://schemas.microsoft.com/office/drawing/2014/main" id="{09586874-3EB9-FBAF-74B3-F94E25B5D4A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4808039"/>
              </p:ext>
            </p:extLst>
          </p:nvPr>
        </p:nvGraphicFramePr>
        <p:xfrm>
          <a:off x="7130642" y="2702445"/>
          <a:ext cx="4174805" cy="3235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9" name="Obraz 9">
            <a:extLst>
              <a:ext uri="{FF2B5EF4-FFF2-40B4-BE49-F238E27FC236}">
                <a16:creationId xmlns:a16="http://schemas.microsoft.com/office/drawing/2014/main" id="{35A05C92-4E3D-E17E-E2D6-781BAA3762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2860" y="4754227"/>
            <a:ext cx="547687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Obraz 11">
            <a:extLst>
              <a:ext uri="{FF2B5EF4-FFF2-40B4-BE49-F238E27FC236}">
                <a16:creationId xmlns:a16="http://schemas.microsoft.com/office/drawing/2014/main" id="{6C20E035-8F97-1B38-B53C-D4ECE9EE80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422" y="5009164"/>
            <a:ext cx="5461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Obraz 13">
            <a:extLst>
              <a:ext uri="{FF2B5EF4-FFF2-40B4-BE49-F238E27FC236}">
                <a16:creationId xmlns:a16="http://schemas.microsoft.com/office/drawing/2014/main" id="{866FDD50-A008-BF31-2A0A-D33D4582E06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5547" y="2662208"/>
            <a:ext cx="595313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Obraz 14">
            <a:extLst>
              <a:ext uri="{FF2B5EF4-FFF2-40B4-BE49-F238E27FC236}">
                <a16:creationId xmlns:a16="http://schemas.microsoft.com/office/drawing/2014/main" id="{80D89014-BA54-697C-B1E4-7E2F8E5E7D5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061" y="2620572"/>
            <a:ext cx="593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pole tekstowe 10">
            <a:extLst>
              <a:ext uri="{FF2B5EF4-FFF2-40B4-BE49-F238E27FC236}">
                <a16:creationId xmlns:a16="http://schemas.microsoft.com/office/drawing/2014/main" id="{B5C99584-3F27-FBE4-28D9-0BB5B75877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71111" y="5056783"/>
            <a:ext cx="14523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pojazdy lekkie</a:t>
            </a:r>
          </a:p>
        </p:txBody>
      </p:sp>
      <p:sp>
        <p:nvSpPr>
          <p:cNvPr id="34" name="pole tekstowe 16">
            <a:extLst>
              <a:ext uri="{FF2B5EF4-FFF2-40B4-BE49-F238E27FC236}">
                <a16:creationId xmlns:a16="http://schemas.microsoft.com/office/drawing/2014/main" id="{2C956EF2-DF36-FD42-BA85-E6AEEA65E3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0474" y="5372948"/>
            <a:ext cx="14582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pojazdy ciężarowe</a:t>
            </a:r>
          </a:p>
        </p:txBody>
      </p:sp>
      <p:sp>
        <p:nvSpPr>
          <p:cNvPr id="35" name="pole tekstowe 18">
            <a:extLst>
              <a:ext uri="{FF2B5EF4-FFF2-40B4-BE49-F238E27FC236}">
                <a16:creationId xmlns:a16="http://schemas.microsoft.com/office/drawing/2014/main" id="{158EE4B7-83FA-19C8-4053-839A1DA924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2783" y="3161736"/>
            <a:ext cx="19005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pozostałe ruchomości</a:t>
            </a:r>
          </a:p>
        </p:txBody>
      </p:sp>
      <p:sp>
        <p:nvSpPr>
          <p:cNvPr id="36" name="pole tekstowe 19">
            <a:extLst>
              <a:ext uri="{FF2B5EF4-FFF2-40B4-BE49-F238E27FC236}">
                <a16:creationId xmlns:a16="http://schemas.microsoft.com/office/drawing/2014/main" id="{49A52AE3-6FDC-0566-C761-4233A27D67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3152" y="3122405"/>
            <a:ext cx="12271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nieruchomości</a:t>
            </a:r>
          </a:p>
        </p:txBody>
      </p:sp>
      <p:sp>
        <p:nvSpPr>
          <p:cNvPr id="37" name="Prostokąt 36">
            <a:extLst>
              <a:ext uri="{FF2B5EF4-FFF2-40B4-BE49-F238E27FC236}">
                <a16:creationId xmlns:a16="http://schemas.microsoft.com/office/drawing/2014/main" id="{4AEE975C-2F25-1D7A-FCF2-DFFF6B0EA521}"/>
              </a:ext>
            </a:extLst>
          </p:cNvPr>
          <p:cNvSpPr/>
          <p:nvPr/>
        </p:nvSpPr>
        <p:spPr>
          <a:xfrm>
            <a:off x="8278813" y="4312170"/>
            <a:ext cx="1641475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l-PL" altLang="pl-PL" sz="3200" b="1" dirty="0">
                <a:latin typeface="Nunito" pitchFamily="2" charset="0"/>
                <a:cs typeface="Segoe UI" panose="020B0502040204020203" pitchFamily="34" charset="0"/>
              </a:rPr>
              <a:t>56,7</a:t>
            </a:r>
            <a:br>
              <a:rPr lang="pl-PL" altLang="pl-PL" sz="1400" b="1" dirty="0">
                <a:solidFill>
                  <a:srgbClr val="C00000"/>
                </a:solidFill>
                <a:latin typeface="Nunito ExtraBold" pitchFamily="2" charset="-18"/>
                <a:cs typeface="Segoe UI" panose="020B0502040204020203" pitchFamily="34" charset="0"/>
              </a:rPr>
            </a:br>
            <a:r>
              <a:rPr lang="pl-PL" altLang="pl-PL" sz="1400" b="1" dirty="0">
                <a:latin typeface="Nunito" pitchFamily="2" charset="-18"/>
                <a:cs typeface="Segoe UI" panose="020B0502040204020203" pitchFamily="34" charset="0"/>
              </a:rPr>
              <a:t>mld zł</a:t>
            </a:r>
          </a:p>
        </p:txBody>
      </p:sp>
      <p:pic>
        <p:nvPicPr>
          <p:cNvPr id="38" name="Grafika 37" descr="Narzędzia kontur">
            <a:extLst>
              <a:ext uri="{FF2B5EF4-FFF2-40B4-BE49-F238E27FC236}">
                <a16:creationId xmlns:a16="http://schemas.microsoft.com/office/drawing/2014/main" id="{20C2B1B1-CC7C-DFA0-2A01-C7EC37FA3AB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lum bright="-100000" contrast="-10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765834" y="3878351"/>
            <a:ext cx="387658" cy="387658"/>
          </a:xfrm>
          <a:prstGeom prst="rect">
            <a:avLst/>
          </a:prstGeom>
        </p:spPr>
      </p:pic>
      <p:cxnSp>
        <p:nvCxnSpPr>
          <p:cNvPr id="39" name="Łącznik prosty 38">
            <a:extLst>
              <a:ext uri="{FF2B5EF4-FFF2-40B4-BE49-F238E27FC236}">
                <a16:creationId xmlns:a16="http://schemas.microsoft.com/office/drawing/2014/main" id="{CA4DDE2B-5EED-1699-9A89-7A1E7324A9C4}"/>
              </a:ext>
            </a:extLst>
          </p:cNvPr>
          <p:cNvCxnSpPr>
            <a:cxnSpLocks/>
          </p:cNvCxnSpPr>
          <p:nvPr/>
        </p:nvCxnSpPr>
        <p:spPr>
          <a:xfrm>
            <a:off x="6408995" y="1913187"/>
            <a:ext cx="4912672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pole tekstowe 17">
            <a:extLst>
              <a:ext uri="{FF2B5EF4-FFF2-40B4-BE49-F238E27FC236}">
                <a16:creationId xmlns:a16="http://schemas.microsoft.com/office/drawing/2014/main" id="{8690E8A7-AFFC-AA0F-6EE1-A98975DE4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48241" y="4233920"/>
            <a:ext cx="16024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maszyny </a:t>
            </a:r>
            <a:b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</a:b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i urządzenia</a:t>
            </a:r>
          </a:p>
        </p:txBody>
      </p:sp>
      <p:sp>
        <p:nvSpPr>
          <p:cNvPr id="41" name="pole tekstowe 27">
            <a:extLst>
              <a:ext uri="{FF2B5EF4-FFF2-40B4-BE49-F238E27FC236}">
                <a16:creationId xmlns:a16="http://schemas.microsoft.com/office/drawing/2014/main" id="{EF6907D1-7DFB-C814-FB16-22A91D63DE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8460" y="6405371"/>
            <a:ext cx="96320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pl-PL" altLang="pl-PL" sz="1200" i="1" dirty="0">
                <a:solidFill>
                  <a:srgbClr val="0B35DC"/>
                </a:solidFill>
                <a:latin typeface="Nunito Sans 10pt Normal ExtraLi" pitchFamily="2" charset="-18"/>
                <a:cs typeface="Segoe UI" panose="020B0502040204020203" pitchFamily="34" charset="0"/>
              </a:rPr>
              <a:t>Kategoria pojazdy ciężarowe zawiera: </a:t>
            </a:r>
            <a:r>
              <a:rPr lang="pl-PL" sz="1200" i="1" dirty="0">
                <a:solidFill>
                  <a:srgbClr val="0B35DC"/>
                </a:solidFill>
                <a:latin typeface="Nunito Sans 10pt Normal ExtraLi" pitchFamily="2" charset="-18"/>
                <a:cs typeface="Segoe UI" panose="020B0502040204020203" pitchFamily="34" charset="0"/>
              </a:rPr>
              <a:t>pojazdy ciężarowe powyżej 3,5 t., ciągniki siodłowe, naczepy, przyczepy i autobusy</a:t>
            </a:r>
            <a:r>
              <a:rPr lang="pl-PL" altLang="pl-PL" sz="1200" i="1" dirty="0">
                <a:solidFill>
                  <a:srgbClr val="0B35DC"/>
                </a:solidFill>
                <a:latin typeface="Nunito Sans 10pt Normal ExtraLi" pitchFamily="2" charset="-18"/>
                <a:cs typeface="Segoe UI" panose="020B0502040204020203" pitchFamily="34" charset="0"/>
              </a:rPr>
              <a:t> </a:t>
            </a:r>
            <a:endParaRPr lang="en-US" altLang="pl-PL" sz="1200" i="1" dirty="0">
              <a:solidFill>
                <a:srgbClr val="0B35DC"/>
              </a:solidFill>
              <a:latin typeface="Nunito Sans 10pt Normal ExtraLi" pitchFamily="2" charset="-18"/>
              <a:cs typeface="Segoe UI" panose="020B0502040204020203" pitchFamily="34" charset="0"/>
            </a:endParaRPr>
          </a:p>
        </p:txBody>
      </p:sp>
      <p:sp>
        <p:nvSpPr>
          <p:cNvPr id="2" name="Prostokąt 1">
            <a:extLst>
              <a:ext uri="{FF2B5EF4-FFF2-40B4-BE49-F238E27FC236}">
                <a16:creationId xmlns:a16="http://schemas.microsoft.com/office/drawing/2014/main" id="{3E24E669-94A3-70D1-4EA9-D9ECBA58CD95}"/>
              </a:ext>
            </a:extLst>
          </p:cNvPr>
          <p:cNvSpPr/>
          <p:nvPr/>
        </p:nvSpPr>
        <p:spPr>
          <a:xfrm>
            <a:off x="1294999" y="4797538"/>
            <a:ext cx="177628" cy="162365"/>
          </a:xfrm>
          <a:prstGeom prst="rect">
            <a:avLst/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id="{7E58B4FB-8B45-DA1C-8C2A-4475E73E6DAF}"/>
              </a:ext>
            </a:extLst>
          </p:cNvPr>
          <p:cNvSpPr/>
          <p:nvPr/>
        </p:nvSpPr>
        <p:spPr>
          <a:xfrm>
            <a:off x="1294999" y="5141449"/>
            <a:ext cx="177628" cy="162365"/>
          </a:xfrm>
          <a:prstGeom prst="rect">
            <a:avLst/>
          </a:prstGeom>
          <a:solidFill>
            <a:srgbClr val="F7371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CEFBA3FC-1543-049B-5B5A-F530849707E6}"/>
              </a:ext>
            </a:extLst>
          </p:cNvPr>
          <p:cNvSpPr txBox="1"/>
          <p:nvPr/>
        </p:nvSpPr>
        <p:spPr>
          <a:xfrm>
            <a:off x="830149" y="4749313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/>
              <a:t>2024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DF702B87-CD24-3C04-BB2D-E8BF9BA67DD3}"/>
              </a:ext>
            </a:extLst>
          </p:cNvPr>
          <p:cNvSpPr txBox="1"/>
          <p:nvPr/>
        </p:nvSpPr>
        <p:spPr>
          <a:xfrm>
            <a:off x="552736" y="387896"/>
            <a:ext cx="1127574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spcBef>
                <a:spcPct val="0"/>
              </a:spcBef>
            </a:pPr>
            <a:r>
              <a:rPr lang="pl-PL" altLang="pl-PL" sz="3300" dirty="0">
                <a:solidFill>
                  <a:schemeClr val="tx1"/>
                </a:solidFill>
                <a:latin typeface="Nunito" pitchFamily="2" charset="-18"/>
              </a:rPr>
              <a:t>Aktywa finansowane przez firmy leasingowe w I półroczu 2025 roku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B641D34E-E030-F972-6D3C-10408BBA3482}"/>
              </a:ext>
            </a:extLst>
          </p:cNvPr>
          <p:cNvCxnSpPr>
            <a:cxnSpLocks/>
          </p:cNvCxnSpPr>
          <p:nvPr/>
        </p:nvCxnSpPr>
        <p:spPr>
          <a:xfrm>
            <a:off x="911424" y="1913187"/>
            <a:ext cx="4912672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Prostokąt 12">
            <a:extLst>
              <a:ext uri="{FF2B5EF4-FFF2-40B4-BE49-F238E27FC236}">
                <a16:creationId xmlns:a16="http://schemas.microsoft.com/office/drawing/2014/main" id="{3F01E8C8-CD68-D452-7234-25E2271E81EE}"/>
              </a:ext>
            </a:extLst>
          </p:cNvPr>
          <p:cNvSpPr/>
          <p:nvPr/>
        </p:nvSpPr>
        <p:spPr>
          <a:xfrm>
            <a:off x="911424" y="1473916"/>
            <a:ext cx="4899172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b="1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Finansowanie ogółem w mln PLN</a:t>
            </a:r>
          </a:p>
        </p:txBody>
      </p:sp>
      <p:sp>
        <p:nvSpPr>
          <p:cNvPr id="15" name="pole tekstowe 14">
            <a:extLst>
              <a:ext uri="{FF2B5EF4-FFF2-40B4-BE49-F238E27FC236}">
                <a16:creationId xmlns:a16="http://schemas.microsoft.com/office/drawing/2014/main" id="{2693ACED-666A-0FA1-E5D4-00693E09359F}"/>
              </a:ext>
            </a:extLst>
          </p:cNvPr>
          <p:cNvSpPr txBox="1"/>
          <p:nvPr/>
        </p:nvSpPr>
        <p:spPr>
          <a:xfrm>
            <a:off x="830149" y="5080485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/>
              <a:t>2025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CBFBFBDF-83D9-0F22-5CBC-253684DDC49B}"/>
              </a:ext>
            </a:extLst>
          </p:cNvPr>
          <p:cNvCxnSpPr>
            <a:cxnSpLocks/>
          </p:cNvCxnSpPr>
          <p:nvPr/>
        </p:nvCxnSpPr>
        <p:spPr>
          <a:xfrm>
            <a:off x="911424" y="6093296"/>
            <a:ext cx="10409334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256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Obraz 76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74AEE3E6-434E-793C-3088-F9975B49B8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graphicFrame>
        <p:nvGraphicFramePr>
          <p:cNvPr id="2" name="Wykres 8">
            <a:extLst>
              <a:ext uri="{FF2B5EF4-FFF2-40B4-BE49-F238E27FC236}">
                <a16:creationId xmlns:a16="http://schemas.microsoft.com/office/drawing/2014/main" id="{A92D1D28-FF93-0E6C-87D2-573B3BEA76E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2183457"/>
              </p:ext>
            </p:extLst>
          </p:nvPr>
        </p:nvGraphicFramePr>
        <p:xfrm>
          <a:off x="610088" y="2807641"/>
          <a:ext cx="4758959" cy="3235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27" name="Łącznik prosty 26">
            <a:extLst>
              <a:ext uri="{FF2B5EF4-FFF2-40B4-BE49-F238E27FC236}">
                <a16:creationId xmlns:a16="http://schemas.microsoft.com/office/drawing/2014/main" id="{9EFC0F57-BE86-6931-03FC-3311A4D6CAC1}"/>
              </a:ext>
            </a:extLst>
          </p:cNvPr>
          <p:cNvCxnSpPr>
            <a:cxnSpLocks/>
          </p:cNvCxnSpPr>
          <p:nvPr/>
        </p:nvCxnSpPr>
        <p:spPr>
          <a:xfrm>
            <a:off x="914400" y="1913187"/>
            <a:ext cx="10407267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Obraz 17">
            <a:extLst>
              <a:ext uri="{FF2B5EF4-FFF2-40B4-BE49-F238E27FC236}">
                <a16:creationId xmlns:a16="http://schemas.microsoft.com/office/drawing/2014/main" id="{B5AFDCE3-820C-3E91-5ACC-82CDF0D08E8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20F6CAE1-FA72-3612-6049-8A4FDAF617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9">
            <a:extLst>
              <a:ext uri="{FF2B5EF4-FFF2-40B4-BE49-F238E27FC236}">
                <a16:creationId xmlns:a16="http://schemas.microsoft.com/office/drawing/2014/main" id="{001BFD5D-EDEF-0067-5D80-3DFF6B0661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774" y="4736227"/>
            <a:ext cx="547687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a 4" descr="Narzędzia kontur">
            <a:extLst>
              <a:ext uri="{FF2B5EF4-FFF2-40B4-BE49-F238E27FC236}">
                <a16:creationId xmlns:a16="http://schemas.microsoft.com/office/drawing/2014/main" id="{618F4269-3EFE-E664-D5D2-80677196BC6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lum bright="-100000" contrast="-10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03600" y="3988847"/>
            <a:ext cx="387658" cy="387658"/>
          </a:xfrm>
          <a:prstGeom prst="rect">
            <a:avLst/>
          </a:prstGeom>
        </p:spPr>
      </p:pic>
      <p:sp>
        <p:nvSpPr>
          <p:cNvPr id="7" name="pole tekstowe 17">
            <a:extLst>
              <a:ext uri="{FF2B5EF4-FFF2-40B4-BE49-F238E27FC236}">
                <a16:creationId xmlns:a16="http://schemas.microsoft.com/office/drawing/2014/main" id="{CF2CFB9D-0A23-BC4D-BE50-C2AD9887F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" y="4365545"/>
            <a:ext cx="12271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maszyny 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i urządzenia</a:t>
            </a:r>
          </a:p>
        </p:txBody>
      </p:sp>
      <p:pic>
        <p:nvPicPr>
          <p:cNvPr id="13" name="Obraz 11">
            <a:extLst>
              <a:ext uri="{FF2B5EF4-FFF2-40B4-BE49-F238E27FC236}">
                <a16:creationId xmlns:a16="http://schemas.microsoft.com/office/drawing/2014/main" id="{E86E5853-0AF9-8B99-8A7F-21B2A865117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174" y="5062659"/>
            <a:ext cx="5461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braz 14">
            <a:extLst>
              <a:ext uri="{FF2B5EF4-FFF2-40B4-BE49-F238E27FC236}">
                <a16:creationId xmlns:a16="http://schemas.microsoft.com/office/drawing/2014/main" id="{BE106228-EA92-E8DE-50F6-16F40D2983C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120" y="2613543"/>
            <a:ext cx="593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>
            <a:extLst>
              <a:ext uri="{FF2B5EF4-FFF2-40B4-BE49-F238E27FC236}">
                <a16:creationId xmlns:a16="http://schemas.microsoft.com/office/drawing/2014/main" id="{8F653867-FDD4-9D10-B848-490EC957A164}"/>
              </a:ext>
            </a:extLst>
          </p:cNvPr>
          <p:cNvSpPr txBox="1"/>
          <p:nvPr/>
        </p:nvSpPr>
        <p:spPr>
          <a:xfrm>
            <a:off x="552736" y="387896"/>
            <a:ext cx="1127574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spcBef>
                <a:spcPct val="0"/>
              </a:spcBef>
            </a:pPr>
            <a:r>
              <a:rPr lang="pl-PL" altLang="pl-PL" sz="3300" dirty="0">
                <a:solidFill>
                  <a:schemeClr val="tx1"/>
                </a:solidFill>
                <a:latin typeface="Nunito" pitchFamily="2" charset="-18"/>
              </a:rPr>
              <a:t>Łącznie aktywa finansowane przez firmy leasingowe</a:t>
            </a:r>
          </a:p>
        </p:txBody>
      </p:sp>
      <p:sp>
        <p:nvSpPr>
          <p:cNvPr id="21" name="pole tekstowe 27">
            <a:extLst>
              <a:ext uri="{FF2B5EF4-FFF2-40B4-BE49-F238E27FC236}">
                <a16:creationId xmlns:a16="http://schemas.microsoft.com/office/drawing/2014/main" id="{ECC4E9C0-2DE0-DD8D-E48D-1445499AE2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7067" y="6345167"/>
            <a:ext cx="96320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pl-PL" altLang="pl-PL" sz="1200" i="1" dirty="0">
                <a:solidFill>
                  <a:srgbClr val="0B35DC"/>
                </a:solidFill>
                <a:latin typeface="Nunito Sans 10pt Normal ExtraLi" pitchFamily="2" charset="-18"/>
                <a:cs typeface="Segoe UI" panose="020B0502040204020203" pitchFamily="34" charset="0"/>
              </a:rPr>
              <a:t>Kategoria pojazdy ciężarowe zawiera: </a:t>
            </a:r>
            <a:r>
              <a:rPr lang="pl-PL" sz="1200" i="1" dirty="0">
                <a:solidFill>
                  <a:srgbClr val="0B35DC"/>
                </a:solidFill>
                <a:latin typeface="Nunito Sans 10pt Normal ExtraLi" pitchFamily="2" charset="-18"/>
                <a:cs typeface="Segoe UI" panose="020B0502040204020203" pitchFamily="34" charset="0"/>
              </a:rPr>
              <a:t>pojazdy ciężarowe powyżej 3,5 t., ciągniki siodłowe, naczepy, przyczepy i autobusy</a:t>
            </a:r>
            <a:r>
              <a:rPr lang="pl-PL" altLang="pl-PL" sz="1200" i="1" dirty="0">
                <a:solidFill>
                  <a:srgbClr val="0B35DC"/>
                </a:solidFill>
                <a:latin typeface="Nunito Sans 10pt Normal ExtraLi" pitchFamily="2" charset="-18"/>
                <a:cs typeface="Segoe UI" panose="020B0502040204020203" pitchFamily="34" charset="0"/>
              </a:rPr>
              <a:t> </a:t>
            </a:r>
            <a:endParaRPr lang="en-US" altLang="pl-PL" sz="1200" i="1" dirty="0">
              <a:solidFill>
                <a:srgbClr val="0B35DC"/>
              </a:solidFill>
              <a:latin typeface="Nunito Sans 10pt Normal ExtraLi" pitchFamily="2" charset="-18"/>
              <a:cs typeface="Segoe UI" panose="020B0502040204020203" pitchFamily="34" charset="0"/>
            </a:endParaRPr>
          </a:p>
        </p:txBody>
      </p: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id="{2227A2F3-5C51-E8A2-E103-7902B294562F}"/>
              </a:ext>
            </a:extLst>
          </p:cNvPr>
          <p:cNvCxnSpPr>
            <a:cxnSpLocks/>
          </p:cNvCxnSpPr>
          <p:nvPr/>
        </p:nvCxnSpPr>
        <p:spPr>
          <a:xfrm>
            <a:off x="911424" y="6093296"/>
            <a:ext cx="10409334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Prostokąt 22">
            <a:extLst>
              <a:ext uri="{FF2B5EF4-FFF2-40B4-BE49-F238E27FC236}">
                <a16:creationId xmlns:a16="http://schemas.microsoft.com/office/drawing/2014/main" id="{6BFA57EC-9387-99C1-5518-3B3BBD0CA30F}"/>
              </a:ext>
            </a:extLst>
          </p:cNvPr>
          <p:cNvSpPr/>
          <p:nvPr/>
        </p:nvSpPr>
        <p:spPr>
          <a:xfrm>
            <a:off x="922492" y="1473916"/>
            <a:ext cx="10385869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b="1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Struktura finansowania przedmiotów IH 2024 vs. IH 2025</a:t>
            </a:r>
          </a:p>
        </p:txBody>
      </p:sp>
      <p:sp>
        <p:nvSpPr>
          <p:cNvPr id="44" name="Prostokąt 43">
            <a:extLst>
              <a:ext uri="{FF2B5EF4-FFF2-40B4-BE49-F238E27FC236}">
                <a16:creationId xmlns:a16="http://schemas.microsoft.com/office/drawing/2014/main" id="{BEBB78F9-9AC2-3182-1958-FEFA2DA496F2}"/>
              </a:ext>
            </a:extLst>
          </p:cNvPr>
          <p:cNvSpPr/>
          <p:nvPr/>
        </p:nvSpPr>
        <p:spPr>
          <a:xfrm>
            <a:off x="6409189" y="2016083"/>
            <a:ext cx="4899172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l-PL" altLang="pl-PL" b="1" dirty="0">
                <a:solidFill>
                  <a:schemeClr val="tx1"/>
                </a:solidFill>
                <a:latin typeface="Nunito" pitchFamily="2" charset="0"/>
                <a:cs typeface="Segoe UI" panose="020B0502040204020203" pitchFamily="34" charset="0"/>
              </a:rPr>
              <a:t>I półrocze 2025 r. – 56,7 mld zł</a:t>
            </a:r>
          </a:p>
        </p:txBody>
      </p:sp>
      <p:sp>
        <p:nvSpPr>
          <p:cNvPr id="45" name="Prostokąt 44">
            <a:extLst>
              <a:ext uri="{FF2B5EF4-FFF2-40B4-BE49-F238E27FC236}">
                <a16:creationId xmlns:a16="http://schemas.microsoft.com/office/drawing/2014/main" id="{29106434-2B29-AF35-CAD2-9E76C48F7CAE}"/>
              </a:ext>
            </a:extLst>
          </p:cNvPr>
          <p:cNvSpPr/>
          <p:nvPr/>
        </p:nvSpPr>
        <p:spPr>
          <a:xfrm>
            <a:off x="911424" y="2016083"/>
            <a:ext cx="4899172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l-PL" altLang="pl-PL" b="1" dirty="0">
                <a:solidFill>
                  <a:schemeClr val="tx1"/>
                </a:solidFill>
                <a:latin typeface="Nunito" pitchFamily="2" charset="0"/>
                <a:cs typeface="Segoe UI" panose="020B0502040204020203" pitchFamily="34" charset="0"/>
              </a:rPr>
              <a:t>I półrocze 2024 r. – 53,7 mld zł</a:t>
            </a:r>
          </a:p>
        </p:txBody>
      </p:sp>
      <p:graphicFrame>
        <p:nvGraphicFramePr>
          <p:cNvPr id="58" name="Wykres 8">
            <a:extLst>
              <a:ext uri="{FF2B5EF4-FFF2-40B4-BE49-F238E27FC236}">
                <a16:creationId xmlns:a16="http://schemas.microsoft.com/office/drawing/2014/main" id="{04509579-0E3E-9A62-CC9F-EEEF510C5EC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04753264"/>
              </p:ext>
            </p:extLst>
          </p:nvPr>
        </p:nvGraphicFramePr>
        <p:xfrm>
          <a:off x="7130642" y="2702445"/>
          <a:ext cx="4174805" cy="3235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pic>
        <p:nvPicPr>
          <p:cNvPr id="59" name="Obraz 9">
            <a:extLst>
              <a:ext uri="{FF2B5EF4-FFF2-40B4-BE49-F238E27FC236}">
                <a16:creationId xmlns:a16="http://schemas.microsoft.com/office/drawing/2014/main" id="{361D474E-9612-E5A7-5981-34349A4640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2860" y="4754227"/>
            <a:ext cx="547687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Obraz 11">
            <a:extLst>
              <a:ext uri="{FF2B5EF4-FFF2-40B4-BE49-F238E27FC236}">
                <a16:creationId xmlns:a16="http://schemas.microsoft.com/office/drawing/2014/main" id="{CDC46DAA-02B8-FF3B-AF13-AF747F9347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422" y="5009164"/>
            <a:ext cx="5461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Obraz 13">
            <a:extLst>
              <a:ext uri="{FF2B5EF4-FFF2-40B4-BE49-F238E27FC236}">
                <a16:creationId xmlns:a16="http://schemas.microsoft.com/office/drawing/2014/main" id="{E4179DC9-E5A6-0585-C7D2-D59BDE4F3AB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5547" y="2662208"/>
            <a:ext cx="595313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Obraz 14">
            <a:extLst>
              <a:ext uri="{FF2B5EF4-FFF2-40B4-BE49-F238E27FC236}">
                <a16:creationId xmlns:a16="http://schemas.microsoft.com/office/drawing/2014/main" id="{1DCB5CB5-A1D2-092C-FB28-6C456B3A6D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061" y="2620572"/>
            <a:ext cx="593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pole tekstowe 10">
            <a:extLst>
              <a:ext uri="{FF2B5EF4-FFF2-40B4-BE49-F238E27FC236}">
                <a16:creationId xmlns:a16="http://schemas.microsoft.com/office/drawing/2014/main" id="{8CB7BF87-09CC-BA71-6CC5-E2B2631738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71111" y="5056783"/>
            <a:ext cx="14523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pojazdy lekkie</a:t>
            </a:r>
          </a:p>
        </p:txBody>
      </p:sp>
      <p:sp>
        <p:nvSpPr>
          <p:cNvPr id="64" name="pole tekstowe 16">
            <a:extLst>
              <a:ext uri="{FF2B5EF4-FFF2-40B4-BE49-F238E27FC236}">
                <a16:creationId xmlns:a16="http://schemas.microsoft.com/office/drawing/2014/main" id="{AEF76F8A-3E80-A5F6-0B19-7EFBF61F36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0474" y="5372948"/>
            <a:ext cx="14582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pojazdy ciężarowe</a:t>
            </a:r>
          </a:p>
        </p:txBody>
      </p:sp>
      <p:sp>
        <p:nvSpPr>
          <p:cNvPr id="65" name="pole tekstowe 18">
            <a:extLst>
              <a:ext uri="{FF2B5EF4-FFF2-40B4-BE49-F238E27FC236}">
                <a16:creationId xmlns:a16="http://schemas.microsoft.com/office/drawing/2014/main" id="{9B59799C-66AE-13A6-23A6-5B9C3052DD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2783" y="3161736"/>
            <a:ext cx="19005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pozostałe ruchomości</a:t>
            </a:r>
          </a:p>
        </p:txBody>
      </p:sp>
      <p:sp>
        <p:nvSpPr>
          <p:cNvPr id="66" name="pole tekstowe 19">
            <a:extLst>
              <a:ext uri="{FF2B5EF4-FFF2-40B4-BE49-F238E27FC236}">
                <a16:creationId xmlns:a16="http://schemas.microsoft.com/office/drawing/2014/main" id="{F2596641-3266-58C1-0082-FCC2D62910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3152" y="3122405"/>
            <a:ext cx="12271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nieruchomości</a:t>
            </a:r>
          </a:p>
        </p:txBody>
      </p:sp>
      <p:sp>
        <p:nvSpPr>
          <p:cNvPr id="67" name="Prostokąt 66">
            <a:extLst>
              <a:ext uri="{FF2B5EF4-FFF2-40B4-BE49-F238E27FC236}">
                <a16:creationId xmlns:a16="http://schemas.microsoft.com/office/drawing/2014/main" id="{AECBB837-4F49-AF9B-4B99-191DB64639E4}"/>
              </a:ext>
            </a:extLst>
          </p:cNvPr>
          <p:cNvSpPr/>
          <p:nvPr/>
        </p:nvSpPr>
        <p:spPr>
          <a:xfrm>
            <a:off x="8278813" y="4312170"/>
            <a:ext cx="1641475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l-PL" altLang="pl-PL" sz="3200" b="1" dirty="0">
                <a:latin typeface="Nunito" pitchFamily="2" charset="0"/>
                <a:cs typeface="Segoe UI" panose="020B0502040204020203" pitchFamily="34" charset="0"/>
              </a:rPr>
              <a:t>74%</a:t>
            </a:r>
            <a:br>
              <a:rPr lang="pl-PL" altLang="pl-PL" sz="1400" b="1" dirty="0">
                <a:solidFill>
                  <a:srgbClr val="C00000"/>
                </a:solidFill>
                <a:latin typeface="Nunito ExtraBold" pitchFamily="2" charset="-18"/>
                <a:cs typeface="Segoe UI" panose="020B0502040204020203" pitchFamily="34" charset="0"/>
              </a:rPr>
            </a:br>
            <a:r>
              <a:rPr lang="pl-PL" altLang="pl-PL" sz="1400" b="1" dirty="0">
                <a:latin typeface="Nunito" pitchFamily="2" charset="-18"/>
                <a:cs typeface="Segoe UI" panose="020B0502040204020203" pitchFamily="34" charset="0"/>
              </a:rPr>
              <a:t>pojazdy ogółem</a:t>
            </a:r>
          </a:p>
        </p:txBody>
      </p:sp>
      <p:pic>
        <p:nvPicPr>
          <p:cNvPr id="68" name="Grafika 67" descr="Narzędzia kontur">
            <a:extLst>
              <a:ext uri="{FF2B5EF4-FFF2-40B4-BE49-F238E27FC236}">
                <a16:creationId xmlns:a16="http://schemas.microsoft.com/office/drawing/2014/main" id="{88973AE9-DC53-32A8-1186-B6FB69F64AA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lum bright="-100000" contrast="-10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65834" y="3878351"/>
            <a:ext cx="387658" cy="387658"/>
          </a:xfrm>
          <a:prstGeom prst="rect">
            <a:avLst/>
          </a:prstGeom>
        </p:spPr>
      </p:pic>
      <p:sp>
        <p:nvSpPr>
          <p:cNvPr id="69" name="pole tekstowe 17">
            <a:extLst>
              <a:ext uri="{FF2B5EF4-FFF2-40B4-BE49-F238E27FC236}">
                <a16:creationId xmlns:a16="http://schemas.microsoft.com/office/drawing/2014/main" id="{05CD5725-B546-3E94-BA38-E90C6E67B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8039" y="4233920"/>
            <a:ext cx="10926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maszyny </a:t>
            </a:r>
            <a:b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</a:b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i urządzenia</a:t>
            </a:r>
          </a:p>
        </p:txBody>
      </p:sp>
      <p:sp>
        <p:nvSpPr>
          <p:cNvPr id="70" name="pole tekstowe 16">
            <a:extLst>
              <a:ext uri="{FF2B5EF4-FFF2-40B4-BE49-F238E27FC236}">
                <a16:creationId xmlns:a16="http://schemas.microsoft.com/office/drawing/2014/main" id="{51CC0637-55B8-788F-C6F4-07918BA7C8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695" y="5418487"/>
            <a:ext cx="14582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pojazdy ciężarowe</a:t>
            </a:r>
          </a:p>
        </p:txBody>
      </p:sp>
      <p:sp>
        <p:nvSpPr>
          <p:cNvPr id="71" name="Prostokąt 70">
            <a:extLst>
              <a:ext uri="{FF2B5EF4-FFF2-40B4-BE49-F238E27FC236}">
                <a16:creationId xmlns:a16="http://schemas.microsoft.com/office/drawing/2014/main" id="{62922846-76A0-A59F-C87F-0F3EC80608C8}"/>
              </a:ext>
            </a:extLst>
          </p:cNvPr>
          <p:cNvSpPr/>
          <p:nvPr/>
        </p:nvSpPr>
        <p:spPr>
          <a:xfrm>
            <a:off x="2391224" y="4312170"/>
            <a:ext cx="1641475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l-PL" altLang="pl-PL" sz="3200" b="1" dirty="0">
                <a:latin typeface="Nunito" pitchFamily="2" charset="0"/>
                <a:cs typeface="Segoe UI" panose="020B0502040204020203" pitchFamily="34" charset="0"/>
              </a:rPr>
              <a:t>73,4%</a:t>
            </a:r>
            <a:br>
              <a:rPr lang="pl-PL" altLang="pl-PL" sz="1400" b="1" dirty="0">
                <a:solidFill>
                  <a:srgbClr val="C00000"/>
                </a:solidFill>
                <a:latin typeface="Nunito ExtraBold" pitchFamily="2" charset="-18"/>
                <a:cs typeface="Segoe UI" panose="020B0502040204020203" pitchFamily="34" charset="0"/>
              </a:rPr>
            </a:br>
            <a:r>
              <a:rPr lang="pl-PL" altLang="pl-PL" sz="1400" b="1" dirty="0">
                <a:latin typeface="Nunito" pitchFamily="2" charset="-18"/>
                <a:cs typeface="Segoe UI" panose="020B0502040204020203" pitchFamily="34" charset="0"/>
              </a:rPr>
              <a:t>pojazdy ogółem</a:t>
            </a:r>
          </a:p>
        </p:txBody>
      </p:sp>
      <p:sp>
        <p:nvSpPr>
          <p:cNvPr id="72" name="pole tekstowe 19">
            <a:extLst>
              <a:ext uri="{FF2B5EF4-FFF2-40B4-BE49-F238E27FC236}">
                <a16:creationId xmlns:a16="http://schemas.microsoft.com/office/drawing/2014/main" id="{30C6DC72-64B0-1734-5E4D-D7A3D32394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3752" y="3122405"/>
            <a:ext cx="12271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nieruchomości</a:t>
            </a:r>
          </a:p>
        </p:txBody>
      </p:sp>
      <p:sp>
        <p:nvSpPr>
          <p:cNvPr id="73" name="pole tekstowe 18">
            <a:extLst>
              <a:ext uri="{FF2B5EF4-FFF2-40B4-BE49-F238E27FC236}">
                <a16:creationId xmlns:a16="http://schemas.microsoft.com/office/drawing/2014/main" id="{C818AFB6-CAF1-34BC-A42C-C506058233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3161736"/>
            <a:ext cx="19005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pozostałe ruchomości</a:t>
            </a:r>
          </a:p>
        </p:txBody>
      </p:sp>
      <p:pic>
        <p:nvPicPr>
          <p:cNvPr id="75" name="Obraz 13">
            <a:extLst>
              <a:ext uri="{FF2B5EF4-FFF2-40B4-BE49-F238E27FC236}">
                <a16:creationId xmlns:a16="http://schemas.microsoft.com/office/drawing/2014/main" id="{A97971F0-64B7-966A-B769-B3B73961EC9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752" y="2662208"/>
            <a:ext cx="595313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" name="pole tekstowe 10">
            <a:extLst>
              <a:ext uri="{FF2B5EF4-FFF2-40B4-BE49-F238E27FC236}">
                <a16:creationId xmlns:a16="http://schemas.microsoft.com/office/drawing/2014/main" id="{F4D5FA95-FD17-5267-2FAB-82F1165D07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5880" y="5056783"/>
            <a:ext cx="14523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pojazdy lekkie</a:t>
            </a:r>
          </a:p>
        </p:txBody>
      </p:sp>
    </p:spTree>
    <p:extLst>
      <p:ext uri="{BB962C8B-B14F-4D97-AF65-F5344CB8AC3E}">
        <p14:creationId xmlns:p14="http://schemas.microsoft.com/office/powerpoint/2010/main" val="2979442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Obraz 76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74AEE3E6-434E-793C-3088-F9975B49B8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graphicFrame>
        <p:nvGraphicFramePr>
          <p:cNvPr id="14" name="Wykres 8">
            <a:extLst>
              <a:ext uri="{FF2B5EF4-FFF2-40B4-BE49-F238E27FC236}">
                <a16:creationId xmlns:a16="http://schemas.microsoft.com/office/drawing/2014/main" id="{A790FEFC-A382-D607-DF39-44DEA1EA672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2500002"/>
              </p:ext>
            </p:extLst>
          </p:nvPr>
        </p:nvGraphicFramePr>
        <p:xfrm>
          <a:off x="7321087" y="2702445"/>
          <a:ext cx="3767137" cy="3235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Wykres 8">
            <a:extLst>
              <a:ext uri="{FF2B5EF4-FFF2-40B4-BE49-F238E27FC236}">
                <a16:creationId xmlns:a16="http://schemas.microsoft.com/office/drawing/2014/main" id="{A55A94B1-C4FA-31FA-38C3-3DC46DF251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5403501"/>
              </p:ext>
            </p:extLst>
          </p:nvPr>
        </p:nvGraphicFramePr>
        <p:xfrm>
          <a:off x="1435718" y="2711414"/>
          <a:ext cx="3767137" cy="3235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6" name="Obraz 17">
            <a:extLst>
              <a:ext uri="{FF2B5EF4-FFF2-40B4-BE49-F238E27FC236}">
                <a16:creationId xmlns:a16="http://schemas.microsoft.com/office/drawing/2014/main" id="{B5AFDCE3-820C-3E91-5ACC-82CDF0D08E8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20F6CAE1-FA72-3612-6049-8A4FDAF617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9">
            <a:extLst>
              <a:ext uri="{FF2B5EF4-FFF2-40B4-BE49-F238E27FC236}">
                <a16:creationId xmlns:a16="http://schemas.microsoft.com/office/drawing/2014/main" id="{001BFD5D-EDEF-0067-5D80-3DFF6B0661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787" y="4161693"/>
            <a:ext cx="547687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a 4" descr="Narzędzia kontur">
            <a:extLst>
              <a:ext uri="{FF2B5EF4-FFF2-40B4-BE49-F238E27FC236}">
                <a16:creationId xmlns:a16="http://schemas.microsoft.com/office/drawing/2014/main" id="{618F4269-3EFE-E664-D5D2-80677196BC6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lum bright="-100000" contrast="-10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54453" y="3535693"/>
            <a:ext cx="387658" cy="387658"/>
          </a:xfrm>
          <a:prstGeom prst="rect">
            <a:avLst/>
          </a:prstGeom>
        </p:spPr>
      </p:pic>
      <p:sp>
        <p:nvSpPr>
          <p:cNvPr id="7" name="pole tekstowe 17">
            <a:extLst>
              <a:ext uri="{FF2B5EF4-FFF2-40B4-BE49-F238E27FC236}">
                <a16:creationId xmlns:a16="http://schemas.microsoft.com/office/drawing/2014/main" id="{CF2CFB9D-0A23-BC4D-BE50-C2AD9887F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272" y="3904299"/>
            <a:ext cx="12271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maszyny 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i urządzenia</a:t>
            </a:r>
          </a:p>
        </p:txBody>
      </p:sp>
      <p:pic>
        <p:nvPicPr>
          <p:cNvPr id="13" name="Obraz 11">
            <a:extLst>
              <a:ext uri="{FF2B5EF4-FFF2-40B4-BE49-F238E27FC236}">
                <a16:creationId xmlns:a16="http://schemas.microsoft.com/office/drawing/2014/main" id="{E86E5853-0AF9-8B99-8A7F-21B2A865117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174" y="4981738"/>
            <a:ext cx="5461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braz 14">
            <a:extLst>
              <a:ext uri="{FF2B5EF4-FFF2-40B4-BE49-F238E27FC236}">
                <a16:creationId xmlns:a16="http://schemas.microsoft.com/office/drawing/2014/main" id="{BE106228-EA92-E8DE-50F6-16F40D2983C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580" y="2532623"/>
            <a:ext cx="593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>
            <a:extLst>
              <a:ext uri="{FF2B5EF4-FFF2-40B4-BE49-F238E27FC236}">
                <a16:creationId xmlns:a16="http://schemas.microsoft.com/office/drawing/2014/main" id="{8F653867-FDD4-9D10-B848-490EC957A164}"/>
              </a:ext>
            </a:extLst>
          </p:cNvPr>
          <p:cNvSpPr txBox="1"/>
          <p:nvPr/>
        </p:nvSpPr>
        <p:spPr>
          <a:xfrm>
            <a:off x="552736" y="387896"/>
            <a:ext cx="1127574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spcBef>
                <a:spcPct val="0"/>
              </a:spcBef>
            </a:pPr>
            <a:r>
              <a:rPr lang="pl-PL" altLang="pl-PL" sz="3300" dirty="0">
                <a:solidFill>
                  <a:schemeClr val="tx1"/>
                </a:solidFill>
                <a:latin typeface="Nunito" pitchFamily="2" charset="-18"/>
              </a:rPr>
              <a:t>Aktywa finansowane leasingiem i pożyczką inwestycyjną</a:t>
            </a:r>
          </a:p>
        </p:txBody>
      </p:sp>
      <p:sp>
        <p:nvSpPr>
          <p:cNvPr id="21" name="pole tekstowe 27">
            <a:extLst>
              <a:ext uri="{FF2B5EF4-FFF2-40B4-BE49-F238E27FC236}">
                <a16:creationId xmlns:a16="http://schemas.microsoft.com/office/drawing/2014/main" id="{ECC4E9C0-2DE0-DD8D-E48D-1445499AE2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7067" y="6345167"/>
            <a:ext cx="96320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pl-PL" altLang="pl-PL" sz="1200" i="1" dirty="0">
                <a:solidFill>
                  <a:srgbClr val="0B35DC"/>
                </a:solidFill>
                <a:latin typeface="Nunito Sans 10pt Normal ExtraLi" pitchFamily="2" charset="-18"/>
                <a:cs typeface="Segoe UI" panose="020B0502040204020203" pitchFamily="34" charset="0"/>
              </a:rPr>
              <a:t>Kategoria pojazdy ciężarowe zawiera: </a:t>
            </a:r>
            <a:r>
              <a:rPr lang="pl-PL" sz="1200" i="1" dirty="0">
                <a:solidFill>
                  <a:srgbClr val="0B35DC"/>
                </a:solidFill>
                <a:latin typeface="Nunito Sans 10pt Normal ExtraLi" pitchFamily="2" charset="-18"/>
                <a:cs typeface="Segoe UI" panose="020B0502040204020203" pitchFamily="34" charset="0"/>
              </a:rPr>
              <a:t>pojazdy ciężarowe powyżej 3,5 t., ciągniki siodłowe, naczepy, przyczepy i autobusy</a:t>
            </a:r>
            <a:r>
              <a:rPr lang="pl-PL" altLang="pl-PL" sz="1200" i="1" dirty="0">
                <a:solidFill>
                  <a:srgbClr val="0B35DC"/>
                </a:solidFill>
                <a:latin typeface="Nunito Sans 10pt Normal ExtraLi" pitchFamily="2" charset="-18"/>
                <a:cs typeface="Segoe UI" panose="020B0502040204020203" pitchFamily="34" charset="0"/>
              </a:rPr>
              <a:t> </a:t>
            </a:r>
            <a:endParaRPr lang="en-US" altLang="pl-PL" sz="1200" i="1" dirty="0">
              <a:solidFill>
                <a:srgbClr val="0B35DC"/>
              </a:solidFill>
              <a:latin typeface="Nunito Sans 10pt Normal ExtraLi" pitchFamily="2" charset="-18"/>
              <a:cs typeface="Segoe UI" panose="020B0502040204020203" pitchFamily="34" charset="0"/>
            </a:endParaRPr>
          </a:p>
        </p:txBody>
      </p: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id="{2227A2F3-5C51-E8A2-E103-7902B294562F}"/>
              </a:ext>
            </a:extLst>
          </p:cNvPr>
          <p:cNvCxnSpPr>
            <a:cxnSpLocks/>
          </p:cNvCxnSpPr>
          <p:nvPr/>
        </p:nvCxnSpPr>
        <p:spPr>
          <a:xfrm>
            <a:off x="911424" y="6093296"/>
            <a:ext cx="10409334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9" name="Obraz 9">
            <a:extLst>
              <a:ext uri="{FF2B5EF4-FFF2-40B4-BE49-F238E27FC236}">
                <a16:creationId xmlns:a16="http://schemas.microsoft.com/office/drawing/2014/main" id="{361D474E-9612-E5A7-5981-34349A4640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8123" y="3475686"/>
            <a:ext cx="547687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Obraz 11">
            <a:extLst>
              <a:ext uri="{FF2B5EF4-FFF2-40B4-BE49-F238E27FC236}">
                <a16:creationId xmlns:a16="http://schemas.microsoft.com/office/drawing/2014/main" id="{CDC46DAA-02B8-FF3B-AF13-AF747F9347E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7188" y="4361801"/>
            <a:ext cx="5461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Obraz 13">
            <a:extLst>
              <a:ext uri="{FF2B5EF4-FFF2-40B4-BE49-F238E27FC236}">
                <a16:creationId xmlns:a16="http://schemas.microsoft.com/office/drawing/2014/main" id="{E4179DC9-E5A6-0585-C7D2-D59BDE4F3AB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7388" y="2710760"/>
            <a:ext cx="595313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Obraz 14">
            <a:extLst>
              <a:ext uri="{FF2B5EF4-FFF2-40B4-BE49-F238E27FC236}">
                <a16:creationId xmlns:a16="http://schemas.microsoft.com/office/drawing/2014/main" id="{1DCB5CB5-A1D2-092C-FB28-6C456B3A6D7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861" y="2391919"/>
            <a:ext cx="593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pole tekstowe 10">
            <a:extLst>
              <a:ext uri="{FF2B5EF4-FFF2-40B4-BE49-F238E27FC236}">
                <a16:creationId xmlns:a16="http://schemas.microsoft.com/office/drawing/2014/main" id="{8CB7BF87-09CC-BA71-6CC5-E2B2631738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6374" y="3778242"/>
            <a:ext cx="14523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pojazdy lekkie</a:t>
            </a:r>
          </a:p>
        </p:txBody>
      </p:sp>
      <p:sp>
        <p:nvSpPr>
          <p:cNvPr id="64" name="pole tekstowe 16">
            <a:extLst>
              <a:ext uri="{FF2B5EF4-FFF2-40B4-BE49-F238E27FC236}">
                <a16:creationId xmlns:a16="http://schemas.microsoft.com/office/drawing/2014/main" id="{AEF76F8A-3E80-A5F6-0B19-7EFBF61F36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00566" y="4741769"/>
            <a:ext cx="14582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pojazdy ciężarowe</a:t>
            </a:r>
          </a:p>
        </p:txBody>
      </p:sp>
      <p:sp>
        <p:nvSpPr>
          <p:cNvPr id="65" name="pole tekstowe 18">
            <a:extLst>
              <a:ext uri="{FF2B5EF4-FFF2-40B4-BE49-F238E27FC236}">
                <a16:creationId xmlns:a16="http://schemas.microsoft.com/office/drawing/2014/main" id="{9B59799C-66AE-13A6-23A6-5B9C3052DD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3583" y="2933083"/>
            <a:ext cx="19005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pozostałe ruchomości</a:t>
            </a:r>
          </a:p>
        </p:txBody>
      </p:sp>
      <p:sp>
        <p:nvSpPr>
          <p:cNvPr id="66" name="pole tekstowe 19">
            <a:extLst>
              <a:ext uri="{FF2B5EF4-FFF2-40B4-BE49-F238E27FC236}">
                <a16:creationId xmlns:a16="http://schemas.microsoft.com/office/drawing/2014/main" id="{F2596641-3266-58C1-0082-FCC2D62910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44993" y="3170957"/>
            <a:ext cx="12271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nieruchomości</a:t>
            </a:r>
          </a:p>
        </p:txBody>
      </p:sp>
      <p:sp>
        <p:nvSpPr>
          <p:cNvPr id="67" name="Prostokąt 66">
            <a:extLst>
              <a:ext uri="{FF2B5EF4-FFF2-40B4-BE49-F238E27FC236}">
                <a16:creationId xmlns:a16="http://schemas.microsoft.com/office/drawing/2014/main" id="{AECBB837-4F49-AF9B-4B99-191DB64639E4}"/>
              </a:ext>
            </a:extLst>
          </p:cNvPr>
          <p:cNvSpPr/>
          <p:nvPr/>
        </p:nvSpPr>
        <p:spPr>
          <a:xfrm>
            <a:off x="8278813" y="4312170"/>
            <a:ext cx="1641475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l-PL" altLang="pl-PL" sz="3200" b="1" dirty="0">
                <a:latin typeface="Nunito" pitchFamily="2" charset="0"/>
                <a:cs typeface="Segoe UI" panose="020B0502040204020203" pitchFamily="34" charset="0"/>
              </a:rPr>
              <a:t>8,2</a:t>
            </a:r>
            <a:br>
              <a:rPr lang="pl-PL" altLang="pl-PL" sz="1400" b="1" dirty="0">
                <a:solidFill>
                  <a:srgbClr val="C00000"/>
                </a:solidFill>
                <a:latin typeface="Nunito ExtraBold" pitchFamily="2" charset="-18"/>
                <a:cs typeface="Segoe UI" panose="020B0502040204020203" pitchFamily="34" charset="0"/>
              </a:rPr>
            </a:br>
            <a:r>
              <a:rPr lang="pl-PL" altLang="pl-PL" sz="1400" b="1" dirty="0">
                <a:latin typeface="Nunito" pitchFamily="2" charset="-18"/>
                <a:cs typeface="Segoe UI" panose="020B0502040204020203" pitchFamily="34" charset="0"/>
              </a:rPr>
              <a:t>mld zł</a:t>
            </a:r>
          </a:p>
        </p:txBody>
      </p:sp>
      <p:pic>
        <p:nvPicPr>
          <p:cNvPr id="68" name="Grafika 67" descr="Narzędzia kontur">
            <a:extLst>
              <a:ext uri="{FF2B5EF4-FFF2-40B4-BE49-F238E27FC236}">
                <a16:creationId xmlns:a16="http://schemas.microsoft.com/office/drawing/2014/main" id="{88973AE9-DC53-32A8-1186-B6FB69F64AA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lum bright="-100000" contrast="-10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960043" y="3535693"/>
            <a:ext cx="387658" cy="414727"/>
          </a:xfrm>
          <a:prstGeom prst="rect">
            <a:avLst/>
          </a:prstGeom>
        </p:spPr>
      </p:pic>
      <p:sp>
        <p:nvSpPr>
          <p:cNvPr id="69" name="pole tekstowe 17">
            <a:extLst>
              <a:ext uri="{FF2B5EF4-FFF2-40B4-BE49-F238E27FC236}">
                <a16:creationId xmlns:a16="http://schemas.microsoft.com/office/drawing/2014/main" id="{05CD5725-B546-3E94-BA38-E90C6E67B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4818" y="3918331"/>
            <a:ext cx="15700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maszyny i urządzenia</a:t>
            </a:r>
          </a:p>
        </p:txBody>
      </p:sp>
      <p:sp>
        <p:nvSpPr>
          <p:cNvPr id="70" name="pole tekstowe 16">
            <a:extLst>
              <a:ext uri="{FF2B5EF4-FFF2-40B4-BE49-F238E27FC236}">
                <a16:creationId xmlns:a16="http://schemas.microsoft.com/office/drawing/2014/main" id="{51CC0637-55B8-788F-C6F4-07918BA7C8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695" y="5337566"/>
            <a:ext cx="14582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pojazdy ciężarowe</a:t>
            </a:r>
          </a:p>
        </p:txBody>
      </p:sp>
      <p:sp>
        <p:nvSpPr>
          <p:cNvPr id="71" name="Prostokąt 70">
            <a:extLst>
              <a:ext uri="{FF2B5EF4-FFF2-40B4-BE49-F238E27FC236}">
                <a16:creationId xmlns:a16="http://schemas.microsoft.com/office/drawing/2014/main" id="{62922846-76A0-A59F-C87F-0F3EC80608C8}"/>
              </a:ext>
            </a:extLst>
          </p:cNvPr>
          <p:cNvSpPr/>
          <p:nvPr/>
        </p:nvSpPr>
        <p:spPr>
          <a:xfrm>
            <a:off x="2391224" y="4312170"/>
            <a:ext cx="1641475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l-PL" altLang="pl-PL" sz="3200" b="1" dirty="0">
                <a:latin typeface="Nunito" pitchFamily="2" charset="0"/>
                <a:cs typeface="Segoe UI" panose="020B0502040204020203" pitchFamily="34" charset="0"/>
              </a:rPr>
              <a:t>48,5</a:t>
            </a:r>
            <a:br>
              <a:rPr lang="pl-PL" altLang="pl-PL" sz="1400" b="1" dirty="0">
                <a:solidFill>
                  <a:srgbClr val="C00000"/>
                </a:solidFill>
                <a:latin typeface="Nunito ExtraBold" pitchFamily="2" charset="-18"/>
                <a:cs typeface="Segoe UI" panose="020B0502040204020203" pitchFamily="34" charset="0"/>
              </a:rPr>
            </a:br>
            <a:r>
              <a:rPr lang="pl-PL" altLang="pl-PL" sz="1400" b="1" dirty="0">
                <a:latin typeface="Nunito" pitchFamily="2" charset="-18"/>
                <a:cs typeface="Segoe UI" panose="020B0502040204020203" pitchFamily="34" charset="0"/>
              </a:rPr>
              <a:t>mld zł</a:t>
            </a:r>
          </a:p>
        </p:txBody>
      </p:sp>
      <p:sp>
        <p:nvSpPr>
          <p:cNvPr id="72" name="pole tekstowe 19">
            <a:extLst>
              <a:ext uri="{FF2B5EF4-FFF2-40B4-BE49-F238E27FC236}">
                <a16:creationId xmlns:a16="http://schemas.microsoft.com/office/drawing/2014/main" id="{30C6DC72-64B0-1734-5E4D-D7A3D32394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5200" y="3090037"/>
            <a:ext cx="12271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nieruchomości</a:t>
            </a:r>
          </a:p>
        </p:txBody>
      </p:sp>
      <p:sp>
        <p:nvSpPr>
          <p:cNvPr id="73" name="pole tekstowe 18">
            <a:extLst>
              <a:ext uri="{FF2B5EF4-FFF2-40B4-BE49-F238E27FC236}">
                <a16:creationId xmlns:a16="http://schemas.microsoft.com/office/drawing/2014/main" id="{C818AFB6-CAF1-34BC-A42C-C506058233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465" y="3072724"/>
            <a:ext cx="19005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pozostałe ruchomości</a:t>
            </a:r>
          </a:p>
        </p:txBody>
      </p:sp>
      <p:pic>
        <p:nvPicPr>
          <p:cNvPr id="75" name="Obraz 13">
            <a:extLst>
              <a:ext uri="{FF2B5EF4-FFF2-40B4-BE49-F238E27FC236}">
                <a16:creationId xmlns:a16="http://schemas.microsoft.com/office/drawing/2014/main" id="{A97971F0-64B7-966A-B769-B3B73961EC9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752" y="2662208"/>
            <a:ext cx="595313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" name="pole tekstowe 10">
            <a:extLst>
              <a:ext uri="{FF2B5EF4-FFF2-40B4-BE49-F238E27FC236}">
                <a16:creationId xmlns:a16="http://schemas.microsoft.com/office/drawing/2014/main" id="{F4D5FA95-FD17-5267-2FAB-82F1165D07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0157" y="4490341"/>
            <a:ext cx="14523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pojazdy lekkie</a:t>
            </a:r>
          </a:p>
        </p:txBody>
      </p:sp>
      <p:cxnSp>
        <p:nvCxnSpPr>
          <p:cNvPr id="4" name="Łącznik prosty 3">
            <a:extLst>
              <a:ext uri="{FF2B5EF4-FFF2-40B4-BE49-F238E27FC236}">
                <a16:creationId xmlns:a16="http://schemas.microsoft.com/office/drawing/2014/main" id="{15E9AF62-1A6D-A3F7-1AA5-59BD1DFD783B}"/>
              </a:ext>
            </a:extLst>
          </p:cNvPr>
          <p:cNvCxnSpPr>
            <a:cxnSpLocks/>
          </p:cNvCxnSpPr>
          <p:nvPr/>
        </p:nvCxnSpPr>
        <p:spPr>
          <a:xfrm>
            <a:off x="6408995" y="1913187"/>
            <a:ext cx="4912672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97A746A2-776D-8D91-3CC2-AD3A5A0DD380}"/>
              </a:ext>
            </a:extLst>
          </p:cNvPr>
          <p:cNvCxnSpPr>
            <a:cxnSpLocks/>
          </p:cNvCxnSpPr>
          <p:nvPr/>
        </p:nvCxnSpPr>
        <p:spPr>
          <a:xfrm>
            <a:off x="911424" y="1913187"/>
            <a:ext cx="4912672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rostokąt 8">
            <a:extLst>
              <a:ext uri="{FF2B5EF4-FFF2-40B4-BE49-F238E27FC236}">
                <a16:creationId xmlns:a16="http://schemas.microsoft.com/office/drawing/2014/main" id="{2EB8E7E2-36A9-E20E-72C9-2721FAB094B8}"/>
              </a:ext>
            </a:extLst>
          </p:cNvPr>
          <p:cNvSpPr/>
          <p:nvPr/>
        </p:nvSpPr>
        <p:spPr>
          <a:xfrm>
            <a:off x="6409189" y="1473916"/>
            <a:ext cx="4899172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b="1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Struktura pożyczka</a:t>
            </a:r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id="{D34417FB-CB05-A5AC-2A53-C5F45222A005}"/>
              </a:ext>
            </a:extLst>
          </p:cNvPr>
          <p:cNvSpPr/>
          <p:nvPr/>
        </p:nvSpPr>
        <p:spPr>
          <a:xfrm>
            <a:off x="911424" y="1473916"/>
            <a:ext cx="4899172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b="1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Struktura leasing</a:t>
            </a:r>
          </a:p>
        </p:txBody>
      </p:sp>
      <p:pic>
        <p:nvPicPr>
          <p:cNvPr id="15" name="Grafika 14" descr="Pacjent hospitalizowany kontur">
            <a:extLst>
              <a:ext uri="{FF2B5EF4-FFF2-40B4-BE49-F238E27FC236}">
                <a16:creationId xmlns:a16="http://schemas.microsoft.com/office/drawing/2014/main" id="{12BBFBE6-F0BD-9253-274C-7C2FA0973F4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782551" y="4430204"/>
            <a:ext cx="565150" cy="541805"/>
          </a:xfrm>
          <a:prstGeom prst="rect">
            <a:avLst/>
          </a:prstGeom>
        </p:spPr>
      </p:pic>
      <p:sp>
        <p:nvSpPr>
          <p:cNvPr id="17" name="pole tekstowe 16">
            <a:extLst>
              <a:ext uri="{FF2B5EF4-FFF2-40B4-BE49-F238E27FC236}">
                <a16:creationId xmlns:a16="http://schemas.microsoft.com/office/drawing/2014/main" id="{F5C5A5FC-F8D4-5752-12FE-AF128D45E7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1511" y="4870073"/>
            <a:ext cx="158941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sprzęt medyczny</a:t>
            </a:r>
          </a:p>
        </p:txBody>
      </p:sp>
      <p:sp>
        <p:nvSpPr>
          <p:cNvPr id="18" name="pole tekstowe 16">
            <a:extLst>
              <a:ext uri="{FF2B5EF4-FFF2-40B4-BE49-F238E27FC236}">
                <a16:creationId xmlns:a16="http://schemas.microsoft.com/office/drawing/2014/main" id="{44AB7AA3-889C-034A-C05B-7F7CCBF46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2462" y="5622566"/>
            <a:ext cx="158941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 Sans 10pt Normal ExtraLi" pitchFamily="2" charset="-18"/>
                <a:cs typeface="Segoe UI" panose="020B0502040204020203" pitchFamily="34" charset="0"/>
              </a:rPr>
              <a:t>maszyny rolnicze</a:t>
            </a:r>
          </a:p>
        </p:txBody>
      </p:sp>
      <p:pic>
        <p:nvPicPr>
          <p:cNvPr id="19" name="Grafika 18" descr="Ciągnik kontur">
            <a:extLst>
              <a:ext uri="{FF2B5EF4-FFF2-40B4-BE49-F238E27FC236}">
                <a16:creationId xmlns:a16="http://schemas.microsoft.com/office/drawing/2014/main" id="{15E40690-1F4F-D9E0-9882-CBAB5F5F942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0464295" y="5158566"/>
            <a:ext cx="614363" cy="61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8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Obraz 76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74AEE3E6-434E-793C-3088-F9975B49B8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cxnSp>
        <p:nvCxnSpPr>
          <p:cNvPr id="27" name="Łącznik prosty 26">
            <a:extLst>
              <a:ext uri="{FF2B5EF4-FFF2-40B4-BE49-F238E27FC236}">
                <a16:creationId xmlns:a16="http://schemas.microsoft.com/office/drawing/2014/main" id="{9EFC0F57-BE86-6931-03FC-3311A4D6CAC1}"/>
              </a:ext>
            </a:extLst>
          </p:cNvPr>
          <p:cNvCxnSpPr>
            <a:cxnSpLocks/>
          </p:cNvCxnSpPr>
          <p:nvPr/>
        </p:nvCxnSpPr>
        <p:spPr>
          <a:xfrm>
            <a:off x="914400" y="1913187"/>
            <a:ext cx="10407267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Obraz 17">
            <a:extLst>
              <a:ext uri="{FF2B5EF4-FFF2-40B4-BE49-F238E27FC236}">
                <a16:creationId xmlns:a16="http://schemas.microsoft.com/office/drawing/2014/main" id="{B5AFDCE3-820C-3E91-5ACC-82CDF0D08E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20F6CAE1-FA72-3612-6049-8A4FDAF617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0" name="pole tekstowe 19">
            <a:extLst>
              <a:ext uri="{FF2B5EF4-FFF2-40B4-BE49-F238E27FC236}">
                <a16:creationId xmlns:a16="http://schemas.microsoft.com/office/drawing/2014/main" id="{8F653867-FDD4-9D10-B848-490EC957A164}"/>
              </a:ext>
            </a:extLst>
          </p:cNvPr>
          <p:cNvSpPr txBox="1"/>
          <p:nvPr/>
        </p:nvSpPr>
        <p:spPr>
          <a:xfrm>
            <a:off x="552736" y="387896"/>
            <a:ext cx="1127574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spcBef>
                <a:spcPct val="0"/>
              </a:spcBef>
            </a:pPr>
            <a:r>
              <a:rPr lang="pl-PL" altLang="pl-PL" sz="3300" dirty="0">
                <a:solidFill>
                  <a:schemeClr val="tx1"/>
                </a:solidFill>
                <a:latin typeface="Nunito" pitchFamily="2" charset="-18"/>
              </a:rPr>
              <a:t>Struktura klientów firm leasingowych</a:t>
            </a:r>
          </a:p>
        </p:txBody>
      </p: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id="{2227A2F3-5C51-E8A2-E103-7902B294562F}"/>
              </a:ext>
            </a:extLst>
          </p:cNvPr>
          <p:cNvCxnSpPr>
            <a:cxnSpLocks/>
          </p:cNvCxnSpPr>
          <p:nvPr/>
        </p:nvCxnSpPr>
        <p:spPr>
          <a:xfrm>
            <a:off x="911424" y="6093296"/>
            <a:ext cx="10409334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Prostokąt 22">
            <a:extLst>
              <a:ext uri="{FF2B5EF4-FFF2-40B4-BE49-F238E27FC236}">
                <a16:creationId xmlns:a16="http://schemas.microsoft.com/office/drawing/2014/main" id="{6BFA57EC-9387-99C1-5518-3B3BBD0CA30F}"/>
              </a:ext>
            </a:extLst>
          </p:cNvPr>
          <p:cNvSpPr/>
          <p:nvPr/>
        </p:nvSpPr>
        <p:spPr>
          <a:xfrm>
            <a:off x="922492" y="1473916"/>
            <a:ext cx="10385869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l-PL" altLang="pl-PL" b="1" dirty="0">
                <a:solidFill>
                  <a:schemeClr val="tx1"/>
                </a:solidFill>
                <a:latin typeface="Nunito" pitchFamily="2" charset="-18"/>
                <a:cs typeface="Segoe UI" panose="020B0502040204020203" pitchFamily="34" charset="0"/>
              </a:rPr>
              <a:t>Szacunkowa struktura klientów firm leasingowych</a:t>
            </a:r>
          </a:p>
        </p:txBody>
      </p:sp>
      <p:graphicFrame>
        <p:nvGraphicFramePr>
          <p:cNvPr id="8" name="Wykres 21">
            <a:extLst>
              <a:ext uri="{FF2B5EF4-FFF2-40B4-BE49-F238E27FC236}">
                <a16:creationId xmlns:a16="http://schemas.microsoft.com/office/drawing/2014/main" id="{906B7010-9C1A-D199-C3C0-C4B1821A14F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7162441"/>
              </p:ext>
            </p:extLst>
          </p:nvPr>
        </p:nvGraphicFramePr>
        <p:xfrm>
          <a:off x="3690938" y="1984340"/>
          <a:ext cx="4964112" cy="4264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Wykres 43">
            <a:extLst>
              <a:ext uri="{FF2B5EF4-FFF2-40B4-BE49-F238E27FC236}">
                <a16:creationId xmlns:a16="http://schemas.microsoft.com/office/drawing/2014/main" id="{9E2D04EF-061B-4F35-D29E-DD85884F359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2121528"/>
              </p:ext>
            </p:extLst>
          </p:nvPr>
        </p:nvGraphicFramePr>
        <p:xfrm>
          <a:off x="4261828" y="2529538"/>
          <a:ext cx="3768725" cy="3240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1" name="Prostokąt 10">
            <a:extLst>
              <a:ext uri="{FF2B5EF4-FFF2-40B4-BE49-F238E27FC236}">
                <a16:creationId xmlns:a16="http://schemas.microsoft.com/office/drawing/2014/main" id="{FC7D0757-4669-C982-C14E-17E774D9E3BF}"/>
              </a:ext>
            </a:extLst>
          </p:cNvPr>
          <p:cNvSpPr/>
          <p:nvPr/>
        </p:nvSpPr>
        <p:spPr>
          <a:xfrm>
            <a:off x="5341416" y="4318933"/>
            <a:ext cx="1423865" cy="3889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l-PL" altLang="pl-PL" sz="2400" b="1" dirty="0">
                <a:latin typeface="Nunito" pitchFamily="2" charset="0"/>
                <a:cs typeface="Segoe UI" panose="020B0502040204020203" pitchFamily="34" charset="0"/>
              </a:rPr>
              <a:t>72,4%</a:t>
            </a:r>
            <a:r>
              <a:rPr lang="pl-PL" altLang="pl-PL" sz="1100" dirty="0">
                <a:latin typeface="Nunito" pitchFamily="2" charset="0"/>
                <a:cs typeface="Segoe UI" panose="020B0502040204020203" pitchFamily="34" charset="0"/>
              </a:rPr>
              <a:t> </a:t>
            </a:r>
            <a:br>
              <a:rPr lang="pl-PL" altLang="pl-PL" sz="1400" dirty="0">
                <a:latin typeface="Nunito" pitchFamily="2" charset="0"/>
                <a:cs typeface="Segoe UI" panose="020B0502040204020203" pitchFamily="34" charset="0"/>
              </a:rPr>
            </a:br>
            <a:r>
              <a:rPr lang="pl-PL" altLang="pl-PL" sz="1000" dirty="0">
                <a:latin typeface="Nunito" pitchFamily="2" charset="0"/>
                <a:cs typeface="Segoe UI" panose="020B0502040204020203" pitchFamily="34" charset="0"/>
              </a:rPr>
              <a:t>mikro i małe firmy (klienci o obrotach </a:t>
            </a:r>
            <a:br>
              <a:rPr lang="pl-PL" altLang="pl-PL" sz="1000" dirty="0">
                <a:latin typeface="Nunito" pitchFamily="2" charset="0"/>
                <a:cs typeface="Segoe UI" panose="020B0502040204020203" pitchFamily="34" charset="0"/>
              </a:rPr>
            </a:br>
            <a:r>
              <a:rPr lang="pl-PL" altLang="pl-PL" sz="1000" dirty="0">
                <a:latin typeface="Nunito" pitchFamily="2" charset="0"/>
                <a:cs typeface="Segoe UI" panose="020B0502040204020203" pitchFamily="34" charset="0"/>
              </a:rPr>
              <a:t>do 20 mln zł)</a:t>
            </a:r>
          </a:p>
        </p:txBody>
      </p:sp>
      <p:pic>
        <p:nvPicPr>
          <p:cNvPr id="12" name="Obraz 11" descr="Obraz zawierający tekst, narzędzie, krąg, Czcionka&#10;&#10;Opis wygenerowany automatycznie">
            <a:extLst>
              <a:ext uri="{FF2B5EF4-FFF2-40B4-BE49-F238E27FC236}">
                <a16:creationId xmlns:a16="http://schemas.microsoft.com/office/drawing/2014/main" id="{27AD1B77-D62F-A4AC-BF50-AB75873468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777" y="3490364"/>
            <a:ext cx="463336" cy="548688"/>
          </a:xfrm>
          <a:prstGeom prst="rect">
            <a:avLst/>
          </a:prstGeom>
        </p:spPr>
      </p:pic>
      <p:sp>
        <p:nvSpPr>
          <p:cNvPr id="14" name="pole tekstowe 27">
            <a:extLst>
              <a:ext uri="{FF2B5EF4-FFF2-40B4-BE49-F238E27FC236}">
                <a16:creationId xmlns:a16="http://schemas.microsoft.com/office/drawing/2014/main" id="{9840553E-4B9A-90C4-3AC0-16636CDCE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00447" y="4475296"/>
            <a:ext cx="24535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" pitchFamily="2" charset="0"/>
                <a:cs typeface="Segoe UI" panose="020B0502040204020203" pitchFamily="34" charset="0"/>
              </a:rPr>
              <a:t>mikro firmy</a:t>
            </a:r>
            <a:br>
              <a:rPr lang="pl-PL" altLang="pl-PL" sz="1200" dirty="0">
                <a:latin typeface="Nunito" pitchFamily="2" charset="0"/>
                <a:cs typeface="Segoe UI" panose="020B0502040204020203" pitchFamily="34" charset="0"/>
              </a:rPr>
            </a:br>
            <a:r>
              <a:rPr lang="pl-PL" altLang="pl-PL" sz="1200" dirty="0">
                <a:latin typeface="Nunito" pitchFamily="2" charset="0"/>
                <a:cs typeface="Segoe UI" panose="020B0502040204020203" pitchFamily="34" charset="0"/>
              </a:rPr>
              <a:t>(klienci o obrotach do 5 mln zł)</a:t>
            </a:r>
          </a:p>
        </p:txBody>
      </p:sp>
      <p:pic>
        <p:nvPicPr>
          <p:cNvPr id="15" name="Obraz 1">
            <a:extLst>
              <a:ext uri="{FF2B5EF4-FFF2-40B4-BE49-F238E27FC236}">
                <a16:creationId xmlns:a16="http://schemas.microsoft.com/office/drawing/2014/main" id="{3F28FDBA-B501-909E-BD16-E062F7EE76A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0107" y="3842017"/>
            <a:ext cx="76200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az 35">
            <a:extLst>
              <a:ext uri="{FF2B5EF4-FFF2-40B4-BE49-F238E27FC236}">
                <a16:creationId xmlns:a16="http://schemas.microsoft.com/office/drawing/2014/main" id="{0E9E8292-F3C1-27FC-2311-879040DD8A5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612" y="4810540"/>
            <a:ext cx="717728" cy="675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pole tekstowe 36">
            <a:extLst>
              <a:ext uri="{FF2B5EF4-FFF2-40B4-BE49-F238E27FC236}">
                <a16:creationId xmlns:a16="http://schemas.microsoft.com/office/drawing/2014/main" id="{B979D28F-7E86-0D56-3CF7-A4E65E6B4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734" y="5427410"/>
            <a:ext cx="29067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" pitchFamily="2" charset="0"/>
                <a:cs typeface="Segoe UI" panose="020B0502040204020203" pitchFamily="34" charset="0"/>
              </a:rPr>
              <a:t>małe firmy</a:t>
            </a:r>
            <a:br>
              <a:rPr lang="pl-PL" altLang="pl-PL" sz="1200" dirty="0">
                <a:latin typeface="Nunito" pitchFamily="2" charset="0"/>
                <a:cs typeface="Segoe UI" panose="020B0502040204020203" pitchFamily="34" charset="0"/>
              </a:rPr>
            </a:br>
            <a:r>
              <a:rPr lang="pl-PL" altLang="pl-PL" sz="1200" dirty="0">
                <a:latin typeface="Nunito" pitchFamily="2" charset="0"/>
                <a:cs typeface="Segoe UI" panose="020B0502040204020203" pitchFamily="34" charset="0"/>
              </a:rPr>
              <a:t>(klienci o obrotach od 5 do 20 mln zł.</a:t>
            </a:r>
          </a:p>
        </p:txBody>
      </p:sp>
      <p:pic>
        <p:nvPicPr>
          <p:cNvPr id="19" name="Obraz 37">
            <a:extLst>
              <a:ext uri="{FF2B5EF4-FFF2-40B4-BE49-F238E27FC236}">
                <a16:creationId xmlns:a16="http://schemas.microsoft.com/office/drawing/2014/main" id="{A84CAB6F-6510-3B06-6706-2B888FE1C9C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75" y="3197203"/>
            <a:ext cx="695621" cy="675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pole tekstowe 38">
            <a:extLst>
              <a:ext uri="{FF2B5EF4-FFF2-40B4-BE49-F238E27FC236}">
                <a16:creationId xmlns:a16="http://schemas.microsoft.com/office/drawing/2014/main" id="{E78348B2-167C-2629-0511-84FA84F40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085" y="3822878"/>
            <a:ext cx="29067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" pitchFamily="2" charset="0"/>
                <a:cs typeface="Segoe UI" panose="020B0502040204020203" pitchFamily="34" charset="0"/>
              </a:rPr>
              <a:t>część małych firm, firmy średnie i duże</a:t>
            </a:r>
            <a:br>
              <a:rPr lang="pl-PL" altLang="pl-PL" sz="1200" dirty="0">
                <a:latin typeface="Nunito" pitchFamily="2" charset="0"/>
                <a:cs typeface="Segoe UI" panose="020B0502040204020203" pitchFamily="34" charset="0"/>
              </a:rPr>
            </a:br>
            <a:r>
              <a:rPr lang="pl-PL" altLang="pl-PL" sz="1200" dirty="0">
                <a:latin typeface="Nunito" pitchFamily="2" charset="0"/>
                <a:cs typeface="Segoe UI" panose="020B0502040204020203" pitchFamily="34" charset="0"/>
              </a:rPr>
              <a:t>(klienci o obrotach powyżej 20 mln zł.)</a:t>
            </a:r>
          </a:p>
        </p:txBody>
      </p:sp>
      <p:pic>
        <p:nvPicPr>
          <p:cNvPr id="25" name="Obraz 39">
            <a:extLst>
              <a:ext uri="{FF2B5EF4-FFF2-40B4-BE49-F238E27FC236}">
                <a16:creationId xmlns:a16="http://schemas.microsoft.com/office/drawing/2014/main" id="{A95F884B-9DFA-55DD-0101-E09B86C515D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861" y="2137328"/>
            <a:ext cx="546889" cy="586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pole tekstowe 40">
            <a:extLst>
              <a:ext uri="{FF2B5EF4-FFF2-40B4-BE49-F238E27FC236}">
                <a16:creationId xmlns:a16="http://schemas.microsoft.com/office/drawing/2014/main" id="{31E34082-5201-476D-EEE0-2DB6C9784B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6099" y="2349254"/>
            <a:ext cx="29067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" pitchFamily="2" charset="0"/>
                <a:cs typeface="Segoe UI" panose="020B0502040204020203" pitchFamily="34" charset="0"/>
              </a:rPr>
              <a:t>klienci indywidualni</a:t>
            </a:r>
          </a:p>
        </p:txBody>
      </p:sp>
      <p:sp>
        <p:nvSpPr>
          <p:cNvPr id="28" name="pole tekstowe 27">
            <a:extLst>
              <a:ext uri="{FF2B5EF4-FFF2-40B4-BE49-F238E27FC236}">
                <a16:creationId xmlns:a16="http://schemas.microsoft.com/office/drawing/2014/main" id="{BC4DF58B-99FF-CFC9-1904-4D8A424F7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7185" y="4017615"/>
            <a:ext cx="98966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 dirty="0">
                <a:latin typeface="Nunito" pitchFamily="2" charset="0"/>
                <a:cs typeface="Segoe UI" panose="020B0502040204020203" pitchFamily="34" charset="0"/>
              </a:rPr>
              <a:t>55,0%</a:t>
            </a:r>
          </a:p>
        </p:txBody>
      </p:sp>
      <p:sp>
        <p:nvSpPr>
          <p:cNvPr id="29" name="pole tekstowe 27">
            <a:extLst>
              <a:ext uri="{FF2B5EF4-FFF2-40B4-BE49-F238E27FC236}">
                <a16:creationId xmlns:a16="http://schemas.microsoft.com/office/drawing/2014/main" id="{9307B1BC-7744-06B7-2CC9-71EF791E5F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5126" y="4901175"/>
            <a:ext cx="116577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 dirty="0">
                <a:latin typeface="Nunito" pitchFamily="2" charset="0"/>
                <a:cs typeface="Segoe UI" panose="020B0502040204020203" pitchFamily="34" charset="0"/>
              </a:rPr>
              <a:t>17,4%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l-PL" altLang="pl-PL" sz="1800" b="1" dirty="0">
              <a:latin typeface="Nunito" pitchFamily="2" charset="0"/>
              <a:cs typeface="Segoe UI" panose="020B0502040204020203" pitchFamily="34" charset="0"/>
            </a:endParaRPr>
          </a:p>
        </p:txBody>
      </p:sp>
      <p:sp>
        <p:nvSpPr>
          <p:cNvPr id="30" name="pole tekstowe 27">
            <a:extLst>
              <a:ext uri="{FF2B5EF4-FFF2-40B4-BE49-F238E27FC236}">
                <a16:creationId xmlns:a16="http://schemas.microsoft.com/office/drawing/2014/main" id="{917ACA29-C0E9-5784-AC41-1306B24CAF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6978" y="3463671"/>
            <a:ext cx="9896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 dirty="0">
                <a:latin typeface="Nunito" pitchFamily="2" charset="0"/>
                <a:cs typeface="Segoe UI" panose="020B0502040204020203" pitchFamily="34" charset="0"/>
              </a:rPr>
              <a:t>25,2%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l-PL" altLang="pl-PL" sz="1800" b="1" dirty="0">
              <a:latin typeface="Nunito" pitchFamily="2" charset="0"/>
              <a:cs typeface="Segoe UI" panose="020B0502040204020203" pitchFamily="34" charset="0"/>
            </a:endParaRPr>
          </a:p>
        </p:txBody>
      </p:sp>
      <p:sp>
        <p:nvSpPr>
          <p:cNvPr id="31" name="pole tekstowe 27">
            <a:extLst>
              <a:ext uri="{FF2B5EF4-FFF2-40B4-BE49-F238E27FC236}">
                <a16:creationId xmlns:a16="http://schemas.microsoft.com/office/drawing/2014/main" id="{B52AA443-583E-8329-AF7A-1030B6C91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8864" y="2310078"/>
            <a:ext cx="9271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 dirty="0">
                <a:latin typeface="Nunito" pitchFamily="2" charset="0"/>
                <a:cs typeface="Segoe UI" panose="020B0502040204020203" pitchFamily="34" charset="0"/>
              </a:rPr>
              <a:t>1,9%</a:t>
            </a:r>
          </a:p>
        </p:txBody>
      </p:sp>
      <p:sp>
        <p:nvSpPr>
          <p:cNvPr id="32" name="pole tekstowe 27">
            <a:extLst>
              <a:ext uri="{FF2B5EF4-FFF2-40B4-BE49-F238E27FC236}">
                <a16:creationId xmlns:a16="http://schemas.microsoft.com/office/drawing/2014/main" id="{D60B9027-9285-2B3A-6B08-DA04175DC4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5468" y="2314376"/>
            <a:ext cx="9271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 dirty="0">
                <a:latin typeface="Nunito" pitchFamily="2" charset="0"/>
                <a:cs typeface="Segoe UI" panose="020B0502040204020203" pitchFamily="34" charset="0"/>
              </a:rPr>
              <a:t>0,3%</a:t>
            </a:r>
          </a:p>
        </p:txBody>
      </p:sp>
      <p:pic>
        <p:nvPicPr>
          <p:cNvPr id="33" name="Grafika 32" descr="Bank kontur">
            <a:extLst>
              <a:ext uri="{FF2B5EF4-FFF2-40B4-BE49-F238E27FC236}">
                <a16:creationId xmlns:a16="http://schemas.microsoft.com/office/drawing/2014/main" id="{5FD5A83F-C9B5-8098-0FFF-456B998AC13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650805" y="2138699"/>
            <a:ext cx="574872" cy="574872"/>
          </a:xfrm>
          <a:prstGeom prst="rect">
            <a:avLst/>
          </a:prstGeom>
        </p:spPr>
      </p:pic>
      <p:sp>
        <p:nvSpPr>
          <p:cNvPr id="34" name="pole tekstowe 40">
            <a:extLst>
              <a:ext uri="{FF2B5EF4-FFF2-40B4-BE49-F238E27FC236}">
                <a16:creationId xmlns:a16="http://schemas.microsoft.com/office/drawing/2014/main" id="{198F562D-6D2C-B0D1-AE59-330DE6334F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3014" y="2372179"/>
            <a:ext cx="29067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" dirty="0">
                <a:latin typeface="Nunito" pitchFamily="2" charset="0"/>
                <a:cs typeface="Segoe UI" panose="020B0502040204020203" pitchFamily="34" charset="0"/>
              </a:rPr>
              <a:t>sektor publiczny</a:t>
            </a:r>
          </a:p>
        </p:txBody>
      </p:sp>
    </p:spTree>
    <p:extLst>
      <p:ext uri="{BB962C8B-B14F-4D97-AF65-F5344CB8AC3E}">
        <p14:creationId xmlns:p14="http://schemas.microsoft.com/office/powerpoint/2010/main" val="26261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Obraz 76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74AEE3E6-434E-793C-3088-F9975B49B8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cxnSp>
        <p:nvCxnSpPr>
          <p:cNvPr id="27" name="Łącznik prosty 26">
            <a:extLst>
              <a:ext uri="{FF2B5EF4-FFF2-40B4-BE49-F238E27FC236}">
                <a16:creationId xmlns:a16="http://schemas.microsoft.com/office/drawing/2014/main" id="{9EFC0F57-BE86-6931-03FC-3311A4D6CAC1}"/>
              </a:ext>
            </a:extLst>
          </p:cNvPr>
          <p:cNvCxnSpPr>
            <a:cxnSpLocks/>
          </p:cNvCxnSpPr>
          <p:nvPr/>
        </p:nvCxnSpPr>
        <p:spPr>
          <a:xfrm>
            <a:off x="914400" y="1913187"/>
            <a:ext cx="10407267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Obraz 17">
            <a:extLst>
              <a:ext uri="{FF2B5EF4-FFF2-40B4-BE49-F238E27FC236}">
                <a16:creationId xmlns:a16="http://schemas.microsoft.com/office/drawing/2014/main" id="{B5AFDCE3-820C-3E91-5ACC-82CDF0D08E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20F6CAE1-FA72-3612-6049-8A4FDAF617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0" name="pole tekstowe 19">
            <a:extLst>
              <a:ext uri="{FF2B5EF4-FFF2-40B4-BE49-F238E27FC236}">
                <a16:creationId xmlns:a16="http://schemas.microsoft.com/office/drawing/2014/main" id="{8F653867-FDD4-9D10-B848-490EC957A164}"/>
              </a:ext>
            </a:extLst>
          </p:cNvPr>
          <p:cNvSpPr txBox="1"/>
          <p:nvPr/>
        </p:nvSpPr>
        <p:spPr>
          <a:xfrm>
            <a:off x="552736" y="387896"/>
            <a:ext cx="1102753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spcBef>
                <a:spcPct val="0"/>
              </a:spcBef>
            </a:pPr>
            <a:r>
              <a:rPr lang="pl-PL" altLang="pl-PL" sz="3300" dirty="0">
                <a:solidFill>
                  <a:schemeClr val="tx1"/>
                </a:solidFill>
                <a:latin typeface="Nunito" pitchFamily="2" charset="-18"/>
              </a:rPr>
              <a:t>Finansowanie inwestycji – leasing vs kredyt inwestycyjny – rynek ruchomości</a:t>
            </a:r>
          </a:p>
        </p:txBody>
      </p: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id="{2227A2F3-5C51-E8A2-E103-7902B294562F}"/>
              </a:ext>
            </a:extLst>
          </p:cNvPr>
          <p:cNvCxnSpPr>
            <a:cxnSpLocks/>
          </p:cNvCxnSpPr>
          <p:nvPr/>
        </p:nvCxnSpPr>
        <p:spPr>
          <a:xfrm>
            <a:off x="911424" y="6093296"/>
            <a:ext cx="10409334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Prostokąt 22">
            <a:extLst>
              <a:ext uri="{FF2B5EF4-FFF2-40B4-BE49-F238E27FC236}">
                <a16:creationId xmlns:a16="http://schemas.microsoft.com/office/drawing/2014/main" id="{6BFA57EC-9387-99C1-5518-3B3BBD0CA30F}"/>
              </a:ext>
            </a:extLst>
          </p:cNvPr>
          <p:cNvSpPr/>
          <p:nvPr/>
        </p:nvSpPr>
        <p:spPr>
          <a:xfrm>
            <a:off x="922492" y="1473916"/>
            <a:ext cx="10385869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pl-PL" altLang="pl-PL" b="1" dirty="0">
                <a:solidFill>
                  <a:schemeClr val="tx1"/>
                </a:solidFill>
                <a:latin typeface="Nunito" pitchFamily="2" charset="0"/>
              </a:rPr>
              <a:t>Całkowita wartość aktywnego portfela branży leasingowej</a:t>
            </a:r>
          </a:p>
        </p:txBody>
      </p:sp>
      <p:sp>
        <p:nvSpPr>
          <p:cNvPr id="44" name="Prostokąt 43">
            <a:extLst>
              <a:ext uri="{FF2B5EF4-FFF2-40B4-BE49-F238E27FC236}">
                <a16:creationId xmlns:a16="http://schemas.microsoft.com/office/drawing/2014/main" id="{BEBB78F9-9AC2-3182-1958-FEFA2DA496F2}"/>
              </a:ext>
            </a:extLst>
          </p:cNvPr>
          <p:cNvSpPr/>
          <p:nvPr/>
        </p:nvSpPr>
        <p:spPr>
          <a:xfrm>
            <a:off x="6070286" y="-1289825"/>
            <a:ext cx="4899172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l-PL" altLang="pl-PL" b="1" dirty="0">
                <a:solidFill>
                  <a:schemeClr val="tx1"/>
                </a:solidFill>
                <a:latin typeface="Nunito" pitchFamily="2" charset="0"/>
                <a:cs typeface="Segoe UI" panose="020B0502040204020203" pitchFamily="34" charset="0"/>
              </a:rPr>
              <a:t>2024 r. – 110,5 mld zł</a:t>
            </a:r>
          </a:p>
        </p:txBody>
      </p:sp>
      <p:sp>
        <p:nvSpPr>
          <p:cNvPr id="45" name="Prostokąt 44">
            <a:extLst>
              <a:ext uri="{FF2B5EF4-FFF2-40B4-BE49-F238E27FC236}">
                <a16:creationId xmlns:a16="http://schemas.microsoft.com/office/drawing/2014/main" id="{29106434-2B29-AF35-CAD2-9E76C48F7CAE}"/>
              </a:ext>
            </a:extLst>
          </p:cNvPr>
          <p:cNvSpPr/>
          <p:nvPr/>
        </p:nvSpPr>
        <p:spPr>
          <a:xfrm>
            <a:off x="572521" y="-1289825"/>
            <a:ext cx="4899172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l-PL" altLang="pl-PL" b="1" dirty="0">
                <a:solidFill>
                  <a:schemeClr val="tx1"/>
                </a:solidFill>
                <a:latin typeface="Nunito" pitchFamily="2" charset="0"/>
                <a:cs typeface="Segoe UI" panose="020B0502040204020203" pitchFamily="34" charset="0"/>
              </a:rPr>
              <a:t>2023 r. – 100,1 mld zł</a:t>
            </a:r>
          </a:p>
        </p:txBody>
      </p:sp>
      <p:sp>
        <p:nvSpPr>
          <p:cNvPr id="4" name="Prostokąt 3">
            <a:extLst>
              <a:ext uri="{FF2B5EF4-FFF2-40B4-BE49-F238E27FC236}">
                <a16:creationId xmlns:a16="http://schemas.microsoft.com/office/drawing/2014/main" id="{3F9FF26A-07C7-2D7F-3E32-6A386D5B5304}"/>
              </a:ext>
            </a:extLst>
          </p:cNvPr>
          <p:cNvSpPr/>
          <p:nvPr/>
        </p:nvSpPr>
        <p:spPr>
          <a:xfrm>
            <a:off x="8173266" y="2034247"/>
            <a:ext cx="2644775" cy="7848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pl-PL" sz="1600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 Semilight" panose="020B0402040204020203" pitchFamily="34" charset="0"/>
              </a:rPr>
              <a:t>dynamika wzrostu</a:t>
            </a:r>
            <a:endParaRPr lang="pl-PL" sz="1600" b="1" dirty="0">
              <a:solidFill>
                <a:schemeClr val="tx1"/>
              </a:solidFill>
              <a:latin typeface="Nunito" pitchFamily="2" charset="0"/>
              <a:ea typeface="Segoe UI" panose="020B0502040204020203" pitchFamily="34" charset="0"/>
              <a:cs typeface="Segoe UI Semilight" panose="020B0402040204020203" pitchFamily="34" charset="0"/>
            </a:endParaRPr>
          </a:p>
          <a:p>
            <a:pPr algn="ctr"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pl-PL" sz="2400" b="1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 Semilight" panose="020B0402040204020203" pitchFamily="34" charset="0"/>
              </a:rPr>
              <a:t>+6% </a:t>
            </a:r>
            <a:r>
              <a:rPr lang="pl-PL" sz="1600" b="1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 Semilight" panose="020B0402040204020203" pitchFamily="34" charset="0"/>
              </a:rPr>
              <a:t>(r/r)</a:t>
            </a:r>
            <a:endParaRPr lang="pl-PL" sz="1400" b="1" dirty="0">
              <a:solidFill>
                <a:srgbClr val="F73711"/>
              </a:solidFill>
              <a:latin typeface="Nunito" pitchFamily="2" charset="0"/>
              <a:ea typeface="Segoe UI" panose="020B05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id="{07531E79-712F-D762-CCB7-74FC75AD03CE}"/>
              </a:ext>
            </a:extLst>
          </p:cNvPr>
          <p:cNvSpPr/>
          <p:nvPr/>
        </p:nvSpPr>
        <p:spPr>
          <a:xfrm>
            <a:off x="4512482" y="2034247"/>
            <a:ext cx="2646363" cy="7848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600"/>
              </a:spcBef>
              <a:defRPr/>
            </a:pPr>
            <a:r>
              <a:rPr lang="pl-PL" sz="1600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 Semilight" panose="020B0402040204020203" pitchFamily="34" charset="0"/>
              </a:rPr>
              <a:t>IH2025</a:t>
            </a:r>
            <a:endParaRPr lang="pl-PL" sz="1600" b="1" dirty="0">
              <a:solidFill>
                <a:schemeClr val="tx1"/>
              </a:solidFill>
              <a:latin typeface="Nunito" pitchFamily="2" charset="0"/>
              <a:ea typeface="Segoe UI" panose="020B0502040204020203" pitchFamily="34" charset="0"/>
              <a:cs typeface="Segoe UI Semilight" panose="020B0402040204020203" pitchFamily="34" charset="0"/>
            </a:endParaRPr>
          </a:p>
          <a:p>
            <a:pPr algn="ctr">
              <a:spcBef>
                <a:spcPts val="600"/>
              </a:spcBef>
              <a:defRPr/>
            </a:pPr>
            <a:r>
              <a:rPr lang="pl-PL" sz="2400" b="1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 Semilight" panose="020B0402040204020203" pitchFamily="34" charset="0"/>
              </a:rPr>
              <a:t>223 </a:t>
            </a:r>
            <a:r>
              <a:rPr lang="pl-PL" sz="1600" b="1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 Semilight" panose="020B0402040204020203" pitchFamily="34" charset="0"/>
              </a:rPr>
              <a:t>mld zł</a:t>
            </a:r>
            <a:endParaRPr lang="pl-PL" sz="1600" b="1" dirty="0">
              <a:solidFill>
                <a:srgbClr val="F73711"/>
              </a:solidFill>
              <a:latin typeface="Nunito" pitchFamily="2" charset="0"/>
              <a:ea typeface="Segoe UI" panose="020B0502040204020203" pitchFamily="34" charset="0"/>
              <a:cs typeface="Segoe UI Semilight" panose="020B0402040204020203" pitchFamily="34" charset="0"/>
            </a:endParaRPr>
          </a:p>
        </p:txBody>
      </p:sp>
      <p:graphicFrame>
        <p:nvGraphicFramePr>
          <p:cNvPr id="12" name="Chart 9">
            <a:extLst>
              <a:ext uri="{FF2B5EF4-FFF2-40B4-BE49-F238E27FC236}">
                <a16:creationId xmlns:a16="http://schemas.microsoft.com/office/drawing/2014/main" id="{956160CA-DC10-E77B-EB11-29BD51457D3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1161566"/>
              </p:ext>
            </p:extLst>
          </p:nvPr>
        </p:nvGraphicFramePr>
        <p:xfrm>
          <a:off x="5524510" y="3580819"/>
          <a:ext cx="6009923" cy="2519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4" name="Wykres 13">
            <a:extLst>
              <a:ext uri="{FF2B5EF4-FFF2-40B4-BE49-F238E27FC236}">
                <a16:creationId xmlns:a16="http://schemas.microsoft.com/office/drawing/2014/main" id="{8A03A530-F47F-5FE2-A5BE-32883EDC17F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0482017"/>
              </p:ext>
            </p:extLst>
          </p:nvPr>
        </p:nvGraphicFramePr>
        <p:xfrm>
          <a:off x="602305" y="3843031"/>
          <a:ext cx="4620727" cy="21731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7" name="pole tekstowe 16">
            <a:extLst>
              <a:ext uri="{FF2B5EF4-FFF2-40B4-BE49-F238E27FC236}">
                <a16:creationId xmlns:a16="http://schemas.microsoft.com/office/drawing/2014/main" id="{A9742430-4309-A812-8AAB-F41159267C67}"/>
              </a:ext>
            </a:extLst>
          </p:cNvPr>
          <p:cNvSpPr txBox="1"/>
          <p:nvPr/>
        </p:nvSpPr>
        <p:spPr>
          <a:xfrm>
            <a:off x="914471" y="3561323"/>
            <a:ext cx="4692048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000" dirty="0">
                <a:latin typeface="Nunito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Kredyty inwestycyjne udzielone firmom przez banki [mld PLN, ruchomości]</a:t>
            </a:r>
          </a:p>
        </p:txBody>
      </p:sp>
      <p:sp>
        <p:nvSpPr>
          <p:cNvPr id="18" name="Prostokąt 17">
            <a:extLst>
              <a:ext uri="{FF2B5EF4-FFF2-40B4-BE49-F238E27FC236}">
                <a16:creationId xmlns:a16="http://schemas.microsoft.com/office/drawing/2014/main" id="{5B4C6FC3-CA82-20C9-5CA4-60B0757C92E5}"/>
              </a:ext>
            </a:extLst>
          </p:cNvPr>
          <p:cNvSpPr/>
          <p:nvPr/>
        </p:nvSpPr>
        <p:spPr>
          <a:xfrm>
            <a:off x="808176" y="3630458"/>
            <a:ext cx="107950" cy="107950"/>
          </a:xfrm>
          <a:prstGeom prst="rect">
            <a:avLst/>
          </a:prstGeom>
          <a:solidFill>
            <a:srgbClr val="0C35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Nunito" pitchFamily="2" charset="0"/>
            </a:endParaRPr>
          </a:p>
        </p:txBody>
      </p:sp>
      <p:sp>
        <p:nvSpPr>
          <p:cNvPr id="19" name="pole tekstowe 13">
            <a:extLst>
              <a:ext uri="{FF2B5EF4-FFF2-40B4-BE49-F238E27FC236}">
                <a16:creationId xmlns:a16="http://schemas.microsoft.com/office/drawing/2014/main" id="{4F940C99-E00B-EFBE-BA79-F0AE279C4E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6011" y="3373240"/>
            <a:ext cx="391711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pl-PL" altLang="pl-PL" sz="1000" dirty="0">
                <a:latin typeface="Nunito" pitchFamily="2" charset="0"/>
                <a:cs typeface="Segoe UI" panose="020B0502040204020203" pitchFamily="34" charset="0"/>
              </a:rPr>
              <a:t>Wartość aktywnego portfela [mld PLN, ruchomości]</a:t>
            </a:r>
          </a:p>
        </p:txBody>
      </p:sp>
      <p:sp>
        <p:nvSpPr>
          <p:cNvPr id="24" name="Prostokąt 23">
            <a:extLst>
              <a:ext uri="{FF2B5EF4-FFF2-40B4-BE49-F238E27FC236}">
                <a16:creationId xmlns:a16="http://schemas.microsoft.com/office/drawing/2014/main" id="{9AA4DD44-1897-F146-C0F6-E302B1F10F33}"/>
              </a:ext>
            </a:extLst>
          </p:cNvPr>
          <p:cNvSpPr/>
          <p:nvPr/>
        </p:nvSpPr>
        <p:spPr>
          <a:xfrm>
            <a:off x="7891548" y="3442375"/>
            <a:ext cx="107950" cy="107950"/>
          </a:xfrm>
          <a:prstGeom prst="rect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dirty="0">
              <a:solidFill>
                <a:schemeClr val="bg1"/>
              </a:solidFill>
              <a:latin typeface="Nunito" pitchFamily="2" charset="0"/>
            </a:endParaRPr>
          </a:p>
        </p:txBody>
      </p:sp>
      <p:sp>
        <p:nvSpPr>
          <p:cNvPr id="25" name="pole tekstowe 24">
            <a:extLst>
              <a:ext uri="{FF2B5EF4-FFF2-40B4-BE49-F238E27FC236}">
                <a16:creationId xmlns:a16="http://schemas.microsoft.com/office/drawing/2014/main" id="{A9357AEE-E88D-5B11-8B92-F25A92FF3AE3}"/>
              </a:ext>
            </a:extLst>
          </p:cNvPr>
          <p:cNvSpPr txBox="1"/>
          <p:nvPr/>
        </p:nvSpPr>
        <p:spPr>
          <a:xfrm>
            <a:off x="5797970" y="3365202"/>
            <a:ext cx="2041670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000" dirty="0">
                <a:latin typeface="Nunito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Zmiana do poprzedniego okresu</a:t>
            </a:r>
          </a:p>
        </p:txBody>
      </p:sp>
      <p:sp>
        <p:nvSpPr>
          <p:cNvPr id="26" name="Prostokąt 25">
            <a:extLst>
              <a:ext uri="{FF2B5EF4-FFF2-40B4-BE49-F238E27FC236}">
                <a16:creationId xmlns:a16="http://schemas.microsoft.com/office/drawing/2014/main" id="{D2AB4823-B1A7-8833-A1DC-1860B54E30FC}"/>
              </a:ext>
            </a:extLst>
          </p:cNvPr>
          <p:cNvSpPr/>
          <p:nvPr/>
        </p:nvSpPr>
        <p:spPr>
          <a:xfrm>
            <a:off x="5653506" y="3423224"/>
            <a:ext cx="107950" cy="10795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solidFill>
                <a:srgbClr val="F73711"/>
              </a:solidFill>
              <a:latin typeface="Nunito" pitchFamily="2" charset="0"/>
            </a:endParaRPr>
          </a:p>
        </p:txBody>
      </p:sp>
      <p:sp>
        <p:nvSpPr>
          <p:cNvPr id="28" name="pole tekstowe 2">
            <a:extLst>
              <a:ext uri="{FF2B5EF4-FFF2-40B4-BE49-F238E27FC236}">
                <a16:creationId xmlns:a16="http://schemas.microsoft.com/office/drawing/2014/main" id="{2AD65286-488C-E625-6C23-142D194B19F1}"/>
              </a:ext>
            </a:extLst>
          </p:cNvPr>
          <p:cNvSpPr txBox="1"/>
          <p:nvPr/>
        </p:nvSpPr>
        <p:spPr>
          <a:xfrm>
            <a:off x="602305" y="3127044"/>
            <a:ext cx="1458162" cy="357188"/>
          </a:xfrm>
          <a:prstGeom prst="rect">
            <a:avLst/>
          </a:prstGeom>
          <a:noFill/>
          <a:ln w="2857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000" b="1" i="0" u="none" strike="noStrike" dirty="0">
                <a:solidFill>
                  <a:schemeClr val="tx1"/>
                </a:solidFill>
                <a:latin typeface="Nunito" pitchFamily="2" charset="0"/>
                <a:cs typeface="Calibri"/>
              </a:rPr>
              <a:t>178</a:t>
            </a:r>
            <a:r>
              <a:rPr lang="pl-PL" sz="1200" b="1" i="0" u="none" strike="noStrike" dirty="0">
                <a:solidFill>
                  <a:schemeClr val="tx1"/>
                </a:solidFill>
                <a:latin typeface="Nunito" pitchFamily="2" charset="0"/>
                <a:cs typeface="Calibri"/>
              </a:rPr>
              <a:t> mld</a:t>
            </a:r>
            <a:r>
              <a:rPr lang="pl-PL" sz="1600" b="1" dirty="0">
                <a:solidFill>
                  <a:schemeClr val="tx1"/>
                </a:solidFill>
                <a:latin typeface="Nunito" pitchFamily="2" charset="0"/>
                <a:cs typeface="Calibri"/>
              </a:rPr>
              <a:t> </a:t>
            </a:r>
            <a:r>
              <a:rPr lang="pl-PL" sz="1200" b="1" i="0" u="none" strike="noStrike" dirty="0">
                <a:solidFill>
                  <a:schemeClr val="tx1"/>
                </a:solidFill>
                <a:latin typeface="Nunito" pitchFamily="2" charset="0"/>
                <a:cs typeface="Calibri"/>
              </a:rPr>
              <a:t>zł</a:t>
            </a:r>
            <a:endParaRPr lang="pl-PL" sz="1600" b="1" dirty="0">
              <a:solidFill>
                <a:schemeClr val="tx1"/>
              </a:solidFill>
              <a:latin typeface="Nunito" pitchFamily="2" charset="0"/>
            </a:endParaRPr>
          </a:p>
        </p:txBody>
      </p:sp>
      <p:sp>
        <p:nvSpPr>
          <p:cNvPr id="29" name="pole tekstowe 28">
            <a:extLst>
              <a:ext uri="{FF2B5EF4-FFF2-40B4-BE49-F238E27FC236}">
                <a16:creationId xmlns:a16="http://schemas.microsoft.com/office/drawing/2014/main" id="{B6254D79-BBE1-931B-519E-F73521B7FF6F}"/>
              </a:ext>
            </a:extLst>
          </p:cNvPr>
          <p:cNvSpPr txBox="1"/>
          <p:nvPr/>
        </p:nvSpPr>
        <p:spPr>
          <a:xfrm>
            <a:off x="10128613" y="3006492"/>
            <a:ext cx="1470411" cy="357188"/>
          </a:xfrm>
          <a:prstGeom prst="rect">
            <a:avLst/>
          </a:prstGeom>
          <a:noFill/>
          <a:ln w="2857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000" b="1" i="0" u="none" strike="noStrike" dirty="0">
                <a:solidFill>
                  <a:schemeClr val="tx1"/>
                </a:solidFill>
                <a:latin typeface="Nunito" pitchFamily="2" charset="0"/>
                <a:cs typeface="Calibri"/>
              </a:rPr>
              <a:t>219</a:t>
            </a:r>
            <a:r>
              <a:rPr lang="pl-PL" sz="1200" b="1" i="0" u="none" strike="noStrike" dirty="0">
                <a:solidFill>
                  <a:schemeClr val="tx1"/>
                </a:solidFill>
                <a:latin typeface="Nunito" pitchFamily="2" charset="0"/>
                <a:cs typeface="Calibri"/>
              </a:rPr>
              <a:t> mld</a:t>
            </a:r>
            <a:r>
              <a:rPr lang="pl-PL" sz="1600" b="1" dirty="0">
                <a:solidFill>
                  <a:schemeClr val="tx1"/>
                </a:solidFill>
                <a:latin typeface="Nunito" pitchFamily="2" charset="0"/>
                <a:cs typeface="Calibri"/>
              </a:rPr>
              <a:t> </a:t>
            </a:r>
            <a:r>
              <a:rPr lang="pl-PL" sz="1200" b="1" i="0" u="none" strike="noStrike" dirty="0">
                <a:solidFill>
                  <a:schemeClr val="tx1"/>
                </a:solidFill>
                <a:latin typeface="Nunito" pitchFamily="2" charset="0"/>
                <a:cs typeface="Calibri"/>
              </a:rPr>
              <a:t>zł</a:t>
            </a:r>
            <a:endParaRPr lang="pl-PL" sz="1600" b="1" dirty="0">
              <a:solidFill>
                <a:schemeClr val="tx1"/>
              </a:solidFill>
              <a:latin typeface="Nunito" pitchFamily="2" charset="0"/>
            </a:endParaRPr>
          </a:p>
        </p:txBody>
      </p:sp>
      <p:sp>
        <p:nvSpPr>
          <p:cNvPr id="32" name="Prostokąt 31">
            <a:extLst>
              <a:ext uri="{FF2B5EF4-FFF2-40B4-BE49-F238E27FC236}">
                <a16:creationId xmlns:a16="http://schemas.microsoft.com/office/drawing/2014/main" id="{B0B10FF4-E45F-0EE6-BD93-E0E97E919EB4}"/>
              </a:ext>
            </a:extLst>
          </p:cNvPr>
          <p:cNvSpPr/>
          <p:nvPr/>
        </p:nvSpPr>
        <p:spPr>
          <a:xfrm>
            <a:off x="891608" y="2034247"/>
            <a:ext cx="2646363" cy="7848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600"/>
              </a:spcBef>
              <a:defRPr/>
            </a:pPr>
            <a:r>
              <a:rPr lang="pl-PL" sz="1600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 Semilight" panose="020B0402040204020203" pitchFamily="34" charset="0"/>
              </a:rPr>
              <a:t>IH2024</a:t>
            </a:r>
            <a:endParaRPr lang="pl-PL" sz="1600" b="1" dirty="0">
              <a:solidFill>
                <a:schemeClr val="tx1"/>
              </a:solidFill>
              <a:latin typeface="Nunito" pitchFamily="2" charset="0"/>
              <a:ea typeface="Segoe UI" panose="020B0502040204020203" pitchFamily="34" charset="0"/>
              <a:cs typeface="Segoe UI Semilight" panose="020B0402040204020203" pitchFamily="34" charset="0"/>
            </a:endParaRPr>
          </a:p>
          <a:p>
            <a:pPr algn="ctr">
              <a:spcBef>
                <a:spcPts val="600"/>
              </a:spcBef>
              <a:defRPr/>
            </a:pPr>
            <a:r>
              <a:rPr lang="pl-PL" sz="2400" b="1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 Semilight" panose="020B0402040204020203" pitchFamily="34" charset="0"/>
              </a:rPr>
              <a:t>210</a:t>
            </a:r>
            <a:r>
              <a:rPr lang="pl-PL" sz="1600" b="1" dirty="0">
                <a:solidFill>
                  <a:schemeClr val="tx1"/>
                </a:solidFill>
                <a:latin typeface="Nunito" pitchFamily="2" charset="0"/>
                <a:ea typeface="Segoe UI" panose="020B0502040204020203" pitchFamily="34" charset="0"/>
                <a:cs typeface="Segoe UI Semilight" panose="020B0402040204020203" pitchFamily="34" charset="0"/>
              </a:rPr>
              <a:t> mld zł</a:t>
            </a:r>
            <a:endParaRPr lang="pl-PL" sz="1600" b="1" dirty="0">
              <a:solidFill>
                <a:srgbClr val="F73711"/>
              </a:solidFill>
              <a:latin typeface="Nunito" pitchFamily="2" charset="0"/>
              <a:ea typeface="Segoe UI" panose="020B05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33" name="Obraz 16">
            <a:extLst>
              <a:ext uri="{FF2B5EF4-FFF2-40B4-BE49-F238E27FC236}">
                <a16:creationId xmlns:a16="http://schemas.microsoft.com/office/drawing/2014/main" id="{F12C0BAE-5A10-4DCE-0D68-3C085C33484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10799991">
            <a:off x="3047519" y="2514083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4" name="Obraz 16">
            <a:extLst>
              <a:ext uri="{FF2B5EF4-FFF2-40B4-BE49-F238E27FC236}">
                <a16:creationId xmlns:a16="http://schemas.microsoft.com/office/drawing/2014/main" id="{1E046579-655C-D7C4-3DD2-D259092786E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231286" y="200713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5" name="Obraz 16">
            <a:extLst>
              <a:ext uri="{FF2B5EF4-FFF2-40B4-BE49-F238E27FC236}">
                <a16:creationId xmlns:a16="http://schemas.microsoft.com/office/drawing/2014/main" id="{787874C8-E015-2A98-1B46-7E10DCDB228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10799991">
            <a:off x="6644144" y="2514084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6" name="Obraz 16">
            <a:extLst>
              <a:ext uri="{FF2B5EF4-FFF2-40B4-BE49-F238E27FC236}">
                <a16:creationId xmlns:a16="http://schemas.microsoft.com/office/drawing/2014/main" id="{C4B00239-B3E1-A84D-AD95-0EAA661CAD4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4827911" y="2007140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7" name="Obraz 16">
            <a:extLst>
              <a:ext uri="{FF2B5EF4-FFF2-40B4-BE49-F238E27FC236}">
                <a16:creationId xmlns:a16="http://schemas.microsoft.com/office/drawing/2014/main" id="{365B2A4A-758A-7930-5309-60113E7454D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10799991">
            <a:off x="10258505" y="2514085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8" name="Obraz 16">
            <a:extLst>
              <a:ext uri="{FF2B5EF4-FFF2-40B4-BE49-F238E27FC236}">
                <a16:creationId xmlns:a16="http://schemas.microsoft.com/office/drawing/2014/main" id="{F0CE90D2-CCE8-497A-5216-7A08FAC4963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8442272" y="2007141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83510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AF0E752A-2775-0365-60FB-5F2E732348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cxnSp>
        <p:nvCxnSpPr>
          <p:cNvPr id="12" name="Łącznik prosty 11">
            <a:extLst>
              <a:ext uri="{FF2B5EF4-FFF2-40B4-BE49-F238E27FC236}">
                <a16:creationId xmlns:a16="http://schemas.microsoft.com/office/drawing/2014/main" id="{04865F2C-1CB7-4BCE-2749-9BA50192AE72}"/>
              </a:ext>
            </a:extLst>
          </p:cNvPr>
          <p:cNvCxnSpPr>
            <a:cxnSpLocks/>
          </p:cNvCxnSpPr>
          <p:nvPr/>
        </p:nvCxnSpPr>
        <p:spPr>
          <a:xfrm>
            <a:off x="861730" y="4750107"/>
            <a:ext cx="10119319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id="{2FE0A159-A516-C347-EF80-58A18D6878E2}"/>
              </a:ext>
            </a:extLst>
          </p:cNvPr>
          <p:cNvCxnSpPr>
            <a:cxnSpLocks/>
          </p:cNvCxnSpPr>
          <p:nvPr/>
        </p:nvCxnSpPr>
        <p:spPr>
          <a:xfrm>
            <a:off x="861730" y="4750236"/>
            <a:ext cx="10119319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DDE5BAD0-79A7-317A-24C3-08C36B45D3A6}"/>
              </a:ext>
            </a:extLst>
          </p:cNvPr>
          <p:cNvCxnSpPr>
            <a:cxnSpLocks/>
          </p:cNvCxnSpPr>
          <p:nvPr/>
        </p:nvCxnSpPr>
        <p:spPr>
          <a:xfrm>
            <a:off x="876613" y="4752377"/>
            <a:ext cx="10119319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3489CF48-BF21-AA47-A08D-E0D9E67855EA}"/>
              </a:ext>
            </a:extLst>
          </p:cNvPr>
          <p:cNvCxnSpPr>
            <a:cxnSpLocks/>
          </p:cNvCxnSpPr>
          <p:nvPr/>
        </p:nvCxnSpPr>
        <p:spPr>
          <a:xfrm>
            <a:off x="876613" y="4752506"/>
            <a:ext cx="10119319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pole tekstowe 10">
            <a:extLst>
              <a:ext uri="{FF2B5EF4-FFF2-40B4-BE49-F238E27FC236}">
                <a16:creationId xmlns:a16="http://schemas.microsoft.com/office/drawing/2014/main" id="{2AFC9CAA-DE99-EB9D-F0E6-3811385531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8109" y="1522487"/>
            <a:ext cx="9283603" cy="4285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ts val="2200"/>
              </a:spcBef>
              <a:buNone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  <a:t>W I półroczu 2025 roku branża leasingowa sfinansowała inwestycje przedsiębiorców na poziomie </a:t>
            </a:r>
            <a:r>
              <a:rPr lang="pl-PL" sz="2000" dirty="0">
                <a:solidFill>
                  <a:prstClr val="black"/>
                </a:solidFill>
                <a:latin typeface="Nunito" pitchFamily="2" charset="-18"/>
              </a:rPr>
              <a:t>56,7 </a:t>
            </a: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  <a:t>mld zł</a:t>
            </a:r>
            <a:endParaRPr lang="pl-PL" sz="2000" noProof="0" dirty="0">
              <a:solidFill>
                <a:prstClr val="black"/>
              </a:solidFill>
              <a:latin typeface="Nunito" pitchFamily="2" charset="-18"/>
            </a:endParaRPr>
          </a:p>
          <a:p>
            <a:pPr>
              <a:spcBef>
                <a:spcPts val="2200"/>
              </a:spcBef>
              <a:buNone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  <a:t>Branża leasingowa jest na stabilnej </a:t>
            </a:r>
            <a:r>
              <a:rPr lang="pl-PL" sz="2000" dirty="0">
                <a:solidFill>
                  <a:prstClr val="black"/>
                </a:solidFill>
                <a:latin typeface="Nunito" pitchFamily="2" charset="-18"/>
              </a:rPr>
              <a:t>ścieżce wzrostu</a:t>
            </a:r>
          </a:p>
          <a:p>
            <a:pPr>
              <a:spcBef>
                <a:spcPts val="2200"/>
              </a:spcBef>
              <a:buNone/>
              <a:defRPr/>
            </a:pPr>
            <a:r>
              <a:rPr lang="pl-PL" sz="2000" dirty="0">
                <a:solidFill>
                  <a:prstClr val="black"/>
                </a:solidFill>
                <a:latin typeface="Nunito" pitchFamily="2" charset="-18"/>
              </a:rPr>
              <a:t>Główną siłą napędową są pojazdy lekkie</a:t>
            </a:r>
          </a:p>
          <a:p>
            <a:pPr>
              <a:spcBef>
                <a:spcPts val="2200"/>
              </a:spcBef>
              <a:buNone/>
              <a:defRPr/>
            </a:pPr>
            <a:r>
              <a:rPr lang="pl-PL" sz="2000" dirty="0">
                <a:solidFill>
                  <a:prstClr val="black"/>
                </a:solidFill>
                <a:latin typeface="Nunito" pitchFamily="2" charset="-18"/>
              </a:rPr>
              <a:t>Rośnie popyt na finansowanie aut ciężarowych, ale równocześnie spada średnia wartość transakcji </a:t>
            </a:r>
          </a:p>
          <a:p>
            <a:pPr>
              <a:spcBef>
                <a:spcPts val="2200"/>
              </a:spcBef>
              <a:buNone/>
              <a:defRPr/>
            </a:pPr>
            <a:r>
              <a:rPr lang="pl-PL" sz="2000" dirty="0">
                <a:solidFill>
                  <a:prstClr val="black"/>
                </a:solidFill>
                <a:latin typeface="Nunito" pitchFamily="2" charset="-18"/>
              </a:rPr>
              <a:t>W segmencie maszyn i urządzeń silny wzrost maszyn rolniczych</a:t>
            </a:r>
          </a:p>
          <a:p>
            <a:pPr>
              <a:spcBef>
                <a:spcPts val="2200"/>
              </a:spcBef>
              <a:buNone/>
              <a:defRPr/>
            </a:pPr>
            <a:r>
              <a:rPr lang="pl-PL" sz="2000" dirty="0">
                <a:solidFill>
                  <a:prstClr val="black"/>
                </a:solidFill>
                <a:latin typeface="Nunito" pitchFamily="2" charset="-18"/>
              </a:rPr>
              <a:t>Kluczowym odbiorcą leasingu są mikro i mali przedsiębiorcy</a:t>
            </a:r>
          </a:p>
          <a:p>
            <a:pPr>
              <a:spcBef>
                <a:spcPts val="2200"/>
              </a:spcBef>
              <a:buNone/>
              <a:defRPr/>
            </a:pPr>
            <a:r>
              <a:rPr lang="pl-PL" sz="2000" dirty="0">
                <a:solidFill>
                  <a:prstClr val="black"/>
                </a:solidFill>
                <a:latin typeface="Nunito" pitchFamily="2" charset="-18"/>
              </a:rPr>
              <a:t>W 2025 roku rynek wzrośnie o 6 proc., do 116,6 mld zł - szacunek</a:t>
            </a:r>
          </a:p>
        </p:txBody>
      </p:sp>
      <p:pic>
        <p:nvPicPr>
          <p:cNvPr id="10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20F6CAE1-FA72-3612-6049-8A4FDAF617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C51E51E6-D2B7-841C-85B9-B3E1EFAC38E8}"/>
              </a:ext>
            </a:extLst>
          </p:cNvPr>
          <p:cNvSpPr txBox="1"/>
          <p:nvPr/>
        </p:nvSpPr>
        <p:spPr>
          <a:xfrm>
            <a:off x="552736" y="387896"/>
            <a:ext cx="1127574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spcBef>
                <a:spcPct val="0"/>
              </a:spcBef>
            </a:pPr>
            <a:r>
              <a:rPr lang="pl-PL" altLang="pl-PL" sz="3300" dirty="0">
                <a:solidFill>
                  <a:schemeClr val="tx1"/>
                </a:solidFill>
                <a:latin typeface="Nunito" pitchFamily="2" charset="-18"/>
              </a:rPr>
              <a:t>Główne wnioski</a:t>
            </a:r>
          </a:p>
        </p:txBody>
      </p:sp>
      <p:pic>
        <p:nvPicPr>
          <p:cNvPr id="15" name="Obraz 16">
            <a:extLst>
              <a:ext uri="{FF2B5EF4-FFF2-40B4-BE49-F238E27FC236}">
                <a16:creationId xmlns:a16="http://schemas.microsoft.com/office/drawing/2014/main" id="{5F52220F-75F0-73D0-62C4-324FC2E4D21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10550882" y="5505717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6" name="Obraz 16">
            <a:extLst>
              <a:ext uri="{FF2B5EF4-FFF2-40B4-BE49-F238E27FC236}">
                <a16:creationId xmlns:a16="http://schemas.microsoft.com/office/drawing/2014/main" id="{1696ADFF-80DD-DAE6-4D2E-6F94F38A620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70539" y="1386865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9" name="Kształt litery L 18">
            <a:extLst>
              <a:ext uri="{FF2B5EF4-FFF2-40B4-BE49-F238E27FC236}">
                <a16:creationId xmlns:a16="http://schemas.microsoft.com/office/drawing/2014/main" id="{44CC9097-65A2-4007-9219-7A0DDF9145D5}"/>
              </a:ext>
            </a:extLst>
          </p:cNvPr>
          <p:cNvSpPr>
            <a:spLocks noChangeAspect="1"/>
          </p:cNvSpPr>
          <p:nvPr/>
        </p:nvSpPr>
        <p:spPr>
          <a:xfrm rot="13500000">
            <a:off x="1030288" y="1665834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Kształt litery L 19">
            <a:extLst>
              <a:ext uri="{FF2B5EF4-FFF2-40B4-BE49-F238E27FC236}">
                <a16:creationId xmlns:a16="http://schemas.microsoft.com/office/drawing/2014/main" id="{95063358-33BA-2557-E2BA-B8666B28B46B}"/>
              </a:ext>
            </a:extLst>
          </p:cNvPr>
          <p:cNvSpPr>
            <a:spLocks noChangeAspect="1"/>
          </p:cNvSpPr>
          <p:nvPr/>
        </p:nvSpPr>
        <p:spPr>
          <a:xfrm rot="13500000">
            <a:off x="1030289" y="2392091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Kształt litery L 20">
            <a:extLst>
              <a:ext uri="{FF2B5EF4-FFF2-40B4-BE49-F238E27FC236}">
                <a16:creationId xmlns:a16="http://schemas.microsoft.com/office/drawing/2014/main" id="{5135F61D-59ED-8AD8-A84B-BA295E9F104E}"/>
              </a:ext>
            </a:extLst>
          </p:cNvPr>
          <p:cNvSpPr>
            <a:spLocks noChangeAspect="1"/>
          </p:cNvSpPr>
          <p:nvPr/>
        </p:nvSpPr>
        <p:spPr>
          <a:xfrm rot="13500000">
            <a:off x="1030289" y="2954303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Kształt litery L 21">
            <a:extLst>
              <a:ext uri="{FF2B5EF4-FFF2-40B4-BE49-F238E27FC236}">
                <a16:creationId xmlns:a16="http://schemas.microsoft.com/office/drawing/2014/main" id="{41DA9177-F06E-6088-0DD3-9B2AEC8465B1}"/>
              </a:ext>
            </a:extLst>
          </p:cNvPr>
          <p:cNvSpPr>
            <a:spLocks noChangeAspect="1"/>
          </p:cNvSpPr>
          <p:nvPr/>
        </p:nvSpPr>
        <p:spPr>
          <a:xfrm rot="13500000">
            <a:off x="1030288" y="3523438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Kształt litery L 22">
            <a:extLst>
              <a:ext uri="{FF2B5EF4-FFF2-40B4-BE49-F238E27FC236}">
                <a16:creationId xmlns:a16="http://schemas.microsoft.com/office/drawing/2014/main" id="{77EC3C05-B127-F497-21E2-D9066EBA7327}"/>
              </a:ext>
            </a:extLst>
          </p:cNvPr>
          <p:cNvSpPr>
            <a:spLocks noChangeAspect="1"/>
          </p:cNvSpPr>
          <p:nvPr/>
        </p:nvSpPr>
        <p:spPr>
          <a:xfrm rot="13500000">
            <a:off x="1030288" y="4363584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Kształt litery L 23">
            <a:extLst>
              <a:ext uri="{FF2B5EF4-FFF2-40B4-BE49-F238E27FC236}">
                <a16:creationId xmlns:a16="http://schemas.microsoft.com/office/drawing/2014/main" id="{B6BC1675-E9C5-FA39-E60D-681BB10871F4}"/>
              </a:ext>
            </a:extLst>
          </p:cNvPr>
          <p:cNvSpPr>
            <a:spLocks noChangeAspect="1"/>
          </p:cNvSpPr>
          <p:nvPr/>
        </p:nvSpPr>
        <p:spPr>
          <a:xfrm rot="13500000">
            <a:off x="1030287" y="4884663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Kształt litery L 24">
            <a:extLst>
              <a:ext uri="{FF2B5EF4-FFF2-40B4-BE49-F238E27FC236}">
                <a16:creationId xmlns:a16="http://schemas.microsoft.com/office/drawing/2014/main" id="{E84C99E5-4419-AD6E-2728-9EF78CC4F722}"/>
              </a:ext>
            </a:extLst>
          </p:cNvPr>
          <p:cNvSpPr>
            <a:spLocks noChangeAspect="1"/>
          </p:cNvSpPr>
          <p:nvPr/>
        </p:nvSpPr>
        <p:spPr>
          <a:xfrm rot="13500000">
            <a:off x="1030286" y="5430281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322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1C37139-AD84-CA7F-F6A9-683B59403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Obraz 17">
            <a:extLst>
              <a:ext uri="{FF2B5EF4-FFF2-40B4-BE49-F238E27FC236}">
                <a16:creationId xmlns:a16="http://schemas.microsoft.com/office/drawing/2014/main" id="{C207EA32-5751-0DA4-F4DA-2265BA4CBBE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522492" y="206791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Obraz 18">
            <a:extLst>
              <a:ext uri="{FF2B5EF4-FFF2-40B4-BE49-F238E27FC236}">
                <a16:creationId xmlns:a16="http://schemas.microsoft.com/office/drawing/2014/main" id="{1CE27414-E032-165C-38B0-A861A1618E5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8735285" y="431230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0181457B-619D-BBCC-689A-BE77F344F6E3}"/>
              </a:ext>
            </a:extLst>
          </p:cNvPr>
          <p:cNvSpPr txBox="1"/>
          <p:nvPr/>
        </p:nvSpPr>
        <p:spPr>
          <a:xfrm>
            <a:off x="2850165" y="2133308"/>
            <a:ext cx="65550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l-PL" sz="8000" b="1" dirty="0">
                <a:solidFill>
                  <a:schemeClr val="bg1"/>
                </a:solidFill>
                <a:latin typeface="Nunito" pitchFamily="2" charset="0"/>
              </a:rPr>
              <a:t>Napędzamy gospodarkę</a:t>
            </a:r>
            <a:endParaRPr lang="pl-PL" sz="8000" dirty="0">
              <a:solidFill>
                <a:schemeClr val="bg1"/>
              </a:solidFill>
              <a:latin typeface="Nunito" pitchFamily="2" charset="0"/>
            </a:endParaRPr>
          </a:p>
        </p:txBody>
      </p:sp>
      <p:pic>
        <p:nvPicPr>
          <p:cNvPr id="6" name="Obraz 5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E4DB5FA7-943D-2492-4BD1-1B11BA49FC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5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osoba, Ludzka twarz, krawat, ubrania&#10;&#10;Opis wygenerowany automatycznie">
            <a:extLst>
              <a:ext uri="{FF2B5EF4-FFF2-40B4-BE49-F238E27FC236}">
                <a16:creationId xmlns:a16="http://schemas.microsoft.com/office/drawing/2014/main" id="{333D0993-6ACF-AEB5-EEA7-B05CDDABA1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42" t="6549" r="23917" b="26922"/>
          <a:stretch/>
        </p:blipFill>
        <p:spPr>
          <a:xfrm>
            <a:off x="4318636" y="1948169"/>
            <a:ext cx="2864042" cy="2864042"/>
          </a:xfrm>
          <a:prstGeom prst="ellipse">
            <a:avLst/>
          </a:prstGeom>
        </p:spPr>
      </p:pic>
      <p:pic>
        <p:nvPicPr>
          <p:cNvPr id="573" name="Obraz 17">
            <a:extLst>
              <a:ext uri="{FF2B5EF4-FFF2-40B4-BE49-F238E27FC236}">
                <a16:creationId xmlns:a16="http://schemas.microsoft.com/office/drawing/2014/main" id="{B4DFDB04-AA63-6BBF-F7DB-155772144D9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318636" y="1948169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74" name="Obraz 18">
            <a:extLst>
              <a:ext uri="{FF2B5EF4-FFF2-40B4-BE49-F238E27FC236}">
                <a16:creationId xmlns:a16="http://schemas.microsoft.com/office/drawing/2014/main" id="{04FAB3A8-52BC-B8D3-2C7D-7C78D1DBA2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6939142" y="445381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1C37139-AD84-CA7F-F6A9-683B59403E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12A3C02-7DB2-D804-EDC6-8A89FFEEB730}"/>
              </a:ext>
            </a:extLst>
          </p:cNvPr>
          <p:cNvSpPr txBox="1"/>
          <p:nvPr/>
        </p:nvSpPr>
        <p:spPr>
          <a:xfrm>
            <a:off x="552736" y="387896"/>
            <a:ext cx="1085738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cs typeface="Segoe UI" panose="020B0502040204020203" pitchFamily="34" charset="0"/>
              </a:rPr>
              <a:t>Wyniki branży leasingowej na tle otoczenia makroekonomicznego</a:t>
            </a:r>
            <a:endParaRPr kumimoji="0" lang="pl-PL" sz="3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+mn-ea"/>
              <a:cs typeface="Segoe UI" panose="020B0502040204020203" pitchFamily="34" charset="0"/>
            </a:endParaRPr>
          </a:p>
        </p:txBody>
      </p:sp>
      <p:cxnSp>
        <p:nvCxnSpPr>
          <p:cNvPr id="15" name="Łącznik prosty 14">
            <a:extLst>
              <a:ext uri="{FF2B5EF4-FFF2-40B4-BE49-F238E27FC236}">
                <a16:creationId xmlns:a16="http://schemas.microsoft.com/office/drawing/2014/main" id="{271ADF59-8334-64E8-B9E4-5BB3E5EBDF57}"/>
              </a:ext>
            </a:extLst>
          </p:cNvPr>
          <p:cNvCxnSpPr/>
          <p:nvPr/>
        </p:nvCxnSpPr>
        <p:spPr>
          <a:xfrm>
            <a:off x="4346714" y="5082207"/>
            <a:ext cx="2862469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ole tekstowe 5">
            <a:extLst>
              <a:ext uri="{FF2B5EF4-FFF2-40B4-BE49-F238E27FC236}">
                <a16:creationId xmlns:a16="http://schemas.microsoft.com/office/drawing/2014/main" id="{87C511D9-7CA3-AEDC-0529-FAA2CAE1D5BE}"/>
              </a:ext>
            </a:extLst>
          </p:cNvPr>
          <p:cNvSpPr txBox="1"/>
          <p:nvPr/>
        </p:nvSpPr>
        <p:spPr>
          <a:xfrm>
            <a:off x="4361637" y="5214595"/>
            <a:ext cx="3039702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Marcin </a:t>
            </a:r>
            <a:r>
              <a:rPr kumimoji="0" lang="pl-PL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Nieplowicz</a:t>
            </a:r>
            <a:r>
              <a:rPr kumimoji="0" 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główny ekonomista ZPL i EFL</a:t>
            </a:r>
          </a:p>
        </p:txBody>
      </p:sp>
      <p:pic>
        <p:nvPicPr>
          <p:cNvPr id="9" name="Obraz 8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437E37BA-9F44-4A3E-FE88-139B959F0CA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9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AD76B5EA-A449-4795-6BDA-1D40279517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16A4F452-5DF0-D483-01D4-2C19E542E99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90071" y="1986053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1C37139-AD84-CA7F-F6A9-683B59403E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0" name="pole tekstowe 19">
            <a:extLst>
              <a:ext uri="{FF2B5EF4-FFF2-40B4-BE49-F238E27FC236}">
                <a16:creationId xmlns:a16="http://schemas.microsoft.com/office/drawing/2014/main" id="{267B595F-3C77-AF56-D33D-EC388E251180}"/>
              </a:ext>
            </a:extLst>
          </p:cNvPr>
          <p:cNvSpPr txBox="1"/>
          <p:nvPr/>
        </p:nvSpPr>
        <p:spPr>
          <a:xfrm>
            <a:off x="1788950" y="2276376"/>
            <a:ext cx="92195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Wyniki rynku leasingu wg głównych segmentów</a:t>
            </a:r>
          </a:p>
        </p:txBody>
      </p:sp>
      <p:sp>
        <p:nvSpPr>
          <p:cNvPr id="22" name="Kształt litery L 21">
            <a:extLst>
              <a:ext uri="{FF2B5EF4-FFF2-40B4-BE49-F238E27FC236}">
                <a16:creationId xmlns:a16="http://schemas.microsoft.com/office/drawing/2014/main" id="{F52CC03C-7CA5-66DE-8617-8476EDE926AB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2437972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4" name="Kształt litery L 23">
            <a:extLst>
              <a:ext uri="{FF2B5EF4-FFF2-40B4-BE49-F238E27FC236}">
                <a16:creationId xmlns:a16="http://schemas.microsoft.com/office/drawing/2014/main" id="{95D70ED0-9FD8-3DAF-E9F0-608687C4AA6F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3616228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27" name="Obraz 17">
            <a:extLst>
              <a:ext uri="{FF2B5EF4-FFF2-40B4-BE49-F238E27FC236}">
                <a16:creationId xmlns:a16="http://schemas.microsoft.com/office/drawing/2014/main" id="{687429B4-B3DC-4711-DC95-3BB8FA68A15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066916" y="1532956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8" name="Obraz 18">
            <a:extLst>
              <a:ext uri="{FF2B5EF4-FFF2-40B4-BE49-F238E27FC236}">
                <a16:creationId xmlns:a16="http://schemas.microsoft.com/office/drawing/2014/main" id="{5CE1279D-EE3B-706C-2A76-2A8B4D2EFC2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10799991">
            <a:off x="10165978" y="5114734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7EB30878-3BF5-5ECA-8A90-0DB881A4A2CB}"/>
              </a:ext>
            </a:extLst>
          </p:cNvPr>
          <p:cNvSpPr txBox="1"/>
          <p:nvPr/>
        </p:nvSpPr>
        <p:spPr>
          <a:xfrm>
            <a:off x="1788950" y="3501008"/>
            <a:ext cx="9219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Prognoza wyników branży leasingowej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942A10D5-BA51-5F2F-9B5A-D59063DF873F}"/>
              </a:ext>
            </a:extLst>
          </p:cNvPr>
          <p:cNvSpPr txBox="1"/>
          <p:nvPr/>
        </p:nvSpPr>
        <p:spPr>
          <a:xfrm>
            <a:off x="1155731" y="2339197"/>
            <a:ext cx="358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1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BAC27AA9-33B5-6E16-F971-ED0CC23ACFAF}"/>
              </a:ext>
            </a:extLst>
          </p:cNvPr>
          <p:cNvSpPr txBox="1"/>
          <p:nvPr/>
        </p:nvSpPr>
        <p:spPr>
          <a:xfrm>
            <a:off x="1155731" y="3501008"/>
            <a:ext cx="324061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7697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AD76B5EA-A449-4795-6BDA-1D40279517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16A4F452-5DF0-D483-01D4-2C19E542E99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90071" y="1986053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1C37139-AD84-CA7F-F6A9-683B59403E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0" name="pole tekstowe 19">
            <a:extLst>
              <a:ext uri="{FF2B5EF4-FFF2-40B4-BE49-F238E27FC236}">
                <a16:creationId xmlns:a16="http://schemas.microsoft.com/office/drawing/2014/main" id="{267B595F-3C77-AF56-D33D-EC388E251180}"/>
              </a:ext>
            </a:extLst>
          </p:cNvPr>
          <p:cNvSpPr txBox="1"/>
          <p:nvPr/>
        </p:nvSpPr>
        <p:spPr>
          <a:xfrm>
            <a:off x="1788950" y="2283356"/>
            <a:ext cx="92195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Pojazdy lekkie</a:t>
            </a:r>
          </a:p>
        </p:txBody>
      </p:sp>
      <p:sp>
        <p:nvSpPr>
          <p:cNvPr id="22" name="Kształt litery L 21">
            <a:extLst>
              <a:ext uri="{FF2B5EF4-FFF2-40B4-BE49-F238E27FC236}">
                <a16:creationId xmlns:a16="http://schemas.microsoft.com/office/drawing/2014/main" id="{F52CC03C-7CA5-66DE-8617-8476EDE926AB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2437972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4" name="Kształt litery L 23">
            <a:extLst>
              <a:ext uri="{FF2B5EF4-FFF2-40B4-BE49-F238E27FC236}">
                <a16:creationId xmlns:a16="http://schemas.microsoft.com/office/drawing/2014/main" id="{95D70ED0-9FD8-3DAF-E9F0-608687C4AA6F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3616228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6" name="Kształt litery L 25">
            <a:extLst>
              <a:ext uri="{FF2B5EF4-FFF2-40B4-BE49-F238E27FC236}">
                <a16:creationId xmlns:a16="http://schemas.microsoft.com/office/drawing/2014/main" id="{71960D4C-133B-0E6D-ED4E-4A672FDA8FDB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4859959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27" name="Obraz 17">
            <a:extLst>
              <a:ext uri="{FF2B5EF4-FFF2-40B4-BE49-F238E27FC236}">
                <a16:creationId xmlns:a16="http://schemas.microsoft.com/office/drawing/2014/main" id="{687429B4-B3DC-4711-DC95-3BB8FA68A15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066916" y="1532956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8" name="Obraz 18">
            <a:extLst>
              <a:ext uri="{FF2B5EF4-FFF2-40B4-BE49-F238E27FC236}">
                <a16:creationId xmlns:a16="http://schemas.microsoft.com/office/drawing/2014/main" id="{5CE1279D-EE3B-706C-2A76-2A8B4D2EFC2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10799991">
            <a:off x="10165978" y="5114734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7EB30878-3BF5-5ECA-8A90-0DB881A4A2CB}"/>
              </a:ext>
            </a:extLst>
          </p:cNvPr>
          <p:cNvSpPr txBox="1"/>
          <p:nvPr/>
        </p:nvSpPr>
        <p:spPr>
          <a:xfrm>
            <a:off x="1788950" y="3501008"/>
            <a:ext cx="9219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Pojazdy ciężarowe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D76777FA-DC21-260F-A77E-81048E6EF422}"/>
              </a:ext>
            </a:extLst>
          </p:cNvPr>
          <p:cNvSpPr txBox="1"/>
          <p:nvPr/>
        </p:nvSpPr>
        <p:spPr>
          <a:xfrm>
            <a:off x="1788950" y="4725144"/>
            <a:ext cx="9219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Maszyny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0E2491D4-AE4C-0DD4-D74C-E2BA81B65542}"/>
              </a:ext>
            </a:extLst>
          </p:cNvPr>
          <p:cNvSpPr txBox="1"/>
          <p:nvPr/>
        </p:nvSpPr>
        <p:spPr>
          <a:xfrm>
            <a:off x="1155731" y="2339197"/>
            <a:ext cx="358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1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6F7738B0-A605-09DB-EE66-D2B74328BB9C}"/>
              </a:ext>
            </a:extLst>
          </p:cNvPr>
          <p:cNvSpPr txBox="1"/>
          <p:nvPr/>
        </p:nvSpPr>
        <p:spPr>
          <a:xfrm>
            <a:off x="1155731" y="3501008"/>
            <a:ext cx="324061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2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B640D621-7910-92D6-E6AB-1621985D20A0}"/>
              </a:ext>
            </a:extLst>
          </p:cNvPr>
          <p:cNvSpPr txBox="1"/>
          <p:nvPr/>
        </p:nvSpPr>
        <p:spPr>
          <a:xfrm>
            <a:off x="1155731" y="4725144"/>
            <a:ext cx="338022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3774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0799991">
            <a:off x="5665783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03521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Finansowanie pojazdów lekkich głównym motorem całego rynku leasingu 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9489232" y="566016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Obraz 25">
            <a:extLst>
              <a:ext uri="{FF2B5EF4-FFF2-40B4-BE49-F238E27FC236}">
                <a16:creationId xmlns:a16="http://schemas.microsoft.com/office/drawing/2014/main" id="{F9968DD0-802F-4ED6-9BC3-1E229282D8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055" y="413319"/>
            <a:ext cx="1171619" cy="82124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2" name="Prostokąt 51">
            <a:extLst>
              <a:ext uri="{FF2B5EF4-FFF2-40B4-BE49-F238E27FC236}">
                <a16:creationId xmlns:a16="http://schemas.microsoft.com/office/drawing/2014/main" id="{9F719843-A025-4D67-9982-D2B97CC2748C}"/>
              </a:ext>
            </a:extLst>
          </p:cNvPr>
          <p:cNvSpPr/>
          <p:nvPr/>
        </p:nvSpPr>
        <p:spPr>
          <a:xfrm>
            <a:off x="1685748" y="1102551"/>
            <a:ext cx="7572552" cy="8489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Finansowanie pojazdów lekkich [zmiana r/r]</a:t>
            </a:r>
          </a:p>
        </p:txBody>
      </p:sp>
      <p:cxnSp>
        <p:nvCxnSpPr>
          <p:cNvPr id="53" name="Łącznik prosty 52">
            <a:extLst>
              <a:ext uri="{FF2B5EF4-FFF2-40B4-BE49-F238E27FC236}">
                <a16:creationId xmlns:a16="http://schemas.microsoft.com/office/drawing/2014/main" id="{F9C22A03-954C-4E67-8AC5-20BB51C6CDB4}"/>
              </a:ext>
            </a:extLst>
          </p:cNvPr>
          <p:cNvCxnSpPr>
            <a:cxnSpLocks/>
          </p:cNvCxnSpPr>
          <p:nvPr/>
        </p:nvCxnSpPr>
        <p:spPr>
          <a:xfrm>
            <a:off x="329823" y="1766122"/>
            <a:ext cx="11527906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Prostokąt: zaokrąglone rogi 53">
            <a:extLst>
              <a:ext uri="{FF2B5EF4-FFF2-40B4-BE49-F238E27FC236}">
                <a16:creationId xmlns:a16="http://schemas.microsoft.com/office/drawing/2014/main" id="{C2C7DB88-73C6-46A1-9E89-8CCD99AE96AA}"/>
              </a:ext>
            </a:extLst>
          </p:cNvPr>
          <p:cNvSpPr/>
          <p:nvPr/>
        </p:nvSpPr>
        <p:spPr>
          <a:xfrm>
            <a:off x="907239" y="1979500"/>
            <a:ext cx="2753618" cy="718511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5" name="Rectangle: Rounded Corners 3">
            <a:extLst>
              <a:ext uri="{FF2B5EF4-FFF2-40B4-BE49-F238E27FC236}">
                <a16:creationId xmlns:a16="http://schemas.microsoft.com/office/drawing/2014/main" id="{610E70BF-9F6A-4206-8E69-B09D1CBC5A66}"/>
              </a:ext>
            </a:extLst>
          </p:cNvPr>
          <p:cNvSpPr/>
          <p:nvPr/>
        </p:nvSpPr>
        <p:spPr>
          <a:xfrm>
            <a:off x="300485" y="2069592"/>
            <a:ext cx="1188000" cy="551419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8,7 %</a:t>
            </a:r>
            <a:r>
              <a:rPr kumimoji="0" 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56" name="pole tekstowe 55">
            <a:extLst>
              <a:ext uri="{FF2B5EF4-FFF2-40B4-BE49-F238E27FC236}">
                <a16:creationId xmlns:a16="http://schemas.microsoft.com/office/drawing/2014/main" id="{B11E22EF-9DAE-441E-B0F6-416FDD8A9C1A}"/>
              </a:ext>
            </a:extLst>
          </p:cNvPr>
          <p:cNvSpPr txBox="1"/>
          <p:nvPr/>
        </p:nvSpPr>
        <p:spPr>
          <a:xfrm>
            <a:off x="1492781" y="2030611"/>
            <a:ext cx="2284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32,0 mld zł</a:t>
            </a:r>
            <a:b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</a:b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w I półroczu 2025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9" name="pole tekstowe 38">
            <a:extLst>
              <a:ext uri="{FF2B5EF4-FFF2-40B4-BE49-F238E27FC236}">
                <a16:creationId xmlns:a16="http://schemas.microsoft.com/office/drawing/2014/main" id="{24B53893-84CF-4F48-8CF6-5ED093CB5599}"/>
              </a:ext>
            </a:extLst>
          </p:cNvPr>
          <p:cNvSpPr txBox="1"/>
          <p:nvPr/>
        </p:nvSpPr>
        <p:spPr>
          <a:xfrm>
            <a:off x="7431367" y="6504994"/>
            <a:ext cx="57346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50" b="1" i="1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* Dane dla łącznego finansowania pojazdów lekkich leasingiem i pożyczką</a:t>
            </a:r>
          </a:p>
        </p:txBody>
      </p:sp>
      <p:sp>
        <p:nvSpPr>
          <p:cNvPr id="93" name="pole tekstowe 4">
            <a:extLst>
              <a:ext uri="{FF2B5EF4-FFF2-40B4-BE49-F238E27FC236}">
                <a16:creationId xmlns:a16="http://schemas.microsoft.com/office/drawing/2014/main" id="{532161F4-0AD4-41C5-8BAA-D81473E9C6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26297" y="1991596"/>
            <a:ext cx="3131432" cy="197653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anchor="ctr">
            <a:noAutofit/>
          </a:bodyPr>
          <a:lstStyle>
            <a:defPPr>
              <a:defRPr lang="pl-PL"/>
            </a:defPPr>
            <a:lvl1pPr algn="ctr" defTabSz="515800">
              <a:lnSpc>
                <a:spcPct val="150000"/>
              </a:lnSpc>
              <a:buSzPct val="95000"/>
              <a:defRPr sz="1200">
                <a:solidFill>
                  <a:srgbClr val="878C9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51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95000"/>
              <a:buFontTx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Utrzymanie dodatnich dynamik  dla finansowania OSD w I połowie 2025, pomimo mocnych wzrostów w latach 2023-2024. W 2025 roku nadal rośnie  liczba finansowanych pojazdów lekkich,  przy niższej już dynamice dla średniej wartości transakcji.</a:t>
            </a:r>
            <a:endParaRPr kumimoji="0" lang="en-GB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95" name="Strzałka: pagon 94">
            <a:extLst>
              <a:ext uri="{FF2B5EF4-FFF2-40B4-BE49-F238E27FC236}">
                <a16:creationId xmlns:a16="http://schemas.microsoft.com/office/drawing/2014/main" id="{5F2465C8-2660-4AF8-943A-CB487D5553DB}"/>
              </a:ext>
            </a:extLst>
          </p:cNvPr>
          <p:cNvSpPr>
            <a:spLocks noChangeAspect="1"/>
          </p:cNvSpPr>
          <p:nvPr/>
        </p:nvSpPr>
        <p:spPr>
          <a:xfrm>
            <a:off x="8177162" y="2559613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5" name="Prostokąt: zaokrąglone rogi 64">
            <a:extLst>
              <a:ext uri="{FF2B5EF4-FFF2-40B4-BE49-F238E27FC236}">
                <a16:creationId xmlns:a16="http://schemas.microsoft.com/office/drawing/2014/main" id="{29C89E86-624D-4B03-968A-E348550CBFD0}"/>
              </a:ext>
            </a:extLst>
          </p:cNvPr>
          <p:cNvSpPr/>
          <p:nvPr/>
        </p:nvSpPr>
        <p:spPr>
          <a:xfrm>
            <a:off x="937102" y="2919613"/>
            <a:ext cx="2723755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6" name="Rectangle: Rounded Corners 3">
            <a:extLst>
              <a:ext uri="{FF2B5EF4-FFF2-40B4-BE49-F238E27FC236}">
                <a16:creationId xmlns:a16="http://schemas.microsoft.com/office/drawing/2014/main" id="{4E9404ED-CE50-423A-9846-3CF7EDF8998C}"/>
              </a:ext>
            </a:extLst>
          </p:cNvPr>
          <p:cNvSpPr/>
          <p:nvPr/>
        </p:nvSpPr>
        <p:spPr>
          <a:xfrm>
            <a:off x="434409" y="2980829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10,9%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67" name="pole tekstowe 66">
            <a:extLst>
              <a:ext uri="{FF2B5EF4-FFF2-40B4-BE49-F238E27FC236}">
                <a16:creationId xmlns:a16="http://schemas.microsoft.com/office/drawing/2014/main" id="{652DC8E3-3FF4-4AAC-8159-4AAAFA43EE4E}"/>
              </a:ext>
            </a:extLst>
          </p:cNvPr>
          <p:cNvSpPr txBox="1"/>
          <p:nvPr/>
        </p:nvSpPr>
        <p:spPr>
          <a:xfrm>
            <a:off x="1363125" y="3011392"/>
            <a:ext cx="10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28,1 mld </a:t>
            </a: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8" name="Prostokąt: zaokrąglone rogi 67">
            <a:extLst>
              <a:ext uri="{FF2B5EF4-FFF2-40B4-BE49-F238E27FC236}">
                <a16:creationId xmlns:a16="http://schemas.microsoft.com/office/drawing/2014/main" id="{14E1A41E-77A8-41AD-B349-D49F38817F30}"/>
              </a:ext>
            </a:extLst>
          </p:cNvPr>
          <p:cNvSpPr/>
          <p:nvPr/>
        </p:nvSpPr>
        <p:spPr>
          <a:xfrm>
            <a:off x="937102" y="3495525"/>
            <a:ext cx="2723755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9" name="Rectangle: Rounded Corners 3">
            <a:extLst>
              <a:ext uri="{FF2B5EF4-FFF2-40B4-BE49-F238E27FC236}">
                <a16:creationId xmlns:a16="http://schemas.microsoft.com/office/drawing/2014/main" id="{A72DD4FF-4235-4920-92B5-E17EF37A24F5}"/>
              </a:ext>
            </a:extLst>
          </p:cNvPr>
          <p:cNvSpPr/>
          <p:nvPr/>
        </p:nvSpPr>
        <p:spPr>
          <a:xfrm>
            <a:off x="434409" y="3556741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-4,7%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8" name="pole tekstowe 77">
            <a:extLst>
              <a:ext uri="{FF2B5EF4-FFF2-40B4-BE49-F238E27FC236}">
                <a16:creationId xmlns:a16="http://schemas.microsoft.com/office/drawing/2014/main" id="{2CF25E04-6B4E-4746-A3FF-81A1B04511A7}"/>
              </a:ext>
            </a:extLst>
          </p:cNvPr>
          <p:cNvSpPr txBox="1"/>
          <p:nvPr/>
        </p:nvSpPr>
        <p:spPr>
          <a:xfrm>
            <a:off x="1363125" y="3587304"/>
            <a:ext cx="10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3,9 mld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9" name="pole tekstowe 78">
            <a:extLst>
              <a:ext uri="{FF2B5EF4-FFF2-40B4-BE49-F238E27FC236}">
                <a16:creationId xmlns:a16="http://schemas.microsoft.com/office/drawing/2014/main" id="{64129DA7-ECDB-4F2C-8C2E-38E8877698F1}"/>
              </a:ext>
            </a:extLst>
          </p:cNvPr>
          <p:cNvSpPr txBox="1"/>
          <p:nvPr/>
        </p:nvSpPr>
        <p:spPr>
          <a:xfrm>
            <a:off x="2420854" y="3011392"/>
            <a:ext cx="1001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osobowe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0" name="pole tekstowe 79">
            <a:extLst>
              <a:ext uri="{FF2B5EF4-FFF2-40B4-BE49-F238E27FC236}">
                <a16:creationId xmlns:a16="http://schemas.microsoft.com/office/drawing/2014/main" id="{341CF59B-7972-46A7-8A79-97ECC5387D83}"/>
              </a:ext>
            </a:extLst>
          </p:cNvPr>
          <p:cNvSpPr txBox="1"/>
          <p:nvPr/>
        </p:nvSpPr>
        <p:spPr>
          <a:xfrm>
            <a:off x="2420854" y="3587304"/>
            <a:ext cx="12225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dostawcze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0" name="Strzałka: pagon 69">
            <a:extLst>
              <a:ext uri="{FF2B5EF4-FFF2-40B4-BE49-F238E27FC236}">
                <a16:creationId xmlns:a16="http://schemas.microsoft.com/office/drawing/2014/main" id="{DA4B59C9-0FAB-4064-8273-B6E4E9EC48AE}"/>
              </a:ext>
            </a:extLst>
          </p:cNvPr>
          <p:cNvSpPr>
            <a:spLocks noChangeAspect="1"/>
          </p:cNvSpPr>
          <p:nvPr/>
        </p:nvSpPr>
        <p:spPr>
          <a:xfrm>
            <a:off x="3972922" y="2559692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1" name="Strzałka: pagon 70">
            <a:extLst>
              <a:ext uri="{FF2B5EF4-FFF2-40B4-BE49-F238E27FC236}">
                <a16:creationId xmlns:a16="http://schemas.microsoft.com/office/drawing/2014/main" id="{A527A9DA-D379-4A37-88F1-EFD4CB34EE5B}"/>
              </a:ext>
            </a:extLst>
          </p:cNvPr>
          <p:cNvSpPr>
            <a:spLocks noChangeAspect="1"/>
          </p:cNvSpPr>
          <p:nvPr/>
        </p:nvSpPr>
        <p:spPr>
          <a:xfrm rot="5400000">
            <a:off x="6086045" y="3974922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6" name="Prostokąt 35">
            <a:extLst>
              <a:ext uri="{FF2B5EF4-FFF2-40B4-BE49-F238E27FC236}">
                <a16:creationId xmlns:a16="http://schemas.microsoft.com/office/drawing/2014/main" id="{28FBB65A-C418-40F1-B363-E7E41C74AAC0}"/>
              </a:ext>
            </a:extLst>
          </p:cNvPr>
          <p:cNvSpPr/>
          <p:nvPr/>
        </p:nvSpPr>
        <p:spPr>
          <a:xfrm>
            <a:off x="6956900" y="5042094"/>
            <a:ext cx="3499167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Średnia wartość transakcji [r/r]</a:t>
            </a:r>
          </a:p>
        </p:txBody>
      </p:sp>
      <p:cxnSp>
        <p:nvCxnSpPr>
          <p:cNvPr id="37" name="Łącznik prosty 36">
            <a:extLst>
              <a:ext uri="{FF2B5EF4-FFF2-40B4-BE49-F238E27FC236}">
                <a16:creationId xmlns:a16="http://schemas.microsoft.com/office/drawing/2014/main" id="{4365ABD2-A772-49C2-8B92-A36F5AD0C78C}"/>
              </a:ext>
            </a:extLst>
          </p:cNvPr>
          <p:cNvCxnSpPr>
            <a:cxnSpLocks/>
          </p:cNvCxnSpPr>
          <p:nvPr/>
        </p:nvCxnSpPr>
        <p:spPr>
          <a:xfrm>
            <a:off x="6956900" y="5450461"/>
            <a:ext cx="3462284" cy="0"/>
          </a:xfrm>
          <a:prstGeom prst="line">
            <a:avLst/>
          </a:prstGeom>
          <a:ln w="1270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Prostokąt: zaokrąglone rogi 37">
            <a:extLst>
              <a:ext uri="{FF2B5EF4-FFF2-40B4-BE49-F238E27FC236}">
                <a16:creationId xmlns:a16="http://schemas.microsoft.com/office/drawing/2014/main" id="{D58D291C-22EA-4484-842C-A093F1F4780F}"/>
              </a:ext>
            </a:extLst>
          </p:cNvPr>
          <p:cNvSpPr/>
          <p:nvPr/>
        </p:nvSpPr>
        <p:spPr>
          <a:xfrm>
            <a:off x="7513881" y="5569384"/>
            <a:ext cx="2942186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0" name="Rectangle: Rounded Corners 3">
            <a:extLst>
              <a:ext uri="{FF2B5EF4-FFF2-40B4-BE49-F238E27FC236}">
                <a16:creationId xmlns:a16="http://schemas.microsoft.com/office/drawing/2014/main" id="{3FAA4F40-4FEA-4607-AD91-8C2CDBF0848B}"/>
              </a:ext>
            </a:extLst>
          </p:cNvPr>
          <p:cNvSpPr/>
          <p:nvPr/>
        </p:nvSpPr>
        <p:spPr>
          <a:xfrm>
            <a:off x="7011188" y="5630600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0,6%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41" name="pole tekstowe 40">
            <a:extLst>
              <a:ext uri="{FF2B5EF4-FFF2-40B4-BE49-F238E27FC236}">
                <a16:creationId xmlns:a16="http://schemas.microsoft.com/office/drawing/2014/main" id="{E1424B31-FE06-49C4-BD98-340FF8C70AF0}"/>
              </a:ext>
            </a:extLst>
          </p:cNvPr>
          <p:cNvSpPr txBox="1"/>
          <p:nvPr/>
        </p:nvSpPr>
        <p:spPr>
          <a:xfrm>
            <a:off x="7971293" y="5645774"/>
            <a:ext cx="11597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149 tys. 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zł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2" name="pole tekstowe 41">
            <a:extLst>
              <a:ext uri="{FF2B5EF4-FFF2-40B4-BE49-F238E27FC236}">
                <a16:creationId xmlns:a16="http://schemas.microsoft.com/office/drawing/2014/main" id="{F5FB30EB-3B0E-4278-9CC7-A7A5C5974ACD}"/>
              </a:ext>
            </a:extLst>
          </p:cNvPr>
          <p:cNvSpPr txBox="1"/>
          <p:nvPr/>
        </p:nvSpPr>
        <p:spPr>
          <a:xfrm>
            <a:off x="9135757" y="5676552"/>
            <a:ext cx="13203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>
                <a:ln>
                  <a:noFill/>
                </a:ln>
                <a:solidFill>
                  <a:srgbClr val="0C35E2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I-II kw. </a:t>
            </a: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0C35E2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2025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C35E2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3" name="Prostokąt 42">
            <a:extLst>
              <a:ext uri="{FF2B5EF4-FFF2-40B4-BE49-F238E27FC236}">
                <a16:creationId xmlns:a16="http://schemas.microsoft.com/office/drawing/2014/main" id="{C5523E55-E40D-4582-A604-1A6044B4B238}"/>
              </a:ext>
            </a:extLst>
          </p:cNvPr>
          <p:cNvSpPr/>
          <p:nvPr/>
        </p:nvSpPr>
        <p:spPr>
          <a:xfrm>
            <a:off x="3585446" y="5061524"/>
            <a:ext cx="3522662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Liczba transakcji [r/r]</a:t>
            </a:r>
          </a:p>
        </p:txBody>
      </p:sp>
      <p:cxnSp>
        <p:nvCxnSpPr>
          <p:cNvPr id="44" name="Łącznik prosty 43">
            <a:extLst>
              <a:ext uri="{FF2B5EF4-FFF2-40B4-BE49-F238E27FC236}">
                <a16:creationId xmlns:a16="http://schemas.microsoft.com/office/drawing/2014/main" id="{D91FA333-F566-4829-B4CC-4E46ABF2FF79}"/>
              </a:ext>
            </a:extLst>
          </p:cNvPr>
          <p:cNvCxnSpPr>
            <a:cxnSpLocks/>
          </p:cNvCxnSpPr>
          <p:nvPr/>
        </p:nvCxnSpPr>
        <p:spPr>
          <a:xfrm>
            <a:off x="4031215" y="5439702"/>
            <a:ext cx="2507953" cy="0"/>
          </a:xfrm>
          <a:prstGeom prst="line">
            <a:avLst/>
          </a:prstGeom>
          <a:ln w="1270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Prostokąt: zaokrąglone rogi 44">
            <a:extLst>
              <a:ext uri="{FF2B5EF4-FFF2-40B4-BE49-F238E27FC236}">
                <a16:creationId xmlns:a16="http://schemas.microsoft.com/office/drawing/2014/main" id="{1263F078-6866-471B-AAA9-F3BD38EE9AFA}"/>
              </a:ext>
            </a:extLst>
          </p:cNvPr>
          <p:cNvSpPr/>
          <p:nvPr/>
        </p:nvSpPr>
        <p:spPr>
          <a:xfrm>
            <a:off x="4782063" y="5568451"/>
            <a:ext cx="1433173" cy="4932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6" name="pole tekstowe 45">
            <a:extLst>
              <a:ext uri="{FF2B5EF4-FFF2-40B4-BE49-F238E27FC236}">
                <a16:creationId xmlns:a16="http://schemas.microsoft.com/office/drawing/2014/main" id="{B7E85E94-D640-4DB9-AF96-D2777D6994C2}"/>
              </a:ext>
            </a:extLst>
          </p:cNvPr>
          <p:cNvSpPr txBox="1"/>
          <p:nvPr/>
        </p:nvSpPr>
        <p:spPr>
          <a:xfrm>
            <a:off x="5178915" y="5676552"/>
            <a:ext cx="10363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>
                <a:ln>
                  <a:noFill/>
                </a:ln>
                <a:solidFill>
                  <a:srgbClr val="0C35E2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I-II kw. </a:t>
            </a: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0C35E2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2025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C35E2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7" name="Rectangle: Rounded Corners 3">
            <a:extLst>
              <a:ext uri="{FF2B5EF4-FFF2-40B4-BE49-F238E27FC236}">
                <a16:creationId xmlns:a16="http://schemas.microsoft.com/office/drawing/2014/main" id="{92D53029-B321-4EA5-A394-18F5293069F0}"/>
              </a:ext>
            </a:extLst>
          </p:cNvPr>
          <p:cNvSpPr/>
          <p:nvPr/>
        </p:nvSpPr>
        <p:spPr>
          <a:xfrm>
            <a:off x="4283272" y="5630600"/>
            <a:ext cx="930480" cy="368903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8,0%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49" name="Prostokąt: zaokrąglone rogi 48">
            <a:extLst>
              <a:ext uri="{FF2B5EF4-FFF2-40B4-BE49-F238E27FC236}">
                <a16:creationId xmlns:a16="http://schemas.microsoft.com/office/drawing/2014/main" id="{7EC2231F-3DBB-44F4-9B78-A8FC20B91EF7}"/>
              </a:ext>
            </a:extLst>
          </p:cNvPr>
          <p:cNvSpPr/>
          <p:nvPr/>
        </p:nvSpPr>
        <p:spPr>
          <a:xfrm>
            <a:off x="607209" y="4410985"/>
            <a:ext cx="3053648" cy="883667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7" name="Rectangle: Rounded Corners 3">
            <a:extLst>
              <a:ext uri="{FF2B5EF4-FFF2-40B4-BE49-F238E27FC236}">
                <a16:creationId xmlns:a16="http://schemas.microsoft.com/office/drawing/2014/main" id="{F029C330-C3E5-4969-9243-DB7CAC509B0D}"/>
              </a:ext>
            </a:extLst>
          </p:cNvPr>
          <p:cNvSpPr/>
          <p:nvPr/>
        </p:nvSpPr>
        <p:spPr>
          <a:xfrm>
            <a:off x="434409" y="4477165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6,8%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59" name="Rectangle: Rounded Corners 3">
            <a:extLst>
              <a:ext uri="{FF2B5EF4-FFF2-40B4-BE49-F238E27FC236}">
                <a16:creationId xmlns:a16="http://schemas.microsoft.com/office/drawing/2014/main" id="{F8D9D448-7DBE-4777-9EEC-49E5A40857E8}"/>
              </a:ext>
            </a:extLst>
          </p:cNvPr>
          <p:cNvSpPr/>
          <p:nvPr/>
        </p:nvSpPr>
        <p:spPr>
          <a:xfrm>
            <a:off x="434409" y="4851029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47,2%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51" name="pole tekstowe 50">
            <a:extLst>
              <a:ext uri="{FF2B5EF4-FFF2-40B4-BE49-F238E27FC236}">
                <a16:creationId xmlns:a16="http://schemas.microsoft.com/office/drawing/2014/main" id="{0AE0F041-8623-4153-95A6-69CD3486848E}"/>
              </a:ext>
            </a:extLst>
          </p:cNvPr>
          <p:cNvSpPr txBox="1"/>
          <p:nvPr/>
        </p:nvSpPr>
        <p:spPr>
          <a:xfrm>
            <a:off x="1363125" y="4510454"/>
            <a:ext cx="10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29,9 mld </a:t>
            </a: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0" name="pole tekstowe 59">
            <a:extLst>
              <a:ext uri="{FF2B5EF4-FFF2-40B4-BE49-F238E27FC236}">
                <a16:creationId xmlns:a16="http://schemas.microsoft.com/office/drawing/2014/main" id="{815607ED-4EE4-4877-8BA5-660051A33EDC}"/>
              </a:ext>
            </a:extLst>
          </p:cNvPr>
          <p:cNvSpPr txBox="1"/>
          <p:nvPr/>
        </p:nvSpPr>
        <p:spPr>
          <a:xfrm>
            <a:off x="2420854" y="4510454"/>
            <a:ext cx="1001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leasing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1" name="pole tekstowe 60">
            <a:extLst>
              <a:ext uri="{FF2B5EF4-FFF2-40B4-BE49-F238E27FC236}">
                <a16:creationId xmlns:a16="http://schemas.microsoft.com/office/drawing/2014/main" id="{8E3C911B-181B-413D-AE6A-0BC9DC439A0E}"/>
              </a:ext>
            </a:extLst>
          </p:cNvPr>
          <p:cNvSpPr txBox="1"/>
          <p:nvPr/>
        </p:nvSpPr>
        <p:spPr>
          <a:xfrm>
            <a:off x="1363125" y="4901152"/>
            <a:ext cx="10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2,1 mld </a:t>
            </a: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2" name="pole tekstowe 61">
            <a:extLst>
              <a:ext uri="{FF2B5EF4-FFF2-40B4-BE49-F238E27FC236}">
                <a16:creationId xmlns:a16="http://schemas.microsoft.com/office/drawing/2014/main" id="{89B4D822-FB3D-4B3E-AF35-E190ED4DD0DD}"/>
              </a:ext>
            </a:extLst>
          </p:cNvPr>
          <p:cNvSpPr txBox="1"/>
          <p:nvPr/>
        </p:nvSpPr>
        <p:spPr>
          <a:xfrm>
            <a:off x="2420854" y="4901152"/>
            <a:ext cx="1001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pożyczka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FFB79D3B-6A70-448D-99F7-62EB64757D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5671" y="1979500"/>
            <a:ext cx="3456000" cy="2044649"/>
          </a:xfrm>
          <a:prstGeom prst="rect">
            <a:avLst/>
          </a:prstGeom>
        </p:spPr>
      </p:pic>
      <p:pic>
        <p:nvPicPr>
          <p:cNvPr id="5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E863A6FF-E615-3AF6-BF3B-ABAA6BFFD9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07538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trzałka: w prawo 73">
            <a:extLst>
              <a:ext uri="{FF2B5EF4-FFF2-40B4-BE49-F238E27FC236}">
                <a16:creationId xmlns:a16="http://schemas.microsoft.com/office/drawing/2014/main" id="{513EE38C-F896-4DFB-A67F-8DF22A6E9428}"/>
              </a:ext>
            </a:extLst>
          </p:cNvPr>
          <p:cNvSpPr/>
          <p:nvPr/>
        </p:nvSpPr>
        <p:spPr>
          <a:xfrm rot="2807386" flipV="1">
            <a:off x="8092741" y="4383763"/>
            <a:ext cx="648000" cy="108000"/>
          </a:xfrm>
          <a:prstGeom prst="rightArrow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6" name="Strzałka: w prawo 75">
            <a:extLst>
              <a:ext uri="{FF2B5EF4-FFF2-40B4-BE49-F238E27FC236}">
                <a16:creationId xmlns:a16="http://schemas.microsoft.com/office/drawing/2014/main" id="{211A56FD-5C17-49B3-94FC-2F4BAA67D52D}"/>
              </a:ext>
            </a:extLst>
          </p:cNvPr>
          <p:cNvSpPr/>
          <p:nvPr/>
        </p:nvSpPr>
        <p:spPr>
          <a:xfrm rot="2807386" flipV="1">
            <a:off x="8092741" y="3645858"/>
            <a:ext cx="648000" cy="108000"/>
          </a:xfrm>
          <a:prstGeom prst="rightArrow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3" name="Strzałka: w prawo 72">
            <a:extLst>
              <a:ext uri="{FF2B5EF4-FFF2-40B4-BE49-F238E27FC236}">
                <a16:creationId xmlns:a16="http://schemas.microsoft.com/office/drawing/2014/main" id="{24B0BF81-086F-4E12-8AF5-FE4CDE72773C}"/>
              </a:ext>
            </a:extLst>
          </p:cNvPr>
          <p:cNvSpPr/>
          <p:nvPr/>
        </p:nvSpPr>
        <p:spPr>
          <a:xfrm rot="18792614">
            <a:off x="8092741" y="2947220"/>
            <a:ext cx="648000" cy="108000"/>
          </a:xfrm>
          <a:prstGeom prst="rightArrow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6" name="Obraz 5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52FBDDCD-B906-E4B5-5E62-90D5E5AC8B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10056730" y="-36272"/>
            <a:ext cx="3015343" cy="6858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5665783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03521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Struktura finansowania pojazdów lekkich w I półroczu 2025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7929894" y="581181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DC716E94-B90C-4C26-8D15-3F1B653AEDB6}"/>
              </a:ext>
            </a:extLst>
          </p:cNvPr>
          <p:cNvSpPr txBox="1"/>
          <p:nvPr/>
        </p:nvSpPr>
        <p:spPr>
          <a:xfrm>
            <a:off x="7310536" y="6536688"/>
            <a:ext cx="491193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50" b="1" i="1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* Dane dla łącznego finansowania pojazdów lekkich leasingiem i pożyczką</a:t>
            </a:r>
          </a:p>
        </p:txBody>
      </p:sp>
      <p:sp>
        <p:nvSpPr>
          <p:cNvPr id="22" name="Prostokąt 21">
            <a:extLst>
              <a:ext uri="{FF2B5EF4-FFF2-40B4-BE49-F238E27FC236}">
                <a16:creationId xmlns:a16="http://schemas.microsoft.com/office/drawing/2014/main" id="{BD25A874-1975-4083-AD1C-A4C797659A4B}"/>
              </a:ext>
            </a:extLst>
          </p:cNvPr>
          <p:cNvSpPr/>
          <p:nvPr/>
        </p:nvSpPr>
        <p:spPr>
          <a:xfrm>
            <a:off x="351435" y="1739744"/>
            <a:ext cx="2930277" cy="732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Struktura przedmiotowa OSD</a:t>
            </a:r>
          </a:p>
        </p:txBody>
      </p:sp>
      <p:cxnSp>
        <p:nvCxnSpPr>
          <p:cNvPr id="23" name="Łącznik prosty 22">
            <a:extLst>
              <a:ext uri="{FF2B5EF4-FFF2-40B4-BE49-F238E27FC236}">
                <a16:creationId xmlns:a16="http://schemas.microsoft.com/office/drawing/2014/main" id="{D596F27A-DE4A-4CB8-AFE2-30786D9B3477}"/>
              </a:ext>
            </a:extLst>
          </p:cNvPr>
          <p:cNvCxnSpPr>
            <a:cxnSpLocks/>
          </p:cNvCxnSpPr>
          <p:nvPr/>
        </p:nvCxnSpPr>
        <p:spPr>
          <a:xfrm>
            <a:off x="351435" y="2522732"/>
            <a:ext cx="2930277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Prostokąt 25">
            <a:extLst>
              <a:ext uri="{FF2B5EF4-FFF2-40B4-BE49-F238E27FC236}">
                <a16:creationId xmlns:a16="http://schemas.microsoft.com/office/drawing/2014/main" id="{3D168CB1-98A8-419E-9116-489C9E8EF665}"/>
              </a:ext>
            </a:extLst>
          </p:cNvPr>
          <p:cNvSpPr/>
          <p:nvPr/>
        </p:nvSpPr>
        <p:spPr>
          <a:xfrm>
            <a:off x="7934572" y="1911534"/>
            <a:ext cx="3914930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Struktura rynku wg rocznych obrotów klienta </a:t>
            </a:r>
          </a:p>
        </p:txBody>
      </p:sp>
      <p:cxnSp>
        <p:nvCxnSpPr>
          <p:cNvPr id="27" name="Łącznik prosty 26">
            <a:extLst>
              <a:ext uri="{FF2B5EF4-FFF2-40B4-BE49-F238E27FC236}">
                <a16:creationId xmlns:a16="http://schemas.microsoft.com/office/drawing/2014/main" id="{11B718A2-8C3D-4D1A-ADD3-1C9ECBED9C2D}"/>
              </a:ext>
            </a:extLst>
          </p:cNvPr>
          <p:cNvCxnSpPr>
            <a:cxnSpLocks/>
          </p:cNvCxnSpPr>
          <p:nvPr/>
        </p:nvCxnSpPr>
        <p:spPr>
          <a:xfrm>
            <a:off x="7809473" y="2515860"/>
            <a:ext cx="4053600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Prostokąt: zaokrąglone rogi 27">
            <a:extLst>
              <a:ext uri="{FF2B5EF4-FFF2-40B4-BE49-F238E27FC236}">
                <a16:creationId xmlns:a16="http://schemas.microsoft.com/office/drawing/2014/main" id="{901CC66D-9360-4F48-9F0C-FA36AF5EEF16}"/>
              </a:ext>
            </a:extLst>
          </p:cNvPr>
          <p:cNvSpPr/>
          <p:nvPr/>
        </p:nvSpPr>
        <p:spPr>
          <a:xfrm>
            <a:off x="9808351" y="2755553"/>
            <a:ext cx="1800115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9" name="Rectangle: Rounded Corners 3">
            <a:extLst>
              <a:ext uri="{FF2B5EF4-FFF2-40B4-BE49-F238E27FC236}">
                <a16:creationId xmlns:a16="http://schemas.microsoft.com/office/drawing/2014/main" id="{B4D301C0-BB62-482D-9F1E-C379865518CD}"/>
              </a:ext>
            </a:extLst>
          </p:cNvPr>
          <p:cNvSpPr/>
          <p:nvPr/>
        </p:nvSpPr>
        <p:spPr>
          <a:xfrm>
            <a:off x="9241610" y="2816769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64,5%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30" name="pole tekstowe 29">
            <a:extLst>
              <a:ext uri="{FF2B5EF4-FFF2-40B4-BE49-F238E27FC236}">
                <a16:creationId xmlns:a16="http://schemas.microsoft.com/office/drawing/2014/main" id="{0A448D50-1DB2-4A40-905F-4B593CE28E10}"/>
              </a:ext>
            </a:extLst>
          </p:cNvPr>
          <p:cNvSpPr txBox="1"/>
          <p:nvPr/>
        </p:nvSpPr>
        <p:spPr>
          <a:xfrm>
            <a:off x="10265763" y="2847332"/>
            <a:ext cx="1255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do 5 mln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1" name="Prostokąt: zaokrąglone rogi 30">
            <a:extLst>
              <a:ext uri="{FF2B5EF4-FFF2-40B4-BE49-F238E27FC236}">
                <a16:creationId xmlns:a16="http://schemas.microsoft.com/office/drawing/2014/main" id="{CEB1D1C1-2E83-4707-A95D-9E70E2AA0AAB}"/>
              </a:ext>
            </a:extLst>
          </p:cNvPr>
          <p:cNvSpPr/>
          <p:nvPr/>
        </p:nvSpPr>
        <p:spPr>
          <a:xfrm>
            <a:off x="9806748" y="3454191"/>
            <a:ext cx="1800115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2" name="Rectangle: Rounded Corners 3">
            <a:extLst>
              <a:ext uri="{FF2B5EF4-FFF2-40B4-BE49-F238E27FC236}">
                <a16:creationId xmlns:a16="http://schemas.microsoft.com/office/drawing/2014/main" id="{A1CB2E86-172D-4B52-951C-97F3E4098A10}"/>
              </a:ext>
            </a:extLst>
          </p:cNvPr>
          <p:cNvSpPr/>
          <p:nvPr/>
        </p:nvSpPr>
        <p:spPr>
          <a:xfrm>
            <a:off x="9241610" y="3515407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14,2%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33" name="pole tekstowe 32">
            <a:extLst>
              <a:ext uri="{FF2B5EF4-FFF2-40B4-BE49-F238E27FC236}">
                <a16:creationId xmlns:a16="http://schemas.microsoft.com/office/drawing/2014/main" id="{E7EEFE52-5D65-4C3C-BA08-66860CE4D1D1}"/>
              </a:ext>
            </a:extLst>
          </p:cNvPr>
          <p:cNvSpPr txBox="1"/>
          <p:nvPr/>
        </p:nvSpPr>
        <p:spPr>
          <a:xfrm>
            <a:off x="10264160" y="3545970"/>
            <a:ext cx="1255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5 - 20 mln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4" name="Prostokąt: zaokrąglone rogi 33">
            <a:extLst>
              <a:ext uri="{FF2B5EF4-FFF2-40B4-BE49-F238E27FC236}">
                <a16:creationId xmlns:a16="http://schemas.microsoft.com/office/drawing/2014/main" id="{C25F3BB1-25B7-4563-B2B0-DD91CEE3062D}"/>
              </a:ext>
            </a:extLst>
          </p:cNvPr>
          <p:cNvSpPr/>
          <p:nvPr/>
        </p:nvSpPr>
        <p:spPr>
          <a:xfrm>
            <a:off x="9805145" y="4192096"/>
            <a:ext cx="1800115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5" name="Rectangle: Rounded Corners 3">
            <a:extLst>
              <a:ext uri="{FF2B5EF4-FFF2-40B4-BE49-F238E27FC236}">
                <a16:creationId xmlns:a16="http://schemas.microsoft.com/office/drawing/2014/main" id="{F941C18D-2A90-4008-9A3B-525B2631F0C5}"/>
              </a:ext>
            </a:extLst>
          </p:cNvPr>
          <p:cNvSpPr/>
          <p:nvPr/>
        </p:nvSpPr>
        <p:spPr>
          <a:xfrm>
            <a:off x="9241610" y="4253312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17,7%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36" name="pole tekstowe 35">
            <a:extLst>
              <a:ext uri="{FF2B5EF4-FFF2-40B4-BE49-F238E27FC236}">
                <a16:creationId xmlns:a16="http://schemas.microsoft.com/office/drawing/2014/main" id="{E1314396-64B4-445F-82FD-97B98000E0A3}"/>
              </a:ext>
            </a:extLst>
          </p:cNvPr>
          <p:cNvSpPr txBox="1"/>
          <p:nvPr/>
        </p:nvSpPr>
        <p:spPr>
          <a:xfrm>
            <a:off x="10238835" y="4283875"/>
            <a:ext cx="14984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pow. </a:t>
            </a: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20 mln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5" name="Rectangle: Rounded Corners 3">
            <a:extLst>
              <a:ext uri="{FF2B5EF4-FFF2-40B4-BE49-F238E27FC236}">
                <a16:creationId xmlns:a16="http://schemas.microsoft.com/office/drawing/2014/main" id="{988058D1-5D28-492E-8226-DC1A4D9E034C}"/>
              </a:ext>
            </a:extLst>
          </p:cNvPr>
          <p:cNvSpPr/>
          <p:nvPr/>
        </p:nvSpPr>
        <p:spPr>
          <a:xfrm>
            <a:off x="7996562" y="3591858"/>
            <a:ext cx="840358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</a:t>
            </a: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1,8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39" name="Rectangle: Rounded Corners 3">
            <a:extLst>
              <a:ext uri="{FF2B5EF4-FFF2-40B4-BE49-F238E27FC236}">
                <a16:creationId xmlns:a16="http://schemas.microsoft.com/office/drawing/2014/main" id="{0FF0A0FE-99CB-4514-BAAA-6552F4DFAE30}"/>
              </a:ext>
            </a:extLst>
          </p:cNvPr>
          <p:cNvSpPr/>
          <p:nvPr/>
        </p:nvSpPr>
        <p:spPr>
          <a:xfrm>
            <a:off x="7965448" y="2893220"/>
            <a:ext cx="902587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3,0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41" name="Rectangle: Rounded Corners 3">
            <a:extLst>
              <a:ext uri="{FF2B5EF4-FFF2-40B4-BE49-F238E27FC236}">
                <a16:creationId xmlns:a16="http://schemas.microsoft.com/office/drawing/2014/main" id="{499D0381-87D2-40B3-B976-43D8B301AFA8}"/>
              </a:ext>
            </a:extLst>
          </p:cNvPr>
          <p:cNvSpPr/>
          <p:nvPr/>
        </p:nvSpPr>
        <p:spPr>
          <a:xfrm>
            <a:off x="7996562" y="4329763"/>
            <a:ext cx="840358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</a:t>
            </a: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2,4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42" name="Prostokąt 41">
            <a:extLst>
              <a:ext uri="{FF2B5EF4-FFF2-40B4-BE49-F238E27FC236}">
                <a16:creationId xmlns:a16="http://schemas.microsoft.com/office/drawing/2014/main" id="{7D9C31D9-9114-42D2-8B18-44E8B09E7D56}"/>
              </a:ext>
            </a:extLst>
          </p:cNvPr>
          <p:cNvSpPr/>
          <p:nvPr/>
        </p:nvSpPr>
        <p:spPr>
          <a:xfrm>
            <a:off x="964258" y="5543091"/>
            <a:ext cx="1704631" cy="509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Dominują pojazdy osobowe.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43" name="Prostokąt 42">
            <a:extLst>
              <a:ext uri="{FF2B5EF4-FFF2-40B4-BE49-F238E27FC236}">
                <a16:creationId xmlns:a16="http://schemas.microsoft.com/office/drawing/2014/main" id="{A6ADEBEE-39D6-4E78-9E10-ECAEDFE03083}"/>
              </a:ext>
            </a:extLst>
          </p:cNvPr>
          <p:cNvSpPr/>
          <p:nvPr/>
        </p:nvSpPr>
        <p:spPr>
          <a:xfrm>
            <a:off x="7809473" y="5567127"/>
            <a:ext cx="4053600" cy="491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Pojazdy lekkie w największym stopniu finansują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najmniejsze firmy.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46" name="Prostokąt 45">
            <a:extLst>
              <a:ext uri="{FF2B5EF4-FFF2-40B4-BE49-F238E27FC236}">
                <a16:creationId xmlns:a16="http://schemas.microsoft.com/office/drawing/2014/main" id="{C01F284A-EE6D-4CA6-AABB-26DFD8D01783}"/>
              </a:ext>
            </a:extLst>
          </p:cNvPr>
          <p:cNvSpPr/>
          <p:nvPr/>
        </p:nvSpPr>
        <p:spPr>
          <a:xfrm>
            <a:off x="4246571" y="1911534"/>
            <a:ext cx="2623641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Struktura finansowania OSD</a:t>
            </a:r>
          </a:p>
        </p:txBody>
      </p:sp>
      <p:sp>
        <p:nvSpPr>
          <p:cNvPr id="47" name="Prostokąt: zaokrąglone rogi 46">
            <a:extLst>
              <a:ext uri="{FF2B5EF4-FFF2-40B4-BE49-F238E27FC236}">
                <a16:creationId xmlns:a16="http://schemas.microsoft.com/office/drawing/2014/main" id="{F6A262E8-FEDF-468C-AD28-D33F4AEC0488}"/>
              </a:ext>
            </a:extLst>
          </p:cNvPr>
          <p:cNvSpPr/>
          <p:nvPr/>
        </p:nvSpPr>
        <p:spPr>
          <a:xfrm>
            <a:off x="5654959" y="2723132"/>
            <a:ext cx="1524181" cy="8856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8" name="Rectangle: Rounded Corners 3">
            <a:extLst>
              <a:ext uri="{FF2B5EF4-FFF2-40B4-BE49-F238E27FC236}">
                <a16:creationId xmlns:a16="http://schemas.microsoft.com/office/drawing/2014/main" id="{E9B5FB2E-F593-45A6-9E94-BAD1F33D9DEC}"/>
              </a:ext>
            </a:extLst>
          </p:cNvPr>
          <p:cNvSpPr/>
          <p:nvPr/>
        </p:nvSpPr>
        <p:spPr>
          <a:xfrm>
            <a:off x="5138213" y="2792497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93,5%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49" name="pole tekstowe 48">
            <a:extLst>
              <a:ext uri="{FF2B5EF4-FFF2-40B4-BE49-F238E27FC236}">
                <a16:creationId xmlns:a16="http://schemas.microsoft.com/office/drawing/2014/main" id="{00FB2A79-9CAA-4BE9-B501-496B214D46CB}"/>
              </a:ext>
            </a:extLst>
          </p:cNvPr>
          <p:cNvSpPr txBox="1"/>
          <p:nvPr/>
        </p:nvSpPr>
        <p:spPr>
          <a:xfrm>
            <a:off x="6112372" y="2824863"/>
            <a:ext cx="939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leasing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0" name="Rectangle: Rounded Corners 3">
            <a:extLst>
              <a:ext uri="{FF2B5EF4-FFF2-40B4-BE49-F238E27FC236}">
                <a16:creationId xmlns:a16="http://schemas.microsoft.com/office/drawing/2014/main" id="{563132FD-6108-4C7B-B604-F327DC4B0DB4}"/>
              </a:ext>
            </a:extLst>
          </p:cNvPr>
          <p:cNvSpPr/>
          <p:nvPr/>
        </p:nvSpPr>
        <p:spPr>
          <a:xfrm>
            <a:off x="5138213" y="3171803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6,5%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51" name="pole tekstowe 50">
            <a:extLst>
              <a:ext uri="{FF2B5EF4-FFF2-40B4-BE49-F238E27FC236}">
                <a16:creationId xmlns:a16="http://schemas.microsoft.com/office/drawing/2014/main" id="{7A85E0A9-5686-4A3E-BD22-19943897B612}"/>
              </a:ext>
            </a:extLst>
          </p:cNvPr>
          <p:cNvSpPr txBox="1"/>
          <p:nvPr/>
        </p:nvSpPr>
        <p:spPr>
          <a:xfrm>
            <a:off x="6119816" y="3204169"/>
            <a:ext cx="12408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buClr>
                <a:schemeClr val="accent2"/>
              </a:buClr>
              <a:defRPr sz="1200">
                <a:solidFill>
                  <a:srgbClr val="303030"/>
                </a:solidFill>
                <a:latin typeface="Nunito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pożyczka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cxnSp>
        <p:nvCxnSpPr>
          <p:cNvPr id="52" name="Łącznik prosty 51">
            <a:extLst>
              <a:ext uri="{FF2B5EF4-FFF2-40B4-BE49-F238E27FC236}">
                <a16:creationId xmlns:a16="http://schemas.microsoft.com/office/drawing/2014/main" id="{ED248B81-D6E0-4DF3-8083-D81EBBCF3401}"/>
              </a:ext>
            </a:extLst>
          </p:cNvPr>
          <p:cNvCxnSpPr>
            <a:cxnSpLocks/>
          </p:cNvCxnSpPr>
          <p:nvPr/>
        </p:nvCxnSpPr>
        <p:spPr>
          <a:xfrm>
            <a:off x="3936820" y="2522732"/>
            <a:ext cx="3243600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Prostokąt: zaokrąglone rogi 52">
            <a:extLst>
              <a:ext uri="{FF2B5EF4-FFF2-40B4-BE49-F238E27FC236}">
                <a16:creationId xmlns:a16="http://schemas.microsoft.com/office/drawing/2014/main" id="{D9FDB487-6F6B-4C07-BF7B-78C877D0391F}"/>
              </a:ext>
            </a:extLst>
          </p:cNvPr>
          <p:cNvSpPr/>
          <p:nvPr/>
        </p:nvSpPr>
        <p:spPr>
          <a:xfrm>
            <a:off x="5637240" y="3846529"/>
            <a:ext cx="1541900" cy="883667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4" name="Rectangle: Rounded Corners 3">
            <a:extLst>
              <a:ext uri="{FF2B5EF4-FFF2-40B4-BE49-F238E27FC236}">
                <a16:creationId xmlns:a16="http://schemas.microsoft.com/office/drawing/2014/main" id="{74D3C8F1-9CE1-47BC-BBDC-697AEF6A3D26}"/>
              </a:ext>
            </a:extLst>
          </p:cNvPr>
          <p:cNvSpPr/>
          <p:nvPr/>
        </p:nvSpPr>
        <p:spPr>
          <a:xfrm>
            <a:off x="5138213" y="3915893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73,3%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55" name="pole tekstowe 54">
            <a:extLst>
              <a:ext uri="{FF2B5EF4-FFF2-40B4-BE49-F238E27FC236}">
                <a16:creationId xmlns:a16="http://schemas.microsoft.com/office/drawing/2014/main" id="{7060C948-0D21-473C-9376-EE2E1C91130D}"/>
              </a:ext>
            </a:extLst>
          </p:cNvPr>
          <p:cNvSpPr txBox="1"/>
          <p:nvPr/>
        </p:nvSpPr>
        <p:spPr>
          <a:xfrm>
            <a:off x="6094653" y="3948259"/>
            <a:ext cx="939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nowe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6" name="Rectangle: Rounded Corners 3">
            <a:extLst>
              <a:ext uri="{FF2B5EF4-FFF2-40B4-BE49-F238E27FC236}">
                <a16:creationId xmlns:a16="http://schemas.microsoft.com/office/drawing/2014/main" id="{372A132D-82A1-45A5-A8A7-29E9093D73F8}"/>
              </a:ext>
            </a:extLst>
          </p:cNvPr>
          <p:cNvSpPr/>
          <p:nvPr/>
        </p:nvSpPr>
        <p:spPr>
          <a:xfrm>
            <a:off x="5138213" y="4295199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26,7%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57" name="pole tekstowe 56">
            <a:extLst>
              <a:ext uri="{FF2B5EF4-FFF2-40B4-BE49-F238E27FC236}">
                <a16:creationId xmlns:a16="http://schemas.microsoft.com/office/drawing/2014/main" id="{ADD5001A-47A4-4D26-9162-DD622C328D0B}"/>
              </a:ext>
            </a:extLst>
          </p:cNvPr>
          <p:cNvSpPr txBox="1"/>
          <p:nvPr/>
        </p:nvSpPr>
        <p:spPr>
          <a:xfrm>
            <a:off x="6084724" y="4327565"/>
            <a:ext cx="10944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buClr>
                <a:schemeClr val="accent2"/>
              </a:buClr>
              <a:defRPr sz="1200">
                <a:solidFill>
                  <a:srgbClr val="303030"/>
                </a:solidFill>
                <a:latin typeface="Nunito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używane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61" name="Strzałka: pagon 60">
            <a:extLst>
              <a:ext uri="{FF2B5EF4-FFF2-40B4-BE49-F238E27FC236}">
                <a16:creationId xmlns:a16="http://schemas.microsoft.com/office/drawing/2014/main" id="{205BE7F2-38ED-4FC7-AC6F-798F6883601C}"/>
              </a:ext>
            </a:extLst>
          </p:cNvPr>
          <p:cNvSpPr>
            <a:spLocks noChangeAspect="1"/>
          </p:cNvSpPr>
          <p:nvPr/>
        </p:nvSpPr>
        <p:spPr>
          <a:xfrm rot="5400000">
            <a:off x="1674330" y="4813926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2" name="Strzałka: pagon 61">
            <a:extLst>
              <a:ext uri="{FF2B5EF4-FFF2-40B4-BE49-F238E27FC236}">
                <a16:creationId xmlns:a16="http://schemas.microsoft.com/office/drawing/2014/main" id="{5F3785F6-793F-447E-8227-ADCF57604034}"/>
              </a:ext>
            </a:extLst>
          </p:cNvPr>
          <p:cNvSpPr>
            <a:spLocks noChangeAspect="1"/>
          </p:cNvSpPr>
          <p:nvPr/>
        </p:nvSpPr>
        <p:spPr>
          <a:xfrm rot="5400000">
            <a:off x="9694030" y="4813926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4" name="Prostokąt 63">
            <a:extLst>
              <a:ext uri="{FF2B5EF4-FFF2-40B4-BE49-F238E27FC236}">
                <a16:creationId xmlns:a16="http://schemas.microsoft.com/office/drawing/2014/main" id="{38FA91FD-0A8D-4582-8DED-69F90B5ED086}"/>
              </a:ext>
            </a:extLst>
          </p:cNvPr>
          <p:cNvSpPr/>
          <p:nvPr/>
        </p:nvSpPr>
        <p:spPr>
          <a:xfrm>
            <a:off x="3936820" y="5560801"/>
            <a:ext cx="3242321" cy="491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Dominuje leasing, choć pożyczka zyskuje już na znaczeniu; istotny udział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używanego sprzętu.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65" name="Strzałka: pagon 64">
            <a:extLst>
              <a:ext uri="{FF2B5EF4-FFF2-40B4-BE49-F238E27FC236}">
                <a16:creationId xmlns:a16="http://schemas.microsoft.com/office/drawing/2014/main" id="{3396FD92-1FE5-4B62-8CD4-8E2D4405C6D7}"/>
              </a:ext>
            </a:extLst>
          </p:cNvPr>
          <p:cNvSpPr>
            <a:spLocks noChangeAspect="1"/>
          </p:cNvSpPr>
          <p:nvPr/>
        </p:nvSpPr>
        <p:spPr>
          <a:xfrm rot="5400000">
            <a:off x="5415737" y="4813926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8" name="Strzałka: zakrzywiona w lewo 57">
            <a:extLst>
              <a:ext uri="{FF2B5EF4-FFF2-40B4-BE49-F238E27FC236}">
                <a16:creationId xmlns:a16="http://schemas.microsoft.com/office/drawing/2014/main" id="{519A14C7-E8BA-42AE-8A6F-3541AF68B76B}"/>
              </a:ext>
            </a:extLst>
          </p:cNvPr>
          <p:cNvSpPr/>
          <p:nvPr/>
        </p:nvSpPr>
        <p:spPr>
          <a:xfrm rot="10800000" flipV="1">
            <a:off x="4290224" y="2828095"/>
            <a:ext cx="329390" cy="686862"/>
          </a:xfrm>
          <a:prstGeom prst="curved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6" name="Rectangle: Rounded Corners 3">
            <a:extLst>
              <a:ext uri="{FF2B5EF4-FFF2-40B4-BE49-F238E27FC236}">
                <a16:creationId xmlns:a16="http://schemas.microsoft.com/office/drawing/2014/main" id="{09C30979-0DCF-43F8-8256-BA7D7999CA22}"/>
              </a:ext>
            </a:extLst>
          </p:cNvPr>
          <p:cNvSpPr/>
          <p:nvPr/>
        </p:nvSpPr>
        <p:spPr>
          <a:xfrm>
            <a:off x="4098026" y="3049468"/>
            <a:ext cx="713787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1,7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68" name="Strzałka: zakrzywiona w lewo 67">
            <a:extLst>
              <a:ext uri="{FF2B5EF4-FFF2-40B4-BE49-F238E27FC236}">
                <a16:creationId xmlns:a16="http://schemas.microsoft.com/office/drawing/2014/main" id="{3336CF00-6FD4-4D50-8DAF-DCF5CFD103C3}"/>
              </a:ext>
            </a:extLst>
          </p:cNvPr>
          <p:cNvSpPr/>
          <p:nvPr/>
        </p:nvSpPr>
        <p:spPr>
          <a:xfrm rot="10800000">
            <a:off x="4290225" y="3979811"/>
            <a:ext cx="329390" cy="686862"/>
          </a:xfrm>
          <a:prstGeom prst="curved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0" name="Rectangle: Rounded Corners 3">
            <a:extLst>
              <a:ext uri="{FF2B5EF4-FFF2-40B4-BE49-F238E27FC236}">
                <a16:creationId xmlns:a16="http://schemas.microsoft.com/office/drawing/2014/main" id="{39E0ACFD-61C2-4B77-8039-52B3C7000339}"/>
              </a:ext>
            </a:extLst>
          </p:cNvPr>
          <p:cNvSpPr/>
          <p:nvPr/>
        </p:nvSpPr>
        <p:spPr>
          <a:xfrm>
            <a:off x="4098519" y="4215242"/>
            <a:ext cx="712800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1,7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59" name="pole tekstowe 58">
            <a:extLst>
              <a:ext uri="{FF2B5EF4-FFF2-40B4-BE49-F238E27FC236}">
                <a16:creationId xmlns:a16="http://schemas.microsoft.com/office/drawing/2014/main" id="{3700352A-ACB3-4CE4-8578-DA750F5073BD}"/>
              </a:ext>
            </a:extLst>
          </p:cNvPr>
          <p:cNvSpPr txBox="1"/>
          <p:nvPr/>
        </p:nvSpPr>
        <p:spPr>
          <a:xfrm>
            <a:off x="4801220" y="3027525"/>
            <a:ext cx="445674" cy="30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7" name="pole tekstowe 66">
            <a:extLst>
              <a:ext uri="{FF2B5EF4-FFF2-40B4-BE49-F238E27FC236}">
                <a16:creationId xmlns:a16="http://schemas.microsoft.com/office/drawing/2014/main" id="{73B4B0C2-FE5B-4DD8-BEB3-26085D58A112}"/>
              </a:ext>
            </a:extLst>
          </p:cNvPr>
          <p:cNvSpPr txBox="1"/>
          <p:nvPr/>
        </p:nvSpPr>
        <p:spPr>
          <a:xfrm>
            <a:off x="4801220" y="4156524"/>
            <a:ext cx="445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9" name="pole tekstowe 68">
            <a:extLst>
              <a:ext uri="{FF2B5EF4-FFF2-40B4-BE49-F238E27FC236}">
                <a16:creationId xmlns:a16="http://schemas.microsoft.com/office/drawing/2014/main" id="{63FD56E2-CF89-4575-A026-3179FA3FA3C7}"/>
              </a:ext>
            </a:extLst>
          </p:cNvPr>
          <p:cNvSpPr txBox="1"/>
          <p:nvPr/>
        </p:nvSpPr>
        <p:spPr>
          <a:xfrm>
            <a:off x="8867043" y="2847332"/>
            <a:ext cx="445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0" name="pole tekstowe 69">
            <a:extLst>
              <a:ext uri="{FF2B5EF4-FFF2-40B4-BE49-F238E27FC236}">
                <a16:creationId xmlns:a16="http://schemas.microsoft.com/office/drawing/2014/main" id="{5BF7DF72-5F19-400C-8F7A-68F655D79E0C}"/>
              </a:ext>
            </a:extLst>
          </p:cNvPr>
          <p:cNvSpPr txBox="1"/>
          <p:nvPr/>
        </p:nvSpPr>
        <p:spPr>
          <a:xfrm>
            <a:off x="8867043" y="3545970"/>
            <a:ext cx="445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1" name="pole tekstowe 70">
            <a:extLst>
              <a:ext uri="{FF2B5EF4-FFF2-40B4-BE49-F238E27FC236}">
                <a16:creationId xmlns:a16="http://schemas.microsoft.com/office/drawing/2014/main" id="{19309BF8-23C3-41E0-A423-E50B0ABDD974}"/>
              </a:ext>
            </a:extLst>
          </p:cNvPr>
          <p:cNvSpPr txBox="1"/>
          <p:nvPr/>
        </p:nvSpPr>
        <p:spPr>
          <a:xfrm>
            <a:off x="8850704" y="4283875"/>
            <a:ext cx="445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Obraz 25">
            <a:extLst>
              <a:ext uri="{FF2B5EF4-FFF2-40B4-BE49-F238E27FC236}">
                <a16:creationId xmlns:a16="http://schemas.microsoft.com/office/drawing/2014/main" id="{607A443F-A596-5AE7-7142-FC36565951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055" y="413319"/>
            <a:ext cx="1171619" cy="82124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643859AF-77CA-478A-91E4-16B319AB0D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4568" y="2672367"/>
            <a:ext cx="2451600" cy="2299011"/>
          </a:xfrm>
          <a:prstGeom prst="rect">
            <a:avLst/>
          </a:prstGeom>
        </p:spPr>
      </p:pic>
      <p:pic>
        <p:nvPicPr>
          <p:cNvPr id="5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4A56818D-1AAD-817F-DBD9-D629F793FD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8761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>
            <a:extLst>
              <a:ext uri="{FF2B5EF4-FFF2-40B4-BE49-F238E27FC236}">
                <a16:creationId xmlns:a16="http://schemas.microsoft.com/office/drawing/2014/main" id="{DAAB0B8A-C264-4966-A051-1FE7CCAA31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3920" y="4681039"/>
            <a:ext cx="5554800" cy="2024455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8C816E8C-7065-43A9-A57C-CC1A350B6A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584" y="5100504"/>
            <a:ext cx="5011200" cy="1604990"/>
          </a:xfrm>
          <a:prstGeom prst="rect">
            <a:avLst/>
          </a:prstGeom>
        </p:spPr>
      </p:pic>
      <p:pic>
        <p:nvPicPr>
          <p:cNvPr id="5" name="Obraz 4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8D05704A-6B59-B393-C3DD-B5CE74F6C4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2580" y="384313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W gospodarce nadal działa pro konsumencki zestaw makro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10799991">
            <a:off x="7713017" y="539822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0" name="Prostokąt 29">
            <a:extLst>
              <a:ext uri="{FF2B5EF4-FFF2-40B4-BE49-F238E27FC236}">
                <a16:creationId xmlns:a16="http://schemas.microsoft.com/office/drawing/2014/main" id="{CC2EA7E7-BDB7-42EC-9EDC-C8E3CC94E7E6}"/>
              </a:ext>
            </a:extLst>
          </p:cNvPr>
          <p:cNvSpPr/>
          <p:nvPr/>
        </p:nvSpPr>
        <p:spPr>
          <a:xfrm>
            <a:off x="335584" y="1090449"/>
            <a:ext cx="5011200" cy="259251"/>
          </a:xfrm>
          <a:prstGeom prst="rect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Utrzymuje się bardzo niska stopa bezrobocia</a:t>
            </a:r>
          </a:p>
        </p:txBody>
      </p:sp>
      <p:sp>
        <p:nvSpPr>
          <p:cNvPr id="31" name="Nawias klamrowy otwierający 30">
            <a:extLst>
              <a:ext uri="{FF2B5EF4-FFF2-40B4-BE49-F238E27FC236}">
                <a16:creationId xmlns:a16="http://schemas.microsoft.com/office/drawing/2014/main" id="{5B257005-C389-40DF-A254-B5735F68236F}"/>
              </a:ext>
            </a:extLst>
          </p:cNvPr>
          <p:cNvSpPr/>
          <p:nvPr/>
        </p:nvSpPr>
        <p:spPr>
          <a:xfrm rot="10800000">
            <a:off x="5605034" y="1090448"/>
            <a:ext cx="519880" cy="5555613"/>
          </a:xfrm>
          <a:prstGeom prst="leftBrace">
            <a:avLst/>
          </a:prstGeom>
          <a:ln w="19050">
            <a:solidFill>
              <a:srgbClr val="0C35E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2" name="Prostokąt 31">
            <a:extLst>
              <a:ext uri="{FF2B5EF4-FFF2-40B4-BE49-F238E27FC236}">
                <a16:creationId xmlns:a16="http://schemas.microsoft.com/office/drawing/2014/main" id="{9B12C0C3-6926-4DBA-8E46-87AE2FBDAEDE}"/>
              </a:ext>
            </a:extLst>
          </p:cNvPr>
          <p:cNvSpPr/>
          <p:nvPr/>
        </p:nvSpPr>
        <p:spPr>
          <a:xfrm>
            <a:off x="335584" y="2963110"/>
            <a:ext cx="5011200" cy="259251"/>
          </a:xfrm>
          <a:prstGeom prst="rect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Realne płace w gospodarce wciąż rosną szybko</a:t>
            </a:r>
          </a:p>
        </p:txBody>
      </p:sp>
      <p:sp>
        <p:nvSpPr>
          <p:cNvPr id="33" name="Prostokąt 32">
            <a:extLst>
              <a:ext uri="{FF2B5EF4-FFF2-40B4-BE49-F238E27FC236}">
                <a16:creationId xmlns:a16="http://schemas.microsoft.com/office/drawing/2014/main" id="{B61F968D-7494-47E0-9B8E-1DE29D51BDE2}"/>
              </a:ext>
            </a:extLst>
          </p:cNvPr>
          <p:cNvSpPr/>
          <p:nvPr/>
        </p:nvSpPr>
        <p:spPr>
          <a:xfrm>
            <a:off x="335584" y="4867709"/>
            <a:ext cx="5011200" cy="259251"/>
          </a:xfrm>
          <a:prstGeom prst="rect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Stopniowo poprawiają się nastroje konsumentów</a:t>
            </a:r>
          </a:p>
        </p:txBody>
      </p:sp>
      <p:sp>
        <p:nvSpPr>
          <p:cNvPr id="54" name="pole tekstowe 53">
            <a:extLst>
              <a:ext uri="{FF2B5EF4-FFF2-40B4-BE49-F238E27FC236}">
                <a16:creationId xmlns:a16="http://schemas.microsoft.com/office/drawing/2014/main" id="{D0C4D179-B3DB-47E5-B154-6576EB66FFFB}"/>
              </a:ext>
            </a:extLst>
          </p:cNvPr>
          <p:cNvSpPr txBox="1"/>
          <p:nvPr/>
        </p:nvSpPr>
        <p:spPr>
          <a:xfrm>
            <a:off x="8614902" y="5155036"/>
            <a:ext cx="1404000" cy="276999"/>
          </a:xfrm>
          <a:prstGeom prst="rect">
            <a:avLst/>
          </a:prstGeom>
          <a:noFill/>
          <a:ln w="12700">
            <a:solidFill>
              <a:srgbClr val="A7CFEA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2024: 3,1% r/r 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5" name="pole tekstowe 54">
            <a:extLst>
              <a:ext uri="{FF2B5EF4-FFF2-40B4-BE49-F238E27FC236}">
                <a16:creationId xmlns:a16="http://schemas.microsoft.com/office/drawing/2014/main" id="{F7A799B2-0FF6-488B-A16E-851FFF6CF78C}"/>
              </a:ext>
            </a:extLst>
          </p:cNvPr>
          <p:cNvSpPr txBox="1"/>
          <p:nvPr/>
        </p:nvSpPr>
        <p:spPr>
          <a:xfrm>
            <a:off x="10230048" y="5114184"/>
            <a:ext cx="1404000" cy="276999"/>
          </a:xfrm>
          <a:prstGeom prst="rect">
            <a:avLst/>
          </a:prstGeom>
          <a:noFill/>
          <a:ln w="12700">
            <a:solidFill>
              <a:srgbClr val="0C35E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2025: 3,3% r/r 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9" name="Symbol zastępczy zawartości 2">
            <a:extLst>
              <a:ext uri="{FF2B5EF4-FFF2-40B4-BE49-F238E27FC236}">
                <a16:creationId xmlns:a16="http://schemas.microsoft.com/office/drawing/2014/main" id="{BBD1D1AE-C9A7-4A80-BE44-9C829298225C}"/>
              </a:ext>
            </a:extLst>
          </p:cNvPr>
          <p:cNvSpPr txBox="1">
            <a:spLocks/>
          </p:cNvSpPr>
          <p:nvPr/>
        </p:nvSpPr>
        <p:spPr>
          <a:xfrm>
            <a:off x="6124914" y="1090449"/>
            <a:ext cx="5914687" cy="58363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defPPr>
              <a:defRPr lang="en-US"/>
            </a:defPPr>
            <a:lvl1pPr marL="357188" marR="0" lvl="0" indent="-357188" defTabSz="515813" fontAlgn="auto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Pct val="95000"/>
              <a:buFontTx/>
              <a:buBlip>
                <a:blip r:embed="rId8"/>
              </a:buBlip>
              <a:tabLst/>
              <a:defRPr sz="1200">
                <a:latin typeface="Century Gothic" pitchFamily="34" charset="0"/>
              </a:defRPr>
            </a:lvl1pPr>
            <a:lvl2pPr marL="558000" lvl="1" defTabSz="515813">
              <a:spcBef>
                <a:spcPts val="300"/>
              </a:spcBef>
              <a:buSzPct val="90000"/>
              <a:defRPr sz="1900">
                <a:solidFill>
                  <a:srgbClr val="282A2B"/>
                </a:solidFill>
                <a:latin typeface="Century Gothic" pitchFamily="34" charset="0"/>
              </a:defRPr>
            </a:lvl2pPr>
          </a:lstStyle>
          <a:p>
            <a:pPr marL="0" marR="0" lvl="0" indent="0" algn="ctr" defTabSz="687733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Pct val="95000"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Dzięki czemu wydatki konsumentów stały się głównym motorem ożywienia, co widzimy w danych za </a:t>
            </a: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II kw. 2025.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 to się utrzyma w </a:t>
            </a: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całym 2025.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20" name="Strzałka: pagon 19">
            <a:extLst>
              <a:ext uri="{FF2B5EF4-FFF2-40B4-BE49-F238E27FC236}">
                <a16:creationId xmlns:a16="http://schemas.microsoft.com/office/drawing/2014/main" id="{64C30606-A311-4E7D-BB1B-6F19DD8B83C8}"/>
              </a:ext>
            </a:extLst>
          </p:cNvPr>
          <p:cNvSpPr>
            <a:spLocks noChangeAspect="1"/>
          </p:cNvSpPr>
          <p:nvPr/>
        </p:nvSpPr>
        <p:spPr>
          <a:xfrm rot="5400000">
            <a:off x="8934459" y="4107534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7" name="pole tekstowe 26">
            <a:extLst>
              <a:ext uri="{FF2B5EF4-FFF2-40B4-BE49-F238E27FC236}">
                <a16:creationId xmlns:a16="http://schemas.microsoft.com/office/drawing/2014/main" id="{07B35C98-310E-4A03-88C1-27945AAD71C5}"/>
              </a:ext>
            </a:extLst>
          </p:cNvPr>
          <p:cNvSpPr txBox="1"/>
          <p:nvPr/>
        </p:nvSpPr>
        <p:spPr>
          <a:xfrm>
            <a:off x="10240370" y="4180764"/>
            <a:ext cx="15330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*średnia z danych miesięcznych</a:t>
            </a: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3" name="pole tekstowe 22">
            <a:extLst>
              <a:ext uri="{FF2B5EF4-FFF2-40B4-BE49-F238E27FC236}">
                <a16:creationId xmlns:a16="http://schemas.microsoft.com/office/drawing/2014/main" id="{0B312D69-6E3A-4B98-A819-1270C3A1653F}"/>
              </a:ext>
            </a:extLst>
          </p:cNvPr>
          <p:cNvSpPr txBox="1"/>
          <p:nvPr/>
        </p:nvSpPr>
        <p:spPr>
          <a:xfrm>
            <a:off x="8213948" y="3518153"/>
            <a:ext cx="1037515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 ramkach za Q1 i Q2 25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4A0A1739-530B-41F3-8DAD-C07866E5AE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5584" y="1355455"/>
            <a:ext cx="5011200" cy="1563800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D8496DBC-CD54-422E-89CB-9D6E12D5E4FB}"/>
              </a:ext>
            </a:extLst>
          </p:cNvPr>
          <p:cNvSpPr txBox="1"/>
          <p:nvPr/>
        </p:nvSpPr>
        <p:spPr>
          <a:xfrm>
            <a:off x="4940475" y="1890379"/>
            <a:ext cx="69532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05/2025:</a:t>
            </a:r>
            <a:endParaRPr kumimoji="0" lang="en-GB" sz="10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F9C544C4-0190-4BBE-B796-3A6C3BEF64B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584" y="3214107"/>
            <a:ext cx="5011200" cy="1606868"/>
          </a:xfrm>
          <a:prstGeom prst="rect">
            <a:avLst/>
          </a:prstGeom>
        </p:spPr>
      </p:pic>
      <p:sp>
        <p:nvSpPr>
          <p:cNvPr id="26" name="pole tekstowe 25">
            <a:extLst>
              <a:ext uri="{FF2B5EF4-FFF2-40B4-BE49-F238E27FC236}">
                <a16:creationId xmlns:a16="http://schemas.microsoft.com/office/drawing/2014/main" id="{3EDB77ED-A32B-4ABA-954A-B642FD8E5EA5}"/>
              </a:ext>
            </a:extLst>
          </p:cNvPr>
          <p:cNvSpPr txBox="1"/>
          <p:nvPr/>
        </p:nvSpPr>
        <p:spPr>
          <a:xfrm>
            <a:off x="4843800" y="3752202"/>
            <a:ext cx="7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 kw. </a:t>
            </a:r>
            <a:r>
              <a:rPr kumimoji="0" lang="pl-PL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2025:</a:t>
            </a:r>
            <a:endParaRPr kumimoji="0" lang="en-GB" sz="10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8" name="pole tekstowe 27">
            <a:extLst>
              <a:ext uri="{FF2B5EF4-FFF2-40B4-BE49-F238E27FC236}">
                <a16:creationId xmlns:a16="http://schemas.microsoft.com/office/drawing/2014/main" id="{024C5532-6FBA-44D4-8203-4F70769E9551}"/>
              </a:ext>
            </a:extLst>
          </p:cNvPr>
          <p:cNvSpPr txBox="1"/>
          <p:nvPr/>
        </p:nvSpPr>
        <p:spPr>
          <a:xfrm>
            <a:off x="4940475" y="5664020"/>
            <a:ext cx="69532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07/2025:</a:t>
            </a:r>
            <a:endParaRPr kumimoji="0" lang="en-GB" sz="10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7" name="Obraz 16">
            <a:extLst>
              <a:ext uri="{FF2B5EF4-FFF2-40B4-BE49-F238E27FC236}">
                <a16:creationId xmlns:a16="http://schemas.microsoft.com/office/drawing/2014/main" id="{B645F392-7E41-4F03-96AF-7E720F876B2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99164" y="1708400"/>
            <a:ext cx="5554800" cy="2452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17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88623B7F-6569-D58B-4518-C394F7F5A4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8351235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13146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Utrzymują się relatywnie mocne oceny koniunktury w handlu detalicznym i w usługach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11330381" y="581273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graphicFrame>
        <p:nvGraphicFramePr>
          <p:cNvPr id="35" name="Tabela 34">
            <a:extLst>
              <a:ext uri="{FF2B5EF4-FFF2-40B4-BE49-F238E27FC236}">
                <a16:creationId xmlns:a16="http://schemas.microsoft.com/office/drawing/2014/main" id="{7190F7B2-3741-434F-BB61-F7CA07068ABD}"/>
              </a:ext>
            </a:extLst>
          </p:cNvPr>
          <p:cNvGraphicFramePr>
            <a:graphicFrameLocks noGrp="1"/>
          </p:cNvGraphicFramePr>
          <p:nvPr/>
        </p:nvGraphicFramePr>
        <p:xfrm>
          <a:off x="337291" y="4940794"/>
          <a:ext cx="5414400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5601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846000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1522799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11868">
                <a:tc>
                  <a:txBody>
                    <a:bodyPr/>
                    <a:lstStyle/>
                    <a:p>
                      <a:r>
                        <a:rPr lang="pl-PL" sz="1200" noProof="0" dirty="0">
                          <a:solidFill>
                            <a:schemeClr val="tx1"/>
                          </a:solidFill>
                        </a:rPr>
                        <a:t>Ostatni odczyt</a:t>
                      </a:r>
                      <a:r>
                        <a:rPr lang="pl-PL" sz="1200" baseline="0" noProof="0" dirty="0">
                          <a:solidFill>
                            <a:schemeClr val="tx1"/>
                          </a:solidFill>
                        </a:rPr>
                        <a:t>: 07/2025 </a:t>
                      </a: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aseline="0" noProof="0" dirty="0">
                          <a:solidFill>
                            <a:srgbClr val="F73711"/>
                          </a:solidFill>
                        </a:rPr>
                        <a:t>-</a:t>
                      </a:r>
                      <a:r>
                        <a:rPr lang="pl-PL" sz="1200" baseline="0" noProof="0">
                          <a:solidFill>
                            <a:srgbClr val="F73711"/>
                          </a:solidFill>
                        </a:rPr>
                        <a:t>4,1 p.</a:t>
                      </a:r>
                      <a:endParaRPr lang="en-GB" sz="1200" noProof="0" dirty="0">
                        <a:solidFill>
                          <a:srgbClr val="F7371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rgbClr val="F73711"/>
                          </a:solidFill>
                        </a:rPr>
                        <a:t>-</a:t>
                      </a:r>
                      <a:r>
                        <a:rPr lang="pl-PL" sz="1200" noProof="0">
                          <a:solidFill>
                            <a:srgbClr val="F73711"/>
                          </a:solidFill>
                        </a:rPr>
                        <a:t>1,8 p. </a:t>
                      </a:r>
                      <a:r>
                        <a:rPr lang="pl-PL" sz="1200" noProof="0" dirty="0">
                          <a:solidFill>
                            <a:srgbClr val="F73711"/>
                          </a:solidFill>
                        </a:rPr>
                        <a:t>m/m</a:t>
                      </a:r>
                      <a:endParaRPr lang="en-GB" sz="1200" baseline="0" noProof="0" dirty="0">
                        <a:solidFill>
                          <a:srgbClr val="F7371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graphicFrame>
        <p:nvGraphicFramePr>
          <p:cNvPr id="37" name="Tabela 36">
            <a:extLst>
              <a:ext uri="{FF2B5EF4-FFF2-40B4-BE49-F238E27FC236}">
                <a16:creationId xmlns:a16="http://schemas.microsoft.com/office/drawing/2014/main" id="{6512287A-D5BD-441E-B7C4-9DCEDAD17863}"/>
              </a:ext>
            </a:extLst>
          </p:cNvPr>
          <p:cNvGraphicFramePr>
            <a:graphicFrameLocks noGrp="1"/>
          </p:cNvGraphicFramePr>
          <p:nvPr/>
        </p:nvGraphicFramePr>
        <p:xfrm>
          <a:off x="6447850" y="4940794"/>
          <a:ext cx="5402499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8907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844140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1519452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pl-PL" sz="1200" noProof="0" dirty="0">
                          <a:solidFill>
                            <a:schemeClr val="tx1"/>
                          </a:solidFill>
                        </a:rPr>
                        <a:t>Ostatni odczyt</a:t>
                      </a:r>
                      <a:r>
                        <a:rPr lang="pl-PL" sz="1200" baseline="0" noProof="0" dirty="0">
                          <a:solidFill>
                            <a:schemeClr val="tx1"/>
                          </a:solidFill>
                        </a:rPr>
                        <a:t>: 07/2024 </a:t>
                      </a: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>
                          <a:solidFill>
                            <a:srgbClr val="F73711"/>
                          </a:solidFill>
                        </a:rPr>
                        <a:t>-3,6</a:t>
                      </a:r>
                      <a:r>
                        <a:rPr lang="pl-PL" sz="1200" baseline="0" noProof="0">
                          <a:solidFill>
                            <a:srgbClr val="F73711"/>
                          </a:solidFill>
                        </a:rPr>
                        <a:t>p.</a:t>
                      </a:r>
                      <a:endParaRPr lang="en-GB" sz="1200" noProof="0" dirty="0">
                        <a:solidFill>
                          <a:srgbClr val="F7371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rgbClr val="F73711"/>
                          </a:solidFill>
                        </a:rPr>
                        <a:t>-</a:t>
                      </a:r>
                      <a:r>
                        <a:rPr lang="pl-PL" sz="1200" noProof="0">
                          <a:solidFill>
                            <a:srgbClr val="F73711"/>
                          </a:solidFill>
                        </a:rPr>
                        <a:t>0,2 p. </a:t>
                      </a:r>
                      <a:r>
                        <a:rPr lang="pl-PL" sz="1200" noProof="0" dirty="0">
                          <a:solidFill>
                            <a:srgbClr val="F73711"/>
                          </a:solidFill>
                        </a:rPr>
                        <a:t>m/m</a:t>
                      </a:r>
                      <a:endParaRPr lang="en-GB" sz="1200" baseline="0" noProof="0" dirty="0">
                        <a:solidFill>
                          <a:srgbClr val="F7371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sp>
        <p:nvSpPr>
          <p:cNvPr id="38" name="pole tekstowe 37">
            <a:extLst>
              <a:ext uri="{FF2B5EF4-FFF2-40B4-BE49-F238E27FC236}">
                <a16:creationId xmlns:a16="http://schemas.microsoft.com/office/drawing/2014/main" id="{F266A83B-7D9D-4AE7-AD86-352E5AEA9DEB}"/>
              </a:ext>
            </a:extLst>
          </p:cNvPr>
          <p:cNvSpPr txBox="1"/>
          <p:nvPr/>
        </p:nvSpPr>
        <p:spPr>
          <a:xfrm>
            <a:off x="9694186" y="5215114"/>
            <a:ext cx="1986632" cy="32780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Źródło: Komisja Europejska</a:t>
            </a:r>
            <a:endParaRPr kumimoji="0" lang="en-GB" sz="1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0" name="Symbol zastępczy zawartości 2">
            <a:extLst>
              <a:ext uri="{FF2B5EF4-FFF2-40B4-BE49-F238E27FC236}">
                <a16:creationId xmlns:a16="http://schemas.microsoft.com/office/drawing/2014/main" id="{7AFF9158-0177-4160-A387-6D8BB64A0EE6}"/>
              </a:ext>
            </a:extLst>
          </p:cNvPr>
          <p:cNvSpPr txBox="1">
            <a:spLocks/>
          </p:cNvSpPr>
          <p:nvPr/>
        </p:nvSpPr>
        <p:spPr>
          <a:xfrm>
            <a:off x="486261" y="5766274"/>
            <a:ext cx="5518800" cy="764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pl-PL"/>
            </a:defPPr>
            <a:lvl1pPr marR="0" lvl="0" indent="0"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cs typeface="Segoe UI" panose="020B0502040204020203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Wśród głównych branż w Polsce, najwyższe oceny koniunktury są dla handlu detalicznego</a:t>
            </a:r>
          </a:p>
        </p:txBody>
      </p:sp>
      <p:sp>
        <p:nvSpPr>
          <p:cNvPr id="42" name="pole tekstowe 41">
            <a:extLst>
              <a:ext uri="{FF2B5EF4-FFF2-40B4-BE49-F238E27FC236}">
                <a16:creationId xmlns:a16="http://schemas.microsoft.com/office/drawing/2014/main" id="{70F50C08-0F25-4C0F-A7DF-E080CAB350CA}"/>
              </a:ext>
            </a:extLst>
          </p:cNvPr>
          <p:cNvSpPr txBox="1"/>
          <p:nvPr/>
        </p:nvSpPr>
        <p:spPr>
          <a:xfrm>
            <a:off x="343589" y="1157358"/>
            <a:ext cx="11512638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>
            <a:defPPr>
              <a:defRPr lang="pl-PL"/>
            </a:defPPr>
            <a:lvl1pPr algn="ctr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Czyli w branżach mocno powiązanych z konsumpcją prywatną i popytem generowanym na </a:t>
            </a:r>
            <a:r>
              <a:rPr kumimoji="0" lang="pl-PL" sz="16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pojazdy lekkie.</a:t>
            </a:r>
            <a:endParaRPr kumimoji="0" lang="pl-PL" sz="16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16" name="pole tekstowe 15">
            <a:extLst>
              <a:ext uri="{FF2B5EF4-FFF2-40B4-BE49-F238E27FC236}">
                <a16:creationId xmlns:a16="http://schemas.microsoft.com/office/drawing/2014/main" id="{88665664-32C8-49B5-B542-C2AF699637DC}"/>
              </a:ext>
            </a:extLst>
          </p:cNvPr>
          <p:cNvSpPr txBox="1"/>
          <p:nvPr/>
        </p:nvSpPr>
        <p:spPr>
          <a:xfrm>
            <a:off x="4015686" y="5215114"/>
            <a:ext cx="1986632" cy="32780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Źródło: GUS</a:t>
            </a:r>
            <a:endParaRPr kumimoji="0" lang="en-GB" sz="1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8" name="Strzałka: pagon 17">
            <a:extLst>
              <a:ext uri="{FF2B5EF4-FFF2-40B4-BE49-F238E27FC236}">
                <a16:creationId xmlns:a16="http://schemas.microsoft.com/office/drawing/2014/main" id="{83E4DEC1-87CE-4409-A14A-F89DBA35FCC0}"/>
              </a:ext>
            </a:extLst>
          </p:cNvPr>
          <p:cNvSpPr>
            <a:spLocks noChangeAspect="1"/>
          </p:cNvSpPr>
          <p:nvPr/>
        </p:nvSpPr>
        <p:spPr>
          <a:xfrm rot="5400000">
            <a:off x="3101536" y="5258976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pole tekstowe 4">
            <a:extLst>
              <a:ext uri="{FF2B5EF4-FFF2-40B4-BE49-F238E27FC236}">
                <a16:creationId xmlns:a16="http://schemas.microsoft.com/office/drawing/2014/main" id="{62236027-9258-8CAC-86CF-B6B48C54B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659" y="2079865"/>
            <a:ext cx="5304817" cy="345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pl-PL"/>
            </a:defPPr>
            <a:lvl1pPr algn="ctr">
              <a:defRPr sz="1600" b="1">
                <a:latin typeface="Nunito"/>
                <a:cs typeface="Segoe UI" panose="020B0502040204020203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Wskaźnik ogólnego klimatu koniunktury </a:t>
            </a:r>
            <a:br>
              <a:rPr kumimoji="0" lang="pl-PL" alt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</a:br>
            <a:r>
              <a:rPr kumimoji="0" lang="pl-PL" alt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 handlu detalicznym</a:t>
            </a:r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2F8C792F-B5F1-6F57-7414-E40473B1F5B7}"/>
              </a:ext>
            </a:extLst>
          </p:cNvPr>
          <p:cNvCxnSpPr>
            <a:cxnSpLocks/>
          </p:cNvCxnSpPr>
          <p:nvPr/>
        </p:nvCxnSpPr>
        <p:spPr>
          <a:xfrm>
            <a:off x="337291" y="2549006"/>
            <a:ext cx="5414400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pole tekstowe 4">
            <a:extLst>
              <a:ext uri="{FF2B5EF4-FFF2-40B4-BE49-F238E27FC236}">
                <a16:creationId xmlns:a16="http://schemas.microsoft.com/office/drawing/2014/main" id="{6A1BE389-7A73-2328-2FAD-5CD27CDC5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890" y="2079865"/>
            <a:ext cx="5304817" cy="345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pl-PL"/>
            </a:defPPr>
            <a:lvl1pPr algn="ctr">
              <a:defRPr sz="1600" b="1">
                <a:latin typeface="Nunito"/>
                <a:cs typeface="Segoe UI" panose="020B0502040204020203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Wskaźnik ogólnego klimatu koniunktury </a:t>
            </a:r>
            <a:br>
              <a:rPr kumimoji="0" lang="pl-PL" alt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</a:br>
            <a:r>
              <a:rPr kumimoji="0" lang="pl-PL" alt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 sektorze usług</a:t>
            </a:r>
          </a:p>
        </p:txBody>
      </p:sp>
      <p:cxnSp>
        <p:nvCxnSpPr>
          <p:cNvPr id="15" name="Łącznik prosty 14">
            <a:extLst>
              <a:ext uri="{FF2B5EF4-FFF2-40B4-BE49-F238E27FC236}">
                <a16:creationId xmlns:a16="http://schemas.microsoft.com/office/drawing/2014/main" id="{440EB768-EC64-0274-9E26-992B760C7B3D}"/>
              </a:ext>
            </a:extLst>
          </p:cNvPr>
          <p:cNvCxnSpPr>
            <a:cxnSpLocks/>
          </p:cNvCxnSpPr>
          <p:nvPr/>
        </p:nvCxnSpPr>
        <p:spPr>
          <a:xfrm>
            <a:off x="6445160" y="2549006"/>
            <a:ext cx="5416077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Obraz 10">
            <a:extLst>
              <a:ext uri="{FF2B5EF4-FFF2-40B4-BE49-F238E27FC236}">
                <a16:creationId xmlns:a16="http://schemas.microsoft.com/office/drawing/2014/main" id="{9A58C676-40AF-43B9-8B6B-04A6975FD6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291" y="2690086"/>
            <a:ext cx="5414400" cy="2088184"/>
          </a:xfrm>
          <a:prstGeom prst="rect">
            <a:avLst/>
          </a:prstGeom>
        </p:spPr>
      </p:pic>
      <p:pic>
        <p:nvPicPr>
          <p:cNvPr id="20" name="Obraz 19">
            <a:extLst>
              <a:ext uri="{FF2B5EF4-FFF2-40B4-BE49-F238E27FC236}">
                <a16:creationId xmlns:a16="http://schemas.microsoft.com/office/drawing/2014/main" id="{395F39CF-0EE4-4F40-92A5-007E355A86CA}"/>
              </a:ext>
            </a:extLst>
          </p:cNvPr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6445160" y="2709544"/>
            <a:ext cx="5414400" cy="2088000"/>
          </a:xfrm>
          <a:prstGeom prst="rect">
            <a:avLst/>
          </a:prstGeom>
        </p:spPr>
      </p:pic>
      <p:pic>
        <p:nvPicPr>
          <p:cNvPr id="9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28D3085A-FDBF-59B8-8939-D116200B13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47833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rostokąt: zaokrąglone rogi 63">
            <a:extLst>
              <a:ext uri="{FF2B5EF4-FFF2-40B4-BE49-F238E27FC236}">
                <a16:creationId xmlns:a16="http://schemas.microsoft.com/office/drawing/2014/main" id="{1DD2D2B5-2BF7-41CC-8CD1-4D4E369C8C78}"/>
              </a:ext>
            </a:extLst>
          </p:cNvPr>
          <p:cNvSpPr/>
          <p:nvPr/>
        </p:nvSpPr>
        <p:spPr>
          <a:xfrm>
            <a:off x="2411545" y="2947226"/>
            <a:ext cx="2049356" cy="883667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0799991">
            <a:off x="8351235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13146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Czy w Polsce będziemy rejestrować tyle nowych aut osobowych co w Hiszpanii?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11489548" y="513413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0" name="Prostokąt 29">
            <a:extLst>
              <a:ext uri="{FF2B5EF4-FFF2-40B4-BE49-F238E27FC236}">
                <a16:creationId xmlns:a16="http://schemas.microsoft.com/office/drawing/2014/main" id="{48EAAE8E-D7E8-4D2E-9380-B57A3B774B1E}"/>
              </a:ext>
            </a:extLst>
          </p:cNvPr>
          <p:cNvSpPr/>
          <p:nvPr/>
        </p:nvSpPr>
        <p:spPr>
          <a:xfrm>
            <a:off x="342729" y="1141291"/>
            <a:ext cx="11511459" cy="58771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W 2024 roku zarejestrowano w Polsce </a:t>
            </a:r>
            <a:r>
              <a:rPr kumimoji="0" lang="en-US" alt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552</a:t>
            </a:r>
            <a:r>
              <a:rPr kumimoji="0" lang="pl-PL" alt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 tys. nowych aut </a:t>
            </a:r>
            <a:r>
              <a:rPr kumimoji="0" lang="pl-PL" alt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osobowych, a w tym roku liczba ta może wzrosnąć o ponad 4% r/r do poziomu 575 tys.</a:t>
            </a:r>
            <a:endParaRPr kumimoji="0" lang="en-US" altLang="pl-PL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5" name="Rectangle: Rounded Corners 3">
            <a:extLst>
              <a:ext uri="{FF2B5EF4-FFF2-40B4-BE49-F238E27FC236}">
                <a16:creationId xmlns:a16="http://schemas.microsoft.com/office/drawing/2014/main" id="{D7F224A8-6348-41B4-A0B4-76561AB1FA33}"/>
              </a:ext>
            </a:extLst>
          </p:cNvPr>
          <p:cNvSpPr/>
          <p:nvPr/>
        </p:nvSpPr>
        <p:spPr>
          <a:xfrm>
            <a:off x="8714266" y="3259985"/>
            <a:ext cx="1056000" cy="384000"/>
          </a:xfrm>
          <a:prstGeom prst="roundRect">
            <a:avLst>
              <a:gd name="adj" fmla="val 17549"/>
            </a:avLst>
          </a:prstGeom>
          <a:solidFill>
            <a:srgbClr val="061C7C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34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,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1%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y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/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y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6" name="pole tekstowe 15">
            <a:extLst>
              <a:ext uri="{FF2B5EF4-FFF2-40B4-BE49-F238E27FC236}">
                <a16:creationId xmlns:a16="http://schemas.microsoft.com/office/drawing/2014/main" id="{D777C00B-023A-463D-91DD-E603028F14CC}"/>
              </a:ext>
            </a:extLst>
          </p:cNvPr>
          <p:cNvSpPr txBox="1"/>
          <p:nvPr/>
        </p:nvSpPr>
        <p:spPr>
          <a:xfrm>
            <a:off x="8257773" y="2041937"/>
            <a:ext cx="3695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Wzrost rejestracji nowych samochodów osobowych w </a:t>
            </a:r>
            <a:r>
              <a:rPr kumimoji="0" lang="pl-PL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2024 r.: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B3BF90A5-E55E-4327-9849-2660C2E082DB}"/>
              </a:ext>
            </a:extLst>
          </p:cNvPr>
          <p:cNvSpPr txBox="1"/>
          <p:nvPr/>
        </p:nvSpPr>
        <p:spPr>
          <a:xfrm>
            <a:off x="8367410" y="2916540"/>
            <a:ext cx="1735106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pl-PL" sz="13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Osoby fizyczne</a:t>
            </a:r>
            <a:endParaRPr kumimoji="0" lang="en-GB" sz="13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Rectangle: Rounded Corners 3">
            <a:extLst>
              <a:ext uri="{FF2B5EF4-FFF2-40B4-BE49-F238E27FC236}">
                <a16:creationId xmlns:a16="http://schemas.microsoft.com/office/drawing/2014/main" id="{DB2C040E-993A-4FC9-9B80-9ECB1A98B6E3}"/>
              </a:ext>
            </a:extLst>
          </p:cNvPr>
          <p:cNvSpPr/>
          <p:nvPr/>
        </p:nvSpPr>
        <p:spPr>
          <a:xfrm>
            <a:off x="10462077" y="3249838"/>
            <a:ext cx="1056000" cy="384000"/>
          </a:xfrm>
          <a:prstGeom prst="roundRect">
            <a:avLst>
              <a:gd name="adj" fmla="val 17549"/>
            </a:avLst>
          </a:prstGeom>
          <a:solidFill>
            <a:srgbClr val="5B9BD6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22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,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3%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y/y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6FF8685C-0A71-4055-8AE4-D3206E0AC56B}"/>
              </a:ext>
            </a:extLst>
          </p:cNvPr>
          <p:cNvSpPr txBox="1"/>
          <p:nvPr/>
        </p:nvSpPr>
        <p:spPr>
          <a:xfrm>
            <a:off x="10160443" y="2916540"/>
            <a:ext cx="165926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pl-PL" sz="13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Firmy leasingowe</a:t>
            </a:r>
            <a:endParaRPr kumimoji="0" lang="en-GB" sz="13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1D2B3F24-5B77-4C1D-A2F5-EBEBF77DC062}"/>
              </a:ext>
            </a:extLst>
          </p:cNvPr>
          <p:cNvSpPr txBox="1"/>
          <p:nvPr/>
        </p:nvSpPr>
        <p:spPr>
          <a:xfrm>
            <a:off x="384509" y="3106298"/>
            <a:ext cx="138423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2024</a:t>
            </a:r>
          </a:p>
        </p:txBody>
      </p: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F02E99F2-90B6-4A49-B99D-F9B4C1BFAE77}"/>
              </a:ext>
            </a:extLst>
          </p:cNvPr>
          <p:cNvSpPr txBox="1"/>
          <p:nvPr/>
        </p:nvSpPr>
        <p:spPr>
          <a:xfrm>
            <a:off x="3149944" y="3190927"/>
            <a:ext cx="1310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16</a:t>
            </a: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,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1% </a:t>
            </a: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r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/</a:t>
            </a: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r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5" name="pole tekstowe 24">
            <a:extLst>
              <a:ext uri="{FF2B5EF4-FFF2-40B4-BE49-F238E27FC236}">
                <a16:creationId xmlns:a16="http://schemas.microsoft.com/office/drawing/2014/main" id="{BC9CFDE6-C936-4B80-914F-15CD7289D8CC}"/>
              </a:ext>
            </a:extLst>
          </p:cNvPr>
          <p:cNvSpPr txBox="1"/>
          <p:nvPr/>
        </p:nvSpPr>
        <p:spPr>
          <a:xfrm>
            <a:off x="5324956" y="2284986"/>
            <a:ext cx="2064391" cy="43200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UE</a:t>
            </a:r>
            <a:r>
              <a:rPr kumimoji="0" lang="pl-PL" sz="21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 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(bez Polski)</a:t>
            </a:r>
            <a:endParaRPr kumimoji="0" lang="en-GB" sz="186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" name="pole tekstowe 25">
            <a:extLst>
              <a:ext uri="{FF2B5EF4-FFF2-40B4-BE49-F238E27FC236}">
                <a16:creationId xmlns:a16="http://schemas.microsoft.com/office/drawing/2014/main" id="{DF5C018A-8450-4E49-A7B4-22E5EBA967B7}"/>
              </a:ext>
            </a:extLst>
          </p:cNvPr>
          <p:cNvSpPr txBox="1"/>
          <p:nvPr/>
        </p:nvSpPr>
        <p:spPr>
          <a:xfrm>
            <a:off x="2429310" y="2335226"/>
            <a:ext cx="2049355" cy="43200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Polska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" name="pole tekstowe 26">
            <a:extLst>
              <a:ext uri="{FF2B5EF4-FFF2-40B4-BE49-F238E27FC236}">
                <a16:creationId xmlns:a16="http://schemas.microsoft.com/office/drawing/2014/main" id="{2BEBC185-3821-4927-ACBC-1657E9425C6C}"/>
              </a:ext>
            </a:extLst>
          </p:cNvPr>
          <p:cNvSpPr txBox="1"/>
          <p:nvPr/>
        </p:nvSpPr>
        <p:spPr>
          <a:xfrm>
            <a:off x="6217085" y="3206314"/>
            <a:ext cx="1310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 defTabSz="467539">
              <a:buClr>
                <a:srgbClr val="006A4E"/>
              </a:buClr>
              <a:defRPr b="1">
                <a:solidFill>
                  <a:srgbClr val="303030"/>
                </a:solidFill>
              </a:defRPr>
            </a:lvl1pPr>
          </a:lstStyle>
          <a:p>
            <a:pPr marL="0" marR="0" lvl="0" indent="0" algn="l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0,1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% y/y</a:t>
            </a:r>
          </a:p>
        </p:txBody>
      </p:sp>
      <p:sp>
        <p:nvSpPr>
          <p:cNvPr id="28" name="Strzałka: pagon 27">
            <a:extLst>
              <a:ext uri="{FF2B5EF4-FFF2-40B4-BE49-F238E27FC236}">
                <a16:creationId xmlns:a16="http://schemas.microsoft.com/office/drawing/2014/main" id="{3869F6CC-A641-4825-93EC-55AE337A93DB}"/>
              </a:ext>
            </a:extLst>
          </p:cNvPr>
          <p:cNvSpPr/>
          <p:nvPr/>
        </p:nvSpPr>
        <p:spPr>
          <a:xfrm>
            <a:off x="7704444" y="2410011"/>
            <a:ext cx="384043" cy="1344149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5" name="pole tekstowe 34">
            <a:extLst>
              <a:ext uri="{FF2B5EF4-FFF2-40B4-BE49-F238E27FC236}">
                <a16:creationId xmlns:a16="http://schemas.microsoft.com/office/drawing/2014/main" id="{DC9F73CE-4FCB-4884-8A03-1A30AAA12C4E}"/>
              </a:ext>
            </a:extLst>
          </p:cNvPr>
          <p:cNvSpPr txBox="1"/>
          <p:nvPr/>
        </p:nvSpPr>
        <p:spPr>
          <a:xfrm>
            <a:off x="383625" y="4381820"/>
            <a:ext cx="64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 algn="ctr" defTabSz="467539">
              <a:buClr>
                <a:srgbClr val="006A4E"/>
              </a:buClr>
              <a:defRPr sz="1600" b="1">
                <a:solidFill>
                  <a:schemeClr val="tx1"/>
                </a:solidFill>
                <a:latin typeface="Nunito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Sprzedaż nowych samochodów na 1000 mieszkańców była w Polsce nadal niska w porównaniu z innymi krajami: 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36" name="pole tekstowe 35">
            <a:extLst>
              <a:ext uri="{FF2B5EF4-FFF2-40B4-BE49-F238E27FC236}">
                <a16:creationId xmlns:a16="http://schemas.microsoft.com/office/drawing/2014/main" id="{DF018180-1163-4324-B59A-FC0EADCB9F60}"/>
              </a:ext>
            </a:extLst>
          </p:cNvPr>
          <p:cNvSpPr txBox="1"/>
          <p:nvPr/>
        </p:nvSpPr>
        <p:spPr>
          <a:xfrm>
            <a:off x="92924" y="5614781"/>
            <a:ext cx="1887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Polska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7" name="pole tekstowe 36">
            <a:extLst>
              <a:ext uri="{FF2B5EF4-FFF2-40B4-BE49-F238E27FC236}">
                <a16:creationId xmlns:a16="http://schemas.microsoft.com/office/drawing/2014/main" id="{D52A516A-18BC-4C1C-89D1-EC511BC28364}"/>
              </a:ext>
            </a:extLst>
          </p:cNvPr>
          <p:cNvSpPr txBox="1"/>
          <p:nvPr/>
        </p:nvSpPr>
        <p:spPr>
          <a:xfrm>
            <a:off x="4749439" y="5449613"/>
            <a:ext cx="2232000" cy="79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 algn="ctr" defTabSz="467539">
              <a:buClr>
                <a:srgbClr val="006A4E"/>
              </a:buClr>
              <a:defRPr sz="2400" b="1">
                <a:latin typeface="Nunito"/>
              </a:defRPr>
            </a:lvl1pPr>
          </a:lstStyle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Pozostałe kraje UE (2024):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38" name="Prostokąt 39">
            <a:extLst>
              <a:ext uri="{FF2B5EF4-FFF2-40B4-BE49-F238E27FC236}">
                <a16:creationId xmlns:a16="http://schemas.microsoft.com/office/drawing/2014/main" id="{9FB6BC6E-9724-4BC8-A629-3B90BC0D76BD}"/>
              </a:ext>
            </a:extLst>
          </p:cNvPr>
          <p:cNvSpPr/>
          <p:nvPr/>
        </p:nvSpPr>
        <p:spPr>
          <a:xfrm>
            <a:off x="2128634" y="5337107"/>
            <a:ext cx="1277762" cy="432000"/>
          </a:xfrm>
          <a:prstGeom prst="roundRect">
            <a:avLst>
              <a:gd name="adj" fmla="val 8603"/>
            </a:avLst>
          </a:prstGeom>
          <a:solidFill>
            <a:schemeClr val="bg1"/>
          </a:solidFill>
        </p:spPr>
        <p:txBody>
          <a:bodyPr wrap="square" anchor="ctr">
            <a:noAutofit/>
          </a:bodyPr>
          <a:lstStyle/>
          <a:p>
            <a:pPr marL="0" marR="0" lvl="0" indent="0" algn="r" defTabSz="4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w 2004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1" name="Prostokąt 39">
            <a:extLst>
              <a:ext uri="{FF2B5EF4-FFF2-40B4-BE49-F238E27FC236}">
                <a16:creationId xmlns:a16="http://schemas.microsoft.com/office/drawing/2014/main" id="{913B859A-59F2-4810-9284-F053A0EDE95D}"/>
              </a:ext>
            </a:extLst>
          </p:cNvPr>
          <p:cNvSpPr/>
          <p:nvPr/>
        </p:nvSpPr>
        <p:spPr>
          <a:xfrm>
            <a:off x="2030755" y="5926386"/>
            <a:ext cx="1375642" cy="432000"/>
          </a:xfrm>
          <a:prstGeom prst="roundRect">
            <a:avLst>
              <a:gd name="adj" fmla="val 8603"/>
            </a:avLst>
          </a:prstGeom>
          <a:solidFill>
            <a:schemeClr val="bg1"/>
          </a:solidFill>
        </p:spPr>
        <p:txBody>
          <a:bodyPr wrap="square">
            <a:noAutofit/>
          </a:bodyPr>
          <a:lstStyle/>
          <a:p>
            <a:pPr marL="0" marR="0" lvl="0" indent="0" algn="l" defTabSz="4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srgbClr val="7E93A5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5" name="Prostokąt: zaokrąglone rogi 64">
            <a:extLst>
              <a:ext uri="{FF2B5EF4-FFF2-40B4-BE49-F238E27FC236}">
                <a16:creationId xmlns:a16="http://schemas.microsoft.com/office/drawing/2014/main" id="{11194314-5AB8-4FB3-8B24-191D374D3FB4}"/>
              </a:ext>
            </a:extLst>
          </p:cNvPr>
          <p:cNvSpPr/>
          <p:nvPr/>
        </p:nvSpPr>
        <p:spPr>
          <a:xfrm>
            <a:off x="5324957" y="2947226"/>
            <a:ext cx="2049356" cy="883667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6" name="Prostokąt: zaokrąglone rogi 65">
            <a:extLst>
              <a:ext uri="{FF2B5EF4-FFF2-40B4-BE49-F238E27FC236}">
                <a16:creationId xmlns:a16="http://schemas.microsoft.com/office/drawing/2014/main" id="{83ED49AC-FDD1-4683-9C77-6E31AF9349B9}"/>
              </a:ext>
            </a:extLst>
          </p:cNvPr>
          <p:cNvSpPr/>
          <p:nvPr/>
        </p:nvSpPr>
        <p:spPr>
          <a:xfrm>
            <a:off x="8465153" y="2837173"/>
            <a:ext cx="3281111" cy="883667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cxnSp>
        <p:nvCxnSpPr>
          <p:cNvPr id="67" name="Łącznik prosty 66">
            <a:extLst>
              <a:ext uri="{FF2B5EF4-FFF2-40B4-BE49-F238E27FC236}">
                <a16:creationId xmlns:a16="http://schemas.microsoft.com/office/drawing/2014/main" id="{BE02BD9E-5542-486B-A5ED-60D6EEC40B4E}"/>
              </a:ext>
            </a:extLst>
          </p:cNvPr>
          <p:cNvCxnSpPr>
            <a:cxnSpLocks/>
          </p:cNvCxnSpPr>
          <p:nvPr/>
        </p:nvCxnSpPr>
        <p:spPr>
          <a:xfrm>
            <a:off x="8307501" y="2614331"/>
            <a:ext cx="3596415" cy="0"/>
          </a:xfrm>
          <a:prstGeom prst="line">
            <a:avLst/>
          </a:prstGeom>
          <a:ln w="1270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9" name="Rectangle: Rounded Corners 3">
            <a:extLst>
              <a:ext uri="{FF2B5EF4-FFF2-40B4-BE49-F238E27FC236}">
                <a16:creationId xmlns:a16="http://schemas.microsoft.com/office/drawing/2014/main" id="{2E6C7ED0-9B46-4614-AFB5-2756169B9E65}"/>
              </a:ext>
            </a:extLst>
          </p:cNvPr>
          <p:cNvSpPr/>
          <p:nvPr/>
        </p:nvSpPr>
        <p:spPr>
          <a:xfrm>
            <a:off x="1761107" y="3079908"/>
            <a:ext cx="1260000" cy="576000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552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0" name="Rectangle: Rounded Corners 3">
            <a:extLst>
              <a:ext uri="{FF2B5EF4-FFF2-40B4-BE49-F238E27FC236}">
                <a16:creationId xmlns:a16="http://schemas.microsoft.com/office/drawing/2014/main" id="{6639C695-5D8B-48FB-B395-E75962D2697D}"/>
              </a:ext>
            </a:extLst>
          </p:cNvPr>
          <p:cNvSpPr/>
          <p:nvPr/>
        </p:nvSpPr>
        <p:spPr>
          <a:xfrm>
            <a:off x="4717776" y="3121759"/>
            <a:ext cx="1260000" cy="576000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10 081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3" name="Prostokąt: zaokrąglone rogi 72">
            <a:extLst>
              <a:ext uri="{FF2B5EF4-FFF2-40B4-BE49-F238E27FC236}">
                <a16:creationId xmlns:a16="http://schemas.microsoft.com/office/drawing/2014/main" id="{44D38CD4-29F3-4D38-B4E8-E3FDBB116F2E}"/>
              </a:ext>
            </a:extLst>
          </p:cNvPr>
          <p:cNvSpPr/>
          <p:nvPr/>
        </p:nvSpPr>
        <p:spPr>
          <a:xfrm>
            <a:off x="1873113" y="5301107"/>
            <a:ext cx="1610077" cy="504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1" name="Rectangle: Rounded Corners 3">
            <a:extLst>
              <a:ext uri="{FF2B5EF4-FFF2-40B4-BE49-F238E27FC236}">
                <a16:creationId xmlns:a16="http://schemas.microsoft.com/office/drawing/2014/main" id="{58E2A80B-39DA-4203-87D1-D52667EB3F9E}"/>
              </a:ext>
            </a:extLst>
          </p:cNvPr>
          <p:cNvSpPr/>
          <p:nvPr/>
        </p:nvSpPr>
        <p:spPr>
          <a:xfrm>
            <a:off x="1595886" y="5373107"/>
            <a:ext cx="900000" cy="360000"/>
          </a:xfrm>
          <a:prstGeom prst="roundRect">
            <a:avLst>
              <a:gd name="adj" fmla="val 17549"/>
            </a:avLst>
          </a:prstGeom>
          <a:solidFill>
            <a:srgbClr val="5B9BD6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8,3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6" name="Prostokąt 39">
            <a:extLst>
              <a:ext uri="{FF2B5EF4-FFF2-40B4-BE49-F238E27FC236}">
                <a16:creationId xmlns:a16="http://schemas.microsoft.com/office/drawing/2014/main" id="{F70418E1-9D59-4BAC-A72E-F84D44187931}"/>
              </a:ext>
            </a:extLst>
          </p:cNvPr>
          <p:cNvSpPr/>
          <p:nvPr/>
        </p:nvSpPr>
        <p:spPr>
          <a:xfrm>
            <a:off x="2130312" y="5921585"/>
            <a:ext cx="1277762" cy="432000"/>
          </a:xfrm>
          <a:prstGeom prst="roundRect">
            <a:avLst>
              <a:gd name="adj" fmla="val 8603"/>
            </a:avLst>
          </a:prstGeom>
          <a:solidFill>
            <a:schemeClr val="bg1"/>
          </a:solidFill>
        </p:spPr>
        <p:txBody>
          <a:bodyPr wrap="square" anchor="ctr">
            <a:noAutofit/>
          </a:bodyPr>
          <a:lstStyle/>
          <a:p>
            <a:pPr marL="0" marR="0" lvl="0" indent="0" algn="r" defTabSz="4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w 2024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7" name="Prostokąt: zaokrąglone rogi 76">
            <a:extLst>
              <a:ext uri="{FF2B5EF4-FFF2-40B4-BE49-F238E27FC236}">
                <a16:creationId xmlns:a16="http://schemas.microsoft.com/office/drawing/2014/main" id="{C2E65774-21AD-478C-9CE5-B82D945381A2}"/>
              </a:ext>
            </a:extLst>
          </p:cNvPr>
          <p:cNvSpPr/>
          <p:nvPr/>
        </p:nvSpPr>
        <p:spPr>
          <a:xfrm>
            <a:off x="1874791" y="5885585"/>
            <a:ext cx="1610077" cy="504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2" name="Rectangle: Rounded Corners 3">
            <a:extLst>
              <a:ext uri="{FF2B5EF4-FFF2-40B4-BE49-F238E27FC236}">
                <a16:creationId xmlns:a16="http://schemas.microsoft.com/office/drawing/2014/main" id="{6F7B60A2-70B4-4EF4-AADB-D7011346B3E3}"/>
              </a:ext>
            </a:extLst>
          </p:cNvPr>
          <p:cNvSpPr/>
          <p:nvPr/>
        </p:nvSpPr>
        <p:spPr>
          <a:xfrm>
            <a:off x="1579153" y="5967832"/>
            <a:ext cx="900000" cy="360000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14,7</a:t>
            </a:r>
          </a:p>
        </p:txBody>
      </p:sp>
      <p:sp>
        <p:nvSpPr>
          <p:cNvPr id="85" name="Prostokąt: zaokrąglone rogi 84">
            <a:extLst>
              <a:ext uri="{FF2B5EF4-FFF2-40B4-BE49-F238E27FC236}">
                <a16:creationId xmlns:a16="http://schemas.microsoft.com/office/drawing/2014/main" id="{9B635DFD-EC75-4A95-A423-0EC98DC03F58}"/>
              </a:ext>
            </a:extLst>
          </p:cNvPr>
          <p:cNvSpPr/>
          <p:nvPr/>
        </p:nvSpPr>
        <p:spPr>
          <a:xfrm>
            <a:off x="7724423" y="4710231"/>
            <a:ext cx="1610077" cy="504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7" name="Prostokąt: zaokrąglone rogi 86">
            <a:extLst>
              <a:ext uri="{FF2B5EF4-FFF2-40B4-BE49-F238E27FC236}">
                <a16:creationId xmlns:a16="http://schemas.microsoft.com/office/drawing/2014/main" id="{5A30CC3F-A8D0-4D4F-8876-CB9A06897173}"/>
              </a:ext>
            </a:extLst>
          </p:cNvPr>
          <p:cNvSpPr/>
          <p:nvPr/>
        </p:nvSpPr>
        <p:spPr>
          <a:xfrm>
            <a:off x="10149309" y="4710231"/>
            <a:ext cx="1610077" cy="504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1" name="Prostokąt: zaokrąglone rogi 90">
            <a:extLst>
              <a:ext uri="{FF2B5EF4-FFF2-40B4-BE49-F238E27FC236}">
                <a16:creationId xmlns:a16="http://schemas.microsoft.com/office/drawing/2014/main" id="{AD87D30B-B3EC-4FAB-ADB1-D81603D23E12}"/>
              </a:ext>
            </a:extLst>
          </p:cNvPr>
          <p:cNvSpPr/>
          <p:nvPr/>
        </p:nvSpPr>
        <p:spPr>
          <a:xfrm>
            <a:off x="7724423" y="5300351"/>
            <a:ext cx="1610077" cy="504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3" name="Prostokąt: zaokrąglone rogi 92">
            <a:extLst>
              <a:ext uri="{FF2B5EF4-FFF2-40B4-BE49-F238E27FC236}">
                <a16:creationId xmlns:a16="http://schemas.microsoft.com/office/drawing/2014/main" id="{BF4C9D28-9049-4E99-98D9-365E84F33034}"/>
              </a:ext>
            </a:extLst>
          </p:cNvPr>
          <p:cNvSpPr/>
          <p:nvPr/>
        </p:nvSpPr>
        <p:spPr>
          <a:xfrm>
            <a:off x="10149309" y="5300351"/>
            <a:ext cx="1610077" cy="504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5" name="Prostokąt: zaokrąglone rogi 94">
            <a:extLst>
              <a:ext uri="{FF2B5EF4-FFF2-40B4-BE49-F238E27FC236}">
                <a16:creationId xmlns:a16="http://schemas.microsoft.com/office/drawing/2014/main" id="{84D6A957-202D-429E-A62C-100286F73D8B}"/>
              </a:ext>
            </a:extLst>
          </p:cNvPr>
          <p:cNvSpPr/>
          <p:nvPr/>
        </p:nvSpPr>
        <p:spPr>
          <a:xfrm>
            <a:off x="7724423" y="5874338"/>
            <a:ext cx="1610077" cy="504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7" name="Prostokąt: zaokrąglone rogi 96">
            <a:extLst>
              <a:ext uri="{FF2B5EF4-FFF2-40B4-BE49-F238E27FC236}">
                <a16:creationId xmlns:a16="http://schemas.microsoft.com/office/drawing/2014/main" id="{69F5C601-4410-4214-9A22-FCA67AFD1768}"/>
              </a:ext>
            </a:extLst>
          </p:cNvPr>
          <p:cNvSpPr/>
          <p:nvPr/>
        </p:nvSpPr>
        <p:spPr>
          <a:xfrm>
            <a:off x="10149309" y="5874338"/>
            <a:ext cx="1610077" cy="504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8" name="Rectangle: Rounded Corners 3">
            <a:extLst>
              <a:ext uri="{FF2B5EF4-FFF2-40B4-BE49-F238E27FC236}">
                <a16:creationId xmlns:a16="http://schemas.microsoft.com/office/drawing/2014/main" id="{9B3D42CB-4B34-4560-B573-1BF86EF548C6}"/>
              </a:ext>
            </a:extLst>
          </p:cNvPr>
          <p:cNvSpPr/>
          <p:nvPr/>
        </p:nvSpPr>
        <p:spPr>
          <a:xfrm>
            <a:off x="7280228" y="4782231"/>
            <a:ext cx="900000" cy="360000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33,8</a:t>
            </a:r>
          </a:p>
        </p:txBody>
      </p:sp>
      <p:sp>
        <p:nvSpPr>
          <p:cNvPr id="79" name="Rectangle: Rounded Corners 3">
            <a:extLst>
              <a:ext uri="{FF2B5EF4-FFF2-40B4-BE49-F238E27FC236}">
                <a16:creationId xmlns:a16="http://schemas.microsoft.com/office/drawing/2014/main" id="{B980D382-B9EB-4D6B-AB87-F8DD6E68BD36}"/>
              </a:ext>
            </a:extLst>
          </p:cNvPr>
          <p:cNvSpPr/>
          <p:nvPr/>
        </p:nvSpPr>
        <p:spPr>
          <a:xfrm>
            <a:off x="7280228" y="5372351"/>
            <a:ext cx="900000" cy="360000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25,1</a:t>
            </a:r>
          </a:p>
        </p:txBody>
      </p:sp>
      <p:sp>
        <p:nvSpPr>
          <p:cNvPr id="80" name="Rectangle: Rounded Corners 3">
            <a:extLst>
              <a:ext uri="{FF2B5EF4-FFF2-40B4-BE49-F238E27FC236}">
                <a16:creationId xmlns:a16="http://schemas.microsoft.com/office/drawing/2014/main" id="{DB4F2039-2CCB-40F6-A5F7-C1CEC03549C1}"/>
              </a:ext>
            </a:extLst>
          </p:cNvPr>
          <p:cNvSpPr/>
          <p:nvPr/>
        </p:nvSpPr>
        <p:spPr>
          <a:xfrm>
            <a:off x="7280228" y="5946338"/>
            <a:ext cx="900000" cy="360000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23,7</a:t>
            </a:r>
          </a:p>
        </p:txBody>
      </p:sp>
      <p:sp>
        <p:nvSpPr>
          <p:cNvPr id="81" name="Rectangle: Rounded Corners 3">
            <a:extLst>
              <a:ext uri="{FF2B5EF4-FFF2-40B4-BE49-F238E27FC236}">
                <a16:creationId xmlns:a16="http://schemas.microsoft.com/office/drawing/2014/main" id="{8F49175D-1265-437F-9268-ED436F6BB8F2}"/>
              </a:ext>
            </a:extLst>
          </p:cNvPr>
          <p:cNvSpPr/>
          <p:nvPr/>
        </p:nvSpPr>
        <p:spPr>
          <a:xfrm>
            <a:off x="9679188" y="4782231"/>
            <a:ext cx="900000" cy="360000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21,2</a:t>
            </a:r>
          </a:p>
        </p:txBody>
      </p:sp>
      <p:sp>
        <p:nvSpPr>
          <p:cNvPr id="82" name="Rectangle: Rounded Corners 3">
            <a:extLst>
              <a:ext uri="{FF2B5EF4-FFF2-40B4-BE49-F238E27FC236}">
                <a16:creationId xmlns:a16="http://schemas.microsoft.com/office/drawing/2014/main" id="{51296558-CDBC-4373-A494-FE6CB7969528}"/>
              </a:ext>
            </a:extLst>
          </p:cNvPr>
          <p:cNvSpPr/>
          <p:nvPr/>
        </p:nvSpPr>
        <p:spPr>
          <a:xfrm>
            <a:off x="9679188" y="5372351"/>
            <a:ext cx="900000" cy="360000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20,9</a:t>
            </a:r>
          </a:p>
        </p:txBody>
      </p:sp>
      <p:sp>
        <p:nvSpPr>
          <p:cNvPr id="83" name="Rectangle: Rounded Corners 3">
            <a:extLst>
              <a:ext uri="{FF2B5EF4-FFF2-40B4-BE49-F238E27FC236}">
                <a16:creationId xmlns:a16="http://schemas.microsoft.com/office/drawing/2014/main" id="{FC64CFC1-9C70-4E25-B5A1-6E0020D8E52C}"/>
              </a:ext>
            </a:extLst>
          </p:cNvPr>
          <p:cNvSpPr/>
          <p:nvPr/>
        </p:nvSpPr>
        <p:spPr>
          <a:xfrm>
            <a:off x="9679188" y="5946338"/>
            <a:ext cx="900000" cy="360000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19,7</a:t>
            </a:r>
          </a:p>
        </p:txBody>
      </p:sp>
      <p:cxnSp>
        <p:nvCxnSpPr>
          <p:cNvPr id="101" name="Łącznik prosty 100">
            <a:extLst>
              <a:ext uri="{FF2B5EF4-FFF2-40B4-BE49-F238E27FC236}">
                <a16:creationId xmlns:a16="http://schemas.microsoft.com/office/drawing/2014/main" id="{9027A295-4887-4053-8CBF-4AD626B4339C}"/>
              </a:ext>
            </a:extLst>
          </p:cNvPr>
          <p:cNvCxnSpPr>
            <a:cxnSpLocks/>
          </p:cNvCxnSpPr>
          <p:nvPr/>
        </p:nvCxnSpPr>
        <p:spPr>
          <a:xfrm>
            <a:off x="334766" y="5063850"/>
            <a:ext cx="6445856" cy="0"/>
          </a:xfrm>
          <a:prstGeom prst="line">
            <a:avLst/>
          </a:prstGeom>
          <a:ln w="1270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3" name="Prostokąt 39">
            <a:extLst>
              <a:ext uri="{FF2B5EF4-FFF2-40B4-BE49-F238E27FC236}">
                <a16:creationId xmlns:a16="http://schemas.microsoft.com/office/drawing/2014/main" id="{4D0EE3E1-49F7-4E00-8B4B-376E7B193A1B}"/>
              </a:ext>
            </a:extLst>
          </p:cNvPr>
          <p:cNvSpPr/>
          <p:nvPr/>
        </p:nvSpPr>
        <p:spPr>
          <a:xfrm>
            <a:off x="8300330" y="4751310"/>
            <a:ext cx="1008000" cy="432000"/>
          </a:xfrm>
          <a:prstGeom prst="roundRect">
            <a:avLst>
              <a:gd name="adj" fmla="val 8603"/>
            </a:avLst>
          </a:prstGeom>
          <a:solidFill>
            <a:schemeClr val="bg1"/>
          </a:solidFill>
        </p:spPr>
        <p:txBody>
          <a:bodyPr wrap="square" anchor="ctr">
            <a:noAutofit/>
          </a:bodyPr>
          <a:lstStyle/>
          <a:p>
            <a:pPr marL="0" marR="0" lvl="0" indent="0" algn="l" defTabSz="4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Niemcy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5" name="Prostokąt 39">
            <a:extLst>
              <a:ext uri="{FF2B5EF4-FFF2-40B4-BE49-F238E27FC236}">
                <a16:creationId xmlns:a16="http://schemas.microsoft.com/office/drawing/2014/main" id="{ABE6C0BF-508B-43ED-A347-AF3C2574D92E}"/>
              </a:ext>
            </a:extLst>
          </p:cNvPr>
          <p:cNvSpPr/>
          <p:nvPr/>
        </p:nvSpPr>
        <p:spPr>
          <a:xfrm>
            <a:off x="8300330" y="5334458"/>
            <a:ext cx="1008000" cy="432000"/>
          </a:xfrm>
          <a:prstGeom prst="roundRect">
            <a:avLst>
              <a:gd name="adj" fmla="val 8603"/>
            </a:avLst>
          </a:prstGeom>
          <a:solidFill>
            <a:schemeClr val="bg1"/>
          </a:solidFill>
        </p:spPr>
        <p:txBody>
          <a:bodyPr wrap="square" anchor="ctr">
            <a:noAutofit/>
          </a:bodyPr>
          <a:lstStyle/>
          <a:p>
            <a:pPr marL="0" marR="0" lvl="0" indent="0" algn="l" defTabSz="4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Francja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6" name="Prostokąt 39">
            <a:extLst>
              <a:ext uri="{FF2B5EF4-FFF2-40B4-BE49-F238E27FC236}">
                <a16:creationId xmlns:a16="http://schemas.microsoft.com/office/drawing/2014/main" id="{A676B6B3-330A-4A6D-8A81-8D0998160D16}"/>
              </a:ext>
            </a:extLst>
          </p:cNvPr>
          <p:cNvSpPr/>
          <p:nvPr/>
        </p:nvSpPr>
        <p:spPr>
          <a:xfrm>
            <a:off x="8300330" y="5921503"/>
            <a:ext cx="1008000" cy="432000"/>
          </a:xfrm>
          <a:prstGeom prst="roundRect">
            <a:avLst>
              <a:gd name="adj" fmla="val 8603"/>
            </a:avLst>
          </a:prstGeom>
          <a:solidFill>
            <a:schemeClr val="bg1"/>
          </a:solidFill>
        </p:spPr>
        <p:txBody>
          <a:bodyPr wrap="square" anchor="ctr">
            <a:noAutofit/>
          </a:bodyPr>
          <a:lstStyle/>
          <a:p>
            <a:pPr marL="0" marR="0" lvl="0" indent="0" algn="l" defTabSz="4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UE 27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7" name="Prostokąt 39">
            <a:extLst>
              <a:ext uri="{FF2B5EF4-FFF2-40B4-BE49-F238E27FC236}">
                <a16:creationId xmlns:a16="http://schemas.microsoft.com/office/drawing/2014/main" id="{65434522-9D7D-4D6C-A862-C6E5105B2F22}"/>
              </a:ext>
            </a:extLst>
          </p:cNvPr>
          <p:cNvSpPr/>
          <p:nvPr/>
        </p:nvSpPr>
        <p:spPr>
          <a:xfrm>
            <a:off x="10718012" y="4751944"/>
            <a:ext cx="1008000" cy="432000"/>
          </a:xfrm>
          <a:prstGeom prst="roundRect">
            <a:avLst>
              <a:gd name="adj" fmla="val 8603"/>
            </a:avLst>
          </a:prstGeom>
          <a:solidFill>
            <a:schemeClr val="bg1"/>
          </a:solidFill>
        </p:spPr>
        <p:txBody>
          <a:bodyPr wrap="square" anchor="ctr">
            <a:noAutofit/>
          </a:bodyPr>
          <a:lstStyle/>
          <a:p>
            <a:pPr marL="0" marR="0" lvl="0" indent="0" algn="l" defTabSz="4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Czechy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8" name="Prostokąt 39">
            <a:extLst>
              <a:ext uri="{FF2B5EF4-FFF2-40B4-BE49-F238E27FC236}">
                <a16:creationId xmlns:a16="http://schemas.microsoft.com/office/drawing/2014/main" id="{18A73F82-1D7E-4AC0-A3EA-A73EE955A0BE}"/>
              </a:ext>
            </a:extLst>
          </p:cNvPr>
          <p:cNvSpPr/>
          <p:nvPr/>
        </p:nvSpPr>
        <p:spPr>
          <a:xfrm>
            <a:off x="10718011" y="5335092"/>
            <a:ext cx="1101699" cy="432000"/>
          </a:xfrm>
          <a:prstGeom prst="roundRect">
            <a:avLst>
              <a:gd name="adj" fmla="val 8603"/>
            </a:avLst>
          </a:prstGeom>
          <a:solidFill>
            <a:schemeClr val="bg1"/>
          </a:solidFill>
        </p:spPr>
        <p:txBody>
          <a:bodyPr wrap="square" anchor="ctr">
            <a:noAutofit/>
          </a:bodyPr>
          <a:lstStyle/>
          <a:p>
            <a:pPr marL="0" marR="0" lvl="0" indent="0" algn="l" defTabSz="4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Hiszpania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9" name="Prostokąt 39">
            <a:extLst>
              <a:ext uri="{FF2B5EF4-FFF2-40B4-BE49-F238E27FC236}">
                <a16:creationId xmlns:a16="http://schemas.microsoft.com/office/drawing/2014/main" id="{FFE7F633-607D-4957-BF42-66124123AC6D}"/>
              </a:ext>
            </a:extLst>
          </p:cNvPr>
          <p:cNvSpPr/>
          <p:nvPr/>
        </p:nvSpPr>
        <p:spPr>
          <a:xfrm>
            <a:off x="10718012" y="5922137"/>
            <a:ext cx="1101698" cy="432000"/>
          </a:xfrm>
          <a:prstGeom prst="roundRect">
            <a:avLst>
              <a:gd name="adj" fmla="val 8603"/>
            </a:avLst>
          </a:prstGeom>
          <a:solidFill>
            <a:schemeClr val="bg1"/>
          </a:solidFill>
        </p:spPr>
        <p:txBody>
          <a:bodyPr wrap="square" anchor="ctr">
            <a:noAutofit/>
          </a:bodyPr>
          <a:lstStyle/>
          <a:p>
            <a:pPr marL="0" marR="0" lvl="0" indent="0" algn="l" defTabSz="4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Portugalia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6" name="pole tekstowe 55">
            <a:extLst>
              <a:ext uri="{FF2B5EF4-FFF2-40B4-BE49-F238E27FC236}">
                <a16:creationId xmlns:a16="http://schemas.microsoft.com/office/drawing/2014/main" id="{363C76DA-9B0C-44EF-BB88-97C8E16E1E27}"/>
              </a:ext>
            </a:extLst>
          </p:cNvPr>
          <p:cNvSpPr txBox="1"/>
          <p:nvPr/>
        </p:nvSpPr>
        <p:spPr>
          <a:xfrm>
            <a:off x="146752" y="1911903"/>
            <a:ext cx="2049355" cy="1028741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Rejestracje nowych aut </a:t>
            </a:r>
            <a:r>
              <a:rPr kumimoji="0" lang="pl-PL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[tys. </a:t>
            </a: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sztuk]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EC163841-71B7-85DF-26BF-145DA5023F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73072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AD76B5EA-A449-4795-6BDA-1D40279517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16A4F452-5DF0-D483-01D4-2C19E542E99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90071" y="1986053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1C37139-AD84-CA7F-F6A9-683B59403E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0" name="pole tekstowe 19">
            <a:extLst>
              <a:ext uri="{FF2B5EF4-FFF2-40B4-BE49-F238E27FC236}">
                <a16:creationId xmlns:a16="http://schemas.microsoft.com/office/drawing/2014/main" id="{267B595F-3C77-AF56-D33D-EC388E251180}"/>
              </a:ext>
            </a:extLst>
          </p:cNvPr>
          <p:cNvSpPr txBox="1"/>
          <p:nvPr/>
        </p:nvSpPr>
        <p:spPr>
          <a:xfrm>
            <a:off x="1788950" y="2339197"/>
            <a:ext cx="9219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Pojazdy lekkie</a:t>
            </a:r>
          </a:p>
        </p:txBody>
      </p:sp>
      <p:sp>
        <p:nvSpPr>
          <p:cNvPr id="22" name="Kształt litery L 21">
            <a:extLst>
              <a:ext uri="{FF2B5EF4-FFF2-40B4-BE49-F238E27FC236}">
                <a16:creationId xmlns:a16="http://schemas.microsoft.com/office/drawing/2014/main" id="{F52CC03C-7CA5-66DE-8617-8476EDE926AB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2437972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4" name="Kształt litery L 23">
            <a:extLst>
              <a:ext uri="{FF2B5EF4-FFF2-40B4-BE49-F238E27FC236}">
                <a16:creationId xmlns:a16="http://schemas.microsoft.com/office/drawing/2014/main" id="{95D70ED0-9FD8-3DAF-E9F0-608687C4AA6F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3616228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6" name="Kształt litery L 25">
            <a:extLst>
              <a:ext uri="{FF2B5EF4-FFF2-40B4-BE49-F238E27FC236}">
                <a16:creationId xmlns:a16="http://schemas.microsoft.com/office/drawing/2014/main" id="{71960D4C-133B-0E6D-ED4E-4A672FDA8FDB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4859959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27" name="Obraz 17">
            <a:extLst>
              <a:ext uri="{FF2B5EF4-FFF2-40B4-BE49-F238E27FC236}">
                <a16:creationId xmlns:a16="http://schemas.microsoft.com/office/drawing/2014/main" id="{687429B4-B3DC-4711-DC95-3BB8FA68A15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066916" y="1532956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8" name="Obraz 18">
            <a:extLst>
              <a:ext uri="{FF2B5EF4-FFF2-40B4-BE49-F238E27FC236}">
                <a16:creationId xmlns:a16="http://schemas.microsoft.com/office/drawing/2014/main" id="{5CE1279D-EE3B-706C-2A76-2A8B4D2EFC2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10799991">
            <a:off x="10165978" y="5114734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7EB30878-3BF5-5ECA-8A90-0DB881A4A2CB}"/>
              </a:ext>
            </a:extLst>
          </p:cNvPr>
          <p:cNvSpPr txBox="1"/>
          <p:nvPr/>
        </p:nvSpPr>
        <p:spPr>
          <a:xfrm>
            <a:off x="1788950" y="3459127"/>
            <a:ext cx="92195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Pojazdy ciężarowe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D76777FA-DC21-260F-A77E-81048E6EF422}"/>
              </a:ext>
            </a:extLst>
          </p:cNvPr>
          <p:cNvSpPr txBox="1"/>
          <p:nvPr/>
        </p:nvSpPr>
        <p:spPr>
          <a:xfrm>
            <a:off x="1788950" y="4725144"/>
            <a:ext cx="9219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Maszyny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0E2491D4-AE4C-0DD4-D74C-E2BA81B65542}"/>
              </a:ext>
            </a:extLst>
          </p:cNvPr>
          <p:cNvSpPr txBox="1"/>
          <p:nvPr/>
        </p:nvSpPr>
        <p:spPr>
          <a:xfrm>
            <a:off x="1155731" y="2339197"/>
            <a:ext cx="358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1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6F7738B0-A605-09DB-EE66-D2B74328BB9C}"/>
              </a:ext>
            </a:extLst>
          </p:cNvPr>
          <p:cNvSpPr txBox="1"/>
          <p:nvPr/>
        </p:nvSpPr>
        <p:spPr>
          <a:xfrm>
            <a:off x="1155731" y="3501008"/>
            <a:ext cx="324061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2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B640D621-7910-92D6-E6AB-1621985D20A0}"/>
              </a:ext>
            </a:extLst>
          </p:cNvPr>
          <p:cNvSpPr txBox="1"/>
          <p:nvPr/>
        </p:nvSpPr>
        <p:spPr>
          <a:xfrm>
            <a:off x="1155731" y="4725144"/>
            <a:ext cx="338022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08456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0799991">
            <a:off x="5665783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03521"/>
            <a:ext cx="11622626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Finansowanie pojazdów ciężkich wyszło na plus w II kwartale 2025 po siedmiu</a:t>
            </a:r>
            <a:b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</a:b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kwartałach wyraźnych spadków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4483817" y="860883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9" name="pole tekstowe 38">
            <a:extLst>
              <a:ext uri="{FF2B5EF4-FFF2-40B4-BE49-F238E27FC236}">
                <a16:creationId xmlns:a16="http://schemas.microsoft.com/office/drawing/2014/main" id="{24B53893-84CF-4F48-8CF6-5ED093CB5599}"/>
              </a:ext>
            </a:extLst>
          </p:cNvPr>
          <p:cNvSpPr txBox="1"/>
          <p:nvPr/>
        </p:nvSpPr>
        <p:spPr>
          <a:xfrm>
            <a:off x="7124756" y="6530573"/>
            <a:ext cx="57346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50" b="1" i="1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* Dane dla łącznego finansowania pojazdów ciężkich leasingiem i pożyczką</a:t>
            </a:r>
          </a:p>
        </p:txBody>
      </p:sp>
      <p:sp>
        <p:nvSpPr>
          <p:cNvPr id="59" name="Prostokąt 58">
            <a:extLst>
              <a:ext uri="{FF2B5EF4-FFF2-40B4-BE49-F238E27FC236}">
                <a16:creationId xmlns:a16="http://schemas.microsoft.com/office/drawing/2014/main" id="{9A4AD3C0-7A9F-436A-997C-58B61BE20A70}"/>
              </a:ext>
            </a:extLst>
          </p:cNvPr>
          <p:cNvSpPr/>
          <p:nvPr/>
        </p:nvSpPr>
        <p:spPr>
          <a:xfrm>
            <a:off x="1685748" y="1122005"/>
            <a:ext cx="7572552" cy="8489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Finansowanie pojazdów ciężkich [zmiana r/r]</a:t>
            </a:r>
          </a:p>
        </p:txBody>
      </p:sp>
      <p:cxnSp>
        <p:nvCxnSpPr>
          <p:cNvPr id="67" name="Łącznik prosty 66">
            <a:extLst>
              <a:ext uri="{FF2B5EF4-FFF2-40B4-BE49-F238E27FC236}">
                <a16:creationId xmlns:a16="http://schemas.microsoft.com/office/drawing/2014/main" id="{E9037C4F-4A65-41C0-9500-6B9C3CCE6D74}"/>
              </a:ext>
            </a:extLst>
          </p:cNvPr>
          <p:cNvCxnSpPr>
            <a:cxnSpLocks/>
          </p:cNvCxnSpPr>
          <p:nvPr/>
        </p:nvCxnSpPr>
        <p:spPr>
          <a:xfrm>
            <a:off x="329823" y="1766122"/>
            <a:ext cx="11535841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Prostokąt: zaokrąglone rogi 67">
            <a:extLst>
              <a:ext uri="{FF2B5EF4-FFF2-40B4-BE49-F238E27FC236}">
                <a16:creationId xmlns:a16="http://schemas.microsoft.com/office/drawing/2014/main" id="{15E6CFA6-76BD-4376-A41A-A85D4CC34AE9}"/>
              </a:ext>
            </a:extLst>
          </p:cNvPr>
          <p:cNvSpPr/>
          <p:nvPr/>
        </p:nvSpPr>
        <p:spPr>
          <a:xfrm>
            <a:off x="889805" y="1979500"/>
            <a:ext cx="2753618" cy="718511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9" name="Rectangle: Rounded Corners 3">
            <a:extLst>
              <a:ext uri="{FF2B5EF4-FFF2-40B4-BE49-F238E27FC236}">
                <a16:creationId xmlns:a16="http://schemas.microsoft.com/office/drawing/2014/main" id="{F0893DE8-E1FD-497E-BF46-250CE2349133}"/>
              </a:ext>
            </a:extLst>
          </p:cNvPr>
          <p:cNvSpPr/>
          <p:nvPr/>
        </p:nvSpPr>
        <p:spPr>
          <a:xfrm>
            <a:off x="300485" y="2069593"/>
            <a:ext cx="1094370" cy="393254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-0,5</a:t>
            </a:r>
            <a:r>
              <a:rPr kumimoji="0" lang="pl-PL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% </a:t>
            </a:r>
            <a:endParaRPr kumimoji="0" lang="pl-PL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8" name="pole tekstowe 77">
            <a:extLst>
              <a:ext uri="{FF2B5EF4-FFF2-40B4-BE49-F238E27FC236}">
                <a16:creationId xmlns:a16="http://schemas.microsoft.com/office/drawing/2014/main" id="{34482020-AD4E-4C2E-9061-A8AA3070D400}"/>
              </a:ext>
            </a:extLst>
          </p:cNvPr>
          <p:cNvSpPr txBox="1"/>
          <p:nvPr/>
        </p:nvSpPr>
        <p:spPr>
          <a:xfrm>
            <a:off x="1373662" y="2027535"/>
            <a:ext cx="2388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9,4 mld zł </a:t>
            </a:r>
            <a:b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</a:b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w I </a:t>
            </a:r>
            <a:r>
              <a:rPr kumimoji="0" lang="pl-PL" sz="18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półroczu 2025</a:t>
            </a:r>
            <a:endParaRPr kumimoji="0" lang="pl-PL" sz="18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9" name="pole tekstowe 4">
            <a:extLst>
              <a:ext uri="{FF2B5EF4-FFF2-40B4-BE49-F238E27FC236}">
                <a16:creationId xmlns:a16="http://schemas.microsoft.com/office/drawing/2014/main" id="{3C55F925-5F33-4430-8FE4-16ABCD4A95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6102" y="2109202"/>
            <a:ext cx="2775794" cy="1742952"/>
          </a:xfrm>
          <a:prstGeom prst="rect">
            <a:avLst/>
          </a:prstGeom>
          <a:noFill/>
          <a:ln w="19050">
            <a:noFill/>
          </a:ln>
        </p:spPr>
        <p:txBody>
          <a:bodyPr anchor="ctr">
            <a:noAutofit/>
          </a:bodyPr>
          <a:lstStyle>
            <a:defPPr>
              <a:defRPr lang="pl-PL"/>
            </a:defPPr>
            <a:lvl1pPr algn="ctr" defTabSz="515800">
              <a:lnSpc>
                <a:spcPct val="150000"/>
              </a:lnSpc>
              <a:buSzPct val="95000"/>
              <a:defRPr sz="1200">
                <a:solidFill>
                  <a:srgbClr val="878C9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51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95000"/>
              <a:buFontTx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Strefa euro wyszła ze stagnacji gospodarczej i recesji w przemyśle. To powoli przekłada się na wzrost produkcji eksportowej w Polsce oraz nastroje firm transportowych, a w rezultacie na nieznaczną poprawę w sektorze finansowania TRK.</a:t>
            </a:r>
          </a:p>
        </p:txBody>
      </p:sp>
      <p:sp>
        <p:nvSpPr>
          <p:cNvPr id="80" name="Strzałka: pagon 79">
            <a:extLst>
              <a:ext uri="{FF2B5EF4-FFF2-40B4-BE49-F238E27FC236}">
                <a16:creationId xmlns:a16="http://schemas.microsoft.com/office/drawing/2014/main" id="{FADD8674-DDBD-4CCB-8167-766E859E0987}"/>
              </a:ext>
            </a:extLst>
          </p:cNvPr>
          <p:cNvSpPr>
            <a:spLocks noChangeAspect="1"/>
          </p:cNvSpPr>
          <p:nvPr/>
        </p:nvSpPr>
        <p:spPr>
          <a:xfrm>
            <a:off x="8478817" y="2609500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2" name="Strzałka: pagon 81">
            <a:extLst>
              <a:ext uri="{FF2B5EF4-FFF2-40B4-BE49-F238E27FC236}">
                <a16:creationId xmlns:a16="http://schemas.microsoft.com/office/drawing/2014/main" id="{013309DC-2C30-4CDE-A76D-5D043E33C2FB}"/>
              </a:ext>
            </a:extLst>
          </p:cNvPr>
          <p:cNvSpPr>
            <a:spLocks noChangeAspect="1"/>
          </p:cNvSpPr>
          <p:nvPr/>
        </p:nvSpPr>
        <p:spPr>
          <a:xfrm>
            <a:off x="4063202" y="2609500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3" name="Strzałka: pagon 82">
            <a:extLst>
              <a:ext uri="{FF2B5EF4-FFF2-40B4-BE49-F238E27FC236}">
                <a16:creationId xmlns:a16="http://schemas.microsoft.com/office/drawing/2014/main" id="{C5B6BBD3-1296-45B4-9337-7E88C82BE1A1}"/>
              </a:ext>
            </a:extLst>
          </p:cNvPr>
          <p:cNvSpPr>
            <a:spLocks noChangeAspect="1"/>
          </p:cNvSpPr>
          <p:nvPr/>
        </p:nvSpPr>
        <p:spPr>
          <a:xfrm rot="5400000">
            <a:off x="6188246" y="4421544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1" name="Prostokąt: zaokrąglone rogi 110">
            <a:extLst>
              <a:ext uri="{FF2B5EF4-FFF2-40B4-BE49-F238E27FC236}">
                <a16:creationId xmlns:a16="http://schemas.microsoft.com/office/drawing/2014/main" id="{41ACB434-450D-4AA3-BD87-61C1A940E46A}"/>
              </a:ext>
            </a:extLst>
          </p:cNvPr>
          <p:cNvSpPr/>
          <p:nvPr/>
        </p:nvSpPr>
        <p:spPr>
          <a:xfrm>
            <a:off x="962798" y="2851287"/>
            <a:ext cx="2680625" cy="468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2" name="Rectangle: Rounded Corners 3">
            <a:extLst>
              <a:ext uri="{FF2B5EF4-FFF2-40B4-BE49-F238E27FC236}">
                <a16:creationId xmlns:a16="http://schemas.microsoft.com/office/drawing/2014/main" id="{10179AD1-B97E-4C0C-8055-FB3F41417B34}"/>
              </a:ext>
            </a:extLst>
          </p:cNvPr>
          <p:cNvSpPr/>
          <p:nvPr/>
        </p:nvSpPr>
        <p:spPr>
          <a:xfrm>
            <a:off x="460105" y="2900835"/>
            <a:ext cx="840358" cy="370800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-2,4</a:t>
            </a: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% 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113" name="pole tekstowe 112">
            <a:extLst>
              <a:ext uri="{FF2B5EF4-FFF2-40B4-BE49-F238E27FC236}">
                <a16:creationId xmlns:a16="http://schemas.microsoft.com/office/drawing/2014/main" id="{A56B2C8D-A9B8-4976-B7C4-DC5FE63A7A46}"/>
              </a:ext>
            </a:extLst>
          </p:cNvPr>
          <p:cNvSpPr txBox="1"/>
          <p:nvPr/>
        </p:nvSpPr>
        <p:spPr>
          <a:xfrm>
            <a:off x="1394855" y="2931399"/>
            <a:ext cx="1255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2,1 </a:t>
            </a:r>
            <a:r>
              <a:rPr kumimoji="0" lang="pl-PL" altLang="pl-PL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mld zł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4" name="Prostokąt: zaokrąglone rogi 113">
            <a:extLst>
              <a:ext uri="{FF2B5EF4-FFF2-40B4-BE49-F238E27FC236}">
                <a16:creationId xmlns:a16="http://schemas.microsoft.com/office/drawing/2014/main" id="{7BCB3749-E047-418E-9351-1B748A00C392}"/>
              </a:ext>
            </a:extLst>
          </p:cNvPr>
          <p:cNvSpPr/>
          <p:nvPr/>
        </p:nvSpPr>
        <p:spPr>
          <a:xfrm>
            <a:off x="962798" y="3418573"/>
            <a:ext cx="2680625" cy="468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5" name="Rectangle: Rounded Corners 3">
            <a:extLst>
              <a:ext uri="{FF2B5EF4-FFF2-40B4-BE49-F238E27FC236}">
                <a16:creationId xmlns:a16="http://schemas.microsoft.com/office/drawing/2014/main" id="{29D7CA5D-221F-42D1-A5E6-1BFB61ECE4FE}"/>
              </a:ext>
            </a:extLst>
          </p:cNvPr>
          <p:cNvSpPr/>
          <p:nvPr/>
        </p:nvSpPr>
        <p:spPr>
          <a:xfrm>
            <a:off x="460105" y="3467173"/>
            <a:ext cx="840358" cy="370800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-8,4</a:t>
            </a: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%</a:t>
            </a:r>
            <a:r>
              <a:rPr kumimoji="0" lang="pl-PL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 </a:t>
            </a:r>
            <a:endParaRPr kumimoji="0" lang="pl-PL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116" name="pole tekstowe 115">
            <a:extLst>
              <a:ext uri="{FF2B5EF4-FFF2-40B4-BE49-F238E27FC236}">
                <a16:creationId xmlns:a16="http://schemas.microsoft.com/office/drawing/2014/main" id="{1953C471-BA9C-4F63-AE4A-DA7BFC1A6739}"/>
              </a:ext>
            </a:extLst>
          </p:cNvPr>
          <p:cNvSpPr txBox="1"/>
          <p:nvPr/>
        </p:nvSpPr>
        <p:spPr>
          <a:xfrm>
            <a:off x="1394855" y="3498685"/>
            <a:ext cx="1255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4,4 </a:t>
            </a:r>
            <a:r>
              <a:rPr kumimoji="0" lang="pl-PL" altLang="pl-PL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mld zł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7" name="Prostokąt: zaokrąglone rogi 116">
            <a:extLst>
              <a:ext uri="{FF2B5EF4-FFF2-40B4-BE49-F238E27FC236}">
                <a16:creationId xmlns:a16="http://schemas.microsoft.com/office/drawing/2014/main" id="{19012A1C-F698-44B5-A1BF-7A8BE11C1911}"/>
              </a:ext>
            </a:extLst>
          </p:cNvPr>
          <p:cNvSpPr/>
          <p:nvPr/>
        </p:nvSpPr>
        <p:spPr>
          <a:xfrm>
            <a:off x="962798" y="3994485"/>
            <a:ext cx="2680625" cy="468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8" name="Rectangle: Rounded Corners 3">
            <a:extLst>
              <a:ext uri="{FF2B5EF4-FFF2-40B4-BE49-F238E27FC236}">
                <a16:creationId xmlns:a16="http://schemas.microsoft.com/office/drawing/2014/main" id="{53A0803B-E477-4EB0-A736-6BB54E17220C}"/>
              </a:ext>
            </a:extLst>
          </p:cNvPr>
          <p:cNvSpPr/>
          <p:nvPr/>
        </p:nvSpPr>
        <p:spPr>
          <a:xfrm>
            <a:off x="460105" y="4043085"/>
            <a:ext cx="840358" cy="370800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8,4</a:t>
            </a: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%</a:t>
            </a:r>
            <a:r>
              <a:rPr kumimoji="0" lang="pl-PL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 </a:t>
            </a:r>
            <a:endParaRPr kumimoji="0" lang="pl-PL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119" name="pole tekstowe 118">
            <a:extLst>
              <a:ext uri="{FF2B5EF4-FFF2-40B4-BE49-F238E27FC236}">
                <a16:creationId xmlns:a16="http://schemas.microsoft.com/office/drawing/2014/main" id="{8F373BEF-0B1E-4502-B57A-B447E136173F}"/>
              </a:ext>
            </a:extLst>
          </p:cNvPr>
          <p:cNvSpPr txBox="1"/>
          <p:nvPr/>
        </p:nvSpPr>
        <p:spPr>
          <a:xfrm>
            <a:off x="1394855" y="4074597"/>
            <a:ext cx="1255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2,1 mld </a:t>
            </a:r>
            <a:r>
              <a:rPr kumimoji="0" lang="pl-PL" altLang="pl-PL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zł 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0" name="pole tekstowe 119">
            <a:extLst>
              <a:ext uri="{FF2B5EF4-FFF2-40B4-BE49-F238E27FC236}">
                <a16:creationId xmlns:a16="http://schemas.microsoft.com/office/drawing/2014/main" id="{E914800B-2758-4E3E-8F13-A1B19F47D9EA}"/>
              </a:ext>
            </a:extLst>
          </p:cNvPr>
          <p:cNvSpPr txBox="1"/>
          <p:nvPr/>
        </p:nvSpPr>
        <p:spPr>
          <a:xfrm>
            <a:off x="2476614" y="2931399"/>
            <a:ext cx="10924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ciężarowe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1" name="pole tekstowe 120">
            <a:extLst>
              <a:ext uri="{FF2B5EF4-FFF2-40B4-BE49-F238E27FC236}">
                <a16:creationId xmlns:a16="http://schemas.microsoft.com/office/drawing/2014/main" id="{68B43CCB-982D-4B11-B97C-63E21F21CA11}"/>
              </a:ext>
            </a:extLst>
          </p:cNvPr>
          <p:cNvSpPr txBox="1"/>
          <p:nvPr/>
        </p:nvSpPr>
        <p:spPr>
          <a:xfrm>
            <a:off x="2476614" y="3498685"/>
            <a:ext cx="1001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ciągniki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2" name="pole tekstowe 121">
            <a:extLst>
              <a:ext uri="{FF2B5EF4-FFF2-40B4-BE49-F238E27FC236}">
                <a16:creationId xmlns:a16="http://schemas.microsoft.com/office/drawing/2014/main" id="{EB39574A-9BF0-4C15-BE0A-359635FEDA90}"/>
              </a:ext>
            </a:extLst>
          </p:cNvPr>
          <p:cNvSpPr txBox="1"/>
          <p:nvPr/>
        </p:nvSpPr>
        <p:spPr>
          <a:xfrm>
            <a:off x="2476614" y="4074597"/>
            <a:ext cx="10924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przyczepy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23" name="Obraz 80">
            <a:extLst>
              <a:ext uri="{FF2B5EF4-FFF2-40B4-BE49-F238E27FC236}">
                <a16:creationId xmlns:a16="http://schemas.microsoft.com/office/drawing/2014/main" id="{DF077044-A581-4375-A7DF-F187829E48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8943" y="447471"/>
            <a:ext cx="1033206" cy="841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6" name="Prostokąt: zaokrąglone rogi 135">
            <a:extLst>
              <a:ext uri="{FF2B5EF4-FFF2-40B4-BE49-F238E27FC236}">
                <a16:creationId xmlns:a16="http://schemas.microsoft.com/office/drawing/2014/main" id="{9D950C69-7454-4B64-8E5A-1F4ACAE225D2}"/>
              </a:ext>
            </a:extLst>
          </p:cNvPr>
          <p:cNvSpPr/>
          <p:nvPr/>
        </p:nvSpPr>
        <p:spPr>
          <a:xfrm>
            <a:off x="589073" y="5359259"/>
            <a:ext cx="3053648" cy="883667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37" name="Rectangle: Rounded Corners 3">
            <a:extLst>
              <a:ext uri="{FF2B5EF4-FFF2-40B4-BE49-F238E27FC236}">
                <a16:creationId xmlns:a16="http://schemas.microsoft.com/office/drawing/2014/main" id="{4922E2F6-C5D5-4B8E-BD4F-07059DC68ACC}"/>
              </a:ext>
            </a:extLst>
          </p:cNvPr>
          <p:cNvSpPr/>
          <p:nvPr/>
        </p:nvSpPr>
        <p:spPr>
          <a:xfrm>
            <a:off x="460105" y="5446131"/>
            <a:ext cx="840358" cy="370800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</a:t>
            </a: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2,2%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139" name="Rectangle: Rounded Corners 3">
            <a:extLst>
              <a:ext uri="{FF2B5EF4-FFF2-40B4-BE49-F238E27FC236}">
                <a16:creationId xmlns:a16="http://schemas.microsoft.com/office/drawing/2014/main" id="{9755C1D5-610B-4FBA-8223-8AB73D8168D4}"/>
              </a:ext>
            </a:extLst>
          </p:cNvPr>
          <p:cNvSpPr/>
          <p:nvPr/>
        </p:nvSpPr>
        <p:spPr>
          <a:xfrm>
            <a:off x="460105" y="5819995"/>
            <a:ext cx="840358" cy="370800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19,8%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49" name="Prostokąt: zaokrąglone rogi 48">
            <a:extLst>
              <a:ext uri="{FF2B5EF4-FFF2-40B4-BE49-F238E27FC236}">
                <a16:creationId xmlns:a16="http://schemas.microsoft.com/office/drawing/2014/main" id="{01F60E63-2DBC-4E96-A4F6-D736F6FE2CEC}"/>
              </a:ext>
            </a:extLst>
          </p:cNvPr>
          <p:cNvSpPr/>
          <p:nvPr/>
        </p:nvSpPr>
        <p:spPr>
          <a:xfrm>
            <a:off x="951298" y="4560953"/>
            <a:ext cx="2680625" cy="468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0" name="Rectangle: Rounded Corners 3">
            <a:extLst>
              <a:ext uri="{FF2B5EF4-FFF2-40B4-BE49-F238E27FC236}">
                <a16:creationId xmlns:a16="http://schemas.microsoft.com/office/drawing/2014/main" id="{1F90BAAF-1878-4B41-B969-52E6D2C6A434}"/>
              </a:ext>
            </a:extLst>
          </p:cNvPr>
          <p:cNvSpPr/>
          <p:nvPr/>
        </p:nvSpPr>
        <p:spPr>
          <a:xfrm>
            <a:off x="456884" y="4610501"/>
            <a:ext cx="840358" cy="370800"/>
          </a:xfrm>
          <a:prstGeom prst="roundRect">
            <a:avLst>
              <a:gd name="adj" fmla="val 17549"/>
            </a:avLst>
          </a:prstGeom>
          <a:solidFill>
            <a:schemeClr val="bg2">
              <a:lumMod val="50000"/>
            </a:schemeClr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37,6</a:t>
            </a: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% 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51" name="pole tekstowe 50">
            <a:extLst>
              <a:ext uri="{FF2B5EF4-FFF2-40B4-BE49-F238E27FC236}">
                <a16:creationId xmlns:a16="http://schemas.microsoft.com/office/drawing/2014/main" id="{5256E46C-E57E-4667-B164-68A730BFFA83}"/>
              </a:ext>
            </a:extLst>
          </p:cNvPr>
          <p:cNvSpPr txBox="1"/>
          <p:nvPr/>
        </p:nvSpPr>
        <p:spPr>
          <a:xfrm>
            <a:off x="1394855" y="4641065"/>
            <a:ext cx="1255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0,9 mld </a:t>
            </a:r>
            <a:r>
              <a:rPr kumimoji="0" lang="pl-PL" altLang="pl-PL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zł 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2" name="pole tekstowe 51">
            <a:extLst>
              <a:ext uri="{FF2B5EF4-FFF2-40B4-BE49-F238E27FC236}">
                <a16:creationId xmlns:a16="http://schemas.microsoft.com/office/drawing/2014/main" id="{A8E73E1C-64A5-4914-8746-D86EC2A51D11}"/>
              </a:ext>
            </a:extLst>
          </p:cNvPr>
          <p:cNvSpPr txBox="1"/>
          <p:nvPr/>
        </p:nvSpPr>
        <p:spPr>
          <a:xfrm>
            <a:off x="2476614" y="4641065"/>
            <a:ext cx="1001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autobusy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4" name="pole tekstowe 53">
            <a:extLst>
              <a:ext uri="{FF2B5EF4-FFF2-40B4-BE49-F238E27FC236}">
                <a16:creationId xmlns:a16="http://schemas.microsoft.com/office/drawing/2014/main" id="{0B664879-2855-4183-98EE-FE15EC491767}"/>
              </a:ext>
            </a:extLst>
          </p:cNvPr>
          <p:cNvSpPr txBox="1"/>
          <p:nvPr/>
        </p:nvSpPr>
        <p:spPr>
          <a:xfrm>
            <a:off x="1394855" y="5495088"/>
            <a:ext cx="1255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8,6 mld </a:t>
            </a:r>
            <a:r>
              <a:rPr kumimoji="0" lang="pl-PL" altLang="pl-PL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zł 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5" name="pole tekstowe 54">
            <a:extLst>
              <a:ext uri="{FF2B5EF4-FFF2-40B4-BE49-F238E27FC236}">
                <a16:creationId xmlns:a16="http://schemas.microsoft.com/office/drawing/2014/main" id="{B1DCE5F5-8E3B-482D-AF5E-B7375A81E2D7}"/>
              </a:ext>
            </a:extLst>
          </p:cNvPr>
          <p:cNvSpPr txBox="1"/>
          <p:nvPr/>
        </p:nvSpPr>
        <p:spPr>
          <a:xfrm>
            <a:off x="2476614" y="5495088"/>
            <a:ext cx="1001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leasing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6" name="pole tekstowe 55">
            <a:extLst>
              <a:ext uri="{FF2B5EF4-FFF2-40B4-BE49-F238E27FC236}">
                <a16:creationId xmlns:a16="http://schemas.microsoft.com/office/drawing/2014/main" id="{8CD6FA85-1EA9-4E8C-AC98-9C9BD2EBB977}"/>
              </a:ext>
            </a:extLst>
          </p:cNvPr>
          <p:cNvSpPr txBox="1"/>
          <p:nvPr/>
        </p:nvSpPr>
        <p:spPr>
          <a:xfrm>
            <a:off x="1394855" y="5852536"/>
            <a:ext cx="1255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0,9 mld </a:t>
            </a:r>
            <a:r>
              <a:rPr kumimoji="0" lang="pl-PL" altLang="pl-PL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zł 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7" name="pole tekstowe 56">
            <a:extLst>
              <a:ext uri="{FF2B5EF4-FFF2-40B4-BE49-F238E27FC236}">
                <a16:creationId xmlns:a16="http://schemas.microsoft.com/office/drawing/2014/main" id="{51A464D8-29C8-4A51-BFC0-BAD67C015E5D}"/>
              </a:ext>
            </a:extLst>
          </p:cNvPr>
          <p:cNvSpPr txBox="1"/>
          <p:nvPr/>
        </p:nvSpPr>
        <p:spPr>
          <a:xfrm>
            <a:off x="2476614" y="5852536"/>
            <a:ext cx="1001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pożyczka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2B6F0E30-EB67-4E5E-B775-E2765697FB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3375" y="1979500"/>
            <a:ext cx="3463200" cy="2048909"/>
          </a:xfrm>
          <a:prstGeom prst="rect">
            <a:avLst/>
          </a:prstGeom>
        </p:spPr>
      </p:pic>
      <p:sp>
        <p:nvSpPr>
          <p:cNvPr id="58" name="Prostokąt 57">
            <a:extLst>
              <a:ext uri="{FF2B5EF4-FFF2-40B4-BE49-F238E27FC236}">
                <a16:creationId xmlns:a16="http://schemas.microsoft.com/office/drawing/2014/main" id="{227FC00F-113F-4FE0-BCB1-D94F6C13F7BC}"/>
              </a:ext>
            </a:extLst>
          </p:cNvPr>
          <p:cNvSpPr/>
          <p:nvPr/>
        </p:nvSpPr>
        <p:spPr>
          <a:xfrm>
            <a:off x="7270199" y="5172027"/>
            <a:ext cx="3462284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Średnia wartość transakcji [r/r]</a:t>
            </a:r>
          </a:p>
        </p:txBody>
      </p:sp>
      <p:cxnSp>
        <p:nvCxnSpPr>
          <p:cNvPr id="62" name="Łącznik prosty 61">
            <a:extLst>
              <a:ext uri="{FF2B5EF4-FFF2-40B4-BE49-F238E27FC236}">
                <a16:creationId xmlns:a16="http://schemas.microsoft.com/office/drawing/2014/main" id="{506219BC-7A14-4B57-A1EA-3DD8C8205411}"/>
              </a:ext>
            </a:extLst>
          </p:cNvPr>
          <p:cNvCxnSpPr>
            <a:cxnSpLocks/>
          </p:cNvCxnSpPr>
          <p:nvPr/>
        </p:nvCxnSpPr>
        <p:spPr>
          <a:xfrm>
            <a:off x="7270199" y="5684662"/>
            <a:ext cx="3462284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Prostokąt: zaokrąglone rogi 63">
            <a:extLst>
              <a:ext uri="{FF2B5EF4-FFF2-40B4-BE49-F238E27FC236}">
                <a16:creationId xmlns:a16="http://schemas.microsoft.com/office/drawing/2014/main" id="{23716EAE-832F-467B-8087-3DCF5C6FC233}"/>
              </a:ext>
            </a:extLst>
          </p:cNvPr>
          <p:cNvSpPr/>
          <p:nvPr/>
        </p:nvSpPr>
        <p:spPr>
          <a:xfrm>
            <a:off x="7790297" y="5812807"/>
            <a:ext cx="2813096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5" name="Rectangle: Rounded Corners 3">
            <a:extLst>
              <a:ext uri="{FF2B5EF4-FFF2-40B4-BE49-F238E27FC236}">
                <a16:creationId xmlns:a16="http://schemas.microsoft.com/office/drawing/2014/main" id="{CC57FA89-18B3-4BA7-9C27-56C3880192BE}"/>
              </a:ext>
            </a:extLst>
          </p:cNvPr>
          <p:cNvSpPr/>
          <p:nvPr/>
        </p:nvSpPr>
        <p:spPr>
          <a:xfrm>
            <a:off x="7287604" y="5874023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-5,1% 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66" name="pole tekstowe 65">
            <a:extLst>
              <a:ext uri="{FF2B5EF4-FFF2-40B4-BE49-F238E27FC236}">
                <a16:creationId xmlns:a16="http://schemas.microsoft.com/office/drawing/2014/main" id="{7ED8EBA6-C4CB-4804-B7DE-93B0283E8211}"/>
              </a:ext>
            </a:extLst>
          </p:cNvPr>
          <p:cNvSpPr txBox="1"/>
          <p:nvPr/>
        </p:nvSpPr>
        <p:spPr>
          <a:xfrm>
            <a:off x="8247709" y="5904586"/>
            <a:ext cx="11597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263 tys.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zł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0" name="pole tekstowe 69">
            <a:extLst>
              <a:ext uri="{FF2B5EF4-FFF2-40B4-BE49-F238E27FC236}">
                <a16:creationId xmlns:a16="http://schemas.microsoft.com/office/drawing/2014/main" id="{2EECF178-8467-4C91-ABAD-19D6862DBCF2}"/>
              </a:ext>
            </a:extLst>
          </p:cNvPr>
          <p:cNvSpPr txBox="1"/>
          <p:nvPr/>
        </p:nvSpPr>
        <p:spPr>
          <a:xfrm>
            <a:off x="9412173" y="5919975"/>
            <a:ext cx="1159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>
                <a:ln>
                  <a:noFill/>
                </a:ln>
                <a:solidFill>
                  <a:srgbClr val="0C35E2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I-II kw. </a:t>
            </a: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0C35E2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2025</a:t>
            </a:r>
            <a:endParaRPr kumimoji="0" lang="pl-PL" sz="1200" b="1" i="0" u="none" strike="noStrike" kern="1200" cap="none" spc="0" normalizeH="0" baseline="0" noProof="0" dirty="0">
              <a:ln>
                <a:noFill/>
              </a:ln>
              <a:solidFill>
                <a:srgbClr val="0C35E2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cxnSp>
        <p:nvCxnSpPr>
          <p:cNvPr id="71" name="Łącznik prosty 70">
            <a:extLst>
              <a:ext uri="{FF2B5EF4-FFF2-40B4-BE49-F238E27FC236}">
                <a16:creationId xmlns:a16="http://schemas.microsoft.com/office/drawing/2014/main" id="{CB10793C-4863-4921-9FFB-0B05E8B2ABEE}"/>
              </a:ext>
            </a:extLst>
          </p:cNvPr>
          <p:cNvCxnSpPr>
            <a:cxnSpLocks/>
          </p:cNvCxnSpPr>
          <p:nvPr/>
        </p:nvCxnSpPr>
        <p:spPr>
          <a:xfrm>
            <a:off x="4307631" y="5684058"/>
            <a:ext cx="2507953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2" name="Prostokąt: zaokrąglone rogi 71">
            <a:extLst>
              <a:ext uri="{FF2B5EF4-FFF2-40B4-BE49-F238E27FC236}">
                <a16:creationId xmlns:a16="http://schemas.microsoft.com/office/drawing/2014/main" id="{24DE9002-CF2F-4EFF-A7AF-48283D327757}"/>
              </a:ext>
            </a:extLst>
          </p:cNvPr>
          <p:cNvSpPr/>
          <p:nvPr/>
        </p:nvSpPr>
        <p:spPr>
          <a:xfrm>
            <a:off x="5058479" y="5834596"/>
            <a:ext cx="1643355" cy="447757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3" name="pole tekstowe 72">
            <a:extLst>
              <a:ext uri="{FF2B5EF4-FFF2-40B4-BE49-F238E27FC236}">
                <a16:creationId xmlns:a16="http://schemas.microsoft.com/office/drawing/2014/main" id="{64BBC5E9-433B-469F-B3B0-C60189C20090}"/>
              </a:ext>
            </a:extLst>
          </p:cNvPr>
          <p:cNvSpPr txBox="1"/>
          <p:nvPr/>
        </p:nvSpPr>
        <p:spPr>
          <a:xfrm>
            <a:off x="5455331" y="5919975"/>
            <a:ext cx="13334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>
                <a:ln>
                  <a:noFill/>
                </a:ln>
                <a:solidFill>
                  <a:srgbClr val="0C35E2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I-II kw. </a:t>
            </a: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0C35E2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2025</a:t>
            </a:r>
            <a:endParaRPr kumimoji="0" lang="pl-PL" sz="1200" b="1" i="0" u="none" strike="noStrike" kern="1200" cap="none" spc="0" normalizeH="0" baseline="0" noProof="0" dirty="0">
              <a:ln>
                <a:noFill/>
              </a:ln>
              <a:solidFill>
                <a:srgbClr val="0C35E2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4" name="Rectangle: Rounded Corners 3">
            <a:extLst>
              <a:ext uri="{FF2B5EF4-FFF2-40B4-BE49-F238E27FC236}">
                <a16:creationId xmlns:a16="http://schemas.microsoft.com/office/drawing/2014/main" id="{6689289B-AB74-48C6-BE88-D72C82236A21}"/>
              </a:ext>
            </a:extLst>
          </p:cNvPr>
          <p:cNvSpPr/>
          <p:nvPr/>
        </p:nvSpPr>
        <p:spPr>
          <a:xfrm>
            <a:off x="4559688" y="5874023"/>
            <a:ext cx="930480" cy="368903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4,8%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53" name="Prostokąt 52">
            <a:extLst>
              <a:ext uri="{FF2B5EF4-FFF2-40B4-BE49-F238E27FC236}">
                <a16:creationId xmlns:a16="http://schemas.microsoft.com/office/drawing/2014/main" id="{3E408C7C-68E0-4D4F-A9AF-1CEE35CF7B8F}"/>
              </a:ext>
            </a:extLst>
          </p:cNvPr>
          <p:cNvSpPr/>
          <p:nvPr/>
        </p:nvSpPr>
        <p:spPr>
          <a:xfrm>
            <a:off x="3800276" y="5217979"/>
            <a:ext cx="3522662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Liczba transakcji [r/r]</a:t>
            </a:r>
          </a:p>
        </p:txBody>
      </p:sp>
      <p:pic>
        <p:nvPicPr>
          <p:cNvPr id="5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2308BE0D-6D7C-1D31-EACB-FF47CA7385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50891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A148DB44-44AF-5C76-C376-BD34770E83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39087" y="-46276"/>
            <a:ext cx="3015343" cy="6858000"/>
          </a:xfrm>
          <a:prstGeom prst="rect">
            <a:avLst/>
          </a:prstGeom>
        </p:spPr>
      </p:pic>
      <p:sp>
        <p:nvSpPr>
          <p:cNvPr id="54" name="Strzałka: zakrzywiona w lewo 53">
            <a:extLst>
              <a:ext uri="{FF2B5EF4-FFF2-40B4-BE49-F238E27FC236}">
                <a16:creationId xmlns:a16="http://schemas.microsoft.com/office/drawing/2014/main" id="{F7768964-216D-4D8C-883F-06EE70764C91}"/>
              </a:ext>
            </a:extLst>
          </p:cNvPr>
          <p:cNvSpPr/>
          <p:nvPr/>
        </p:nvSpPr>
        <p:spPr>
          <a:xfrm rot="10800000" flipV="1">
            <a:off x="4212313" y="2738603"/>
            <a:ext cx="329390" cy="686862"/>
          </a:xfrm>
          <a:prstGeom prst="curved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8" name="Strzałka: zakrzywiona w lewo 57">
            <a:extLst>
              <a:ext uri="{FF2B5EF4-FFF2-40B4-BE49-F238E27FC236}">
                <a16:creationId xmlns:a16="http://schemas.microsoft.com/office/drawing/2014/main" id="{616894DC-195A-4542-BE5D-1FD9042AD27C}"/>
              </a:ext>
            </a:extLst>
          </p:cNvPr>
          <p:cNvSpPr/>
          <p:nvPr/>
        </p:nvSpPr>
        <p:spPr>
          <a:xfrm rot="10800000" flipV="1">
            <a:off x="4379461" y="3850417"/>
            <a:ext cx="329390" cy="686862"/>
          </a:xfrm>
          <a:prstGeom prst="curved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5665783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03521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Struktura finansowania pojazdów ciężkich w I półroczu 2025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7948201" y="581181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DC716E94-B90C-4C26-8D15-3F1B653AEDB6}"/>
              </a:ext>
            </a:extLst>
          </p:cNvPr>
          <p:cNvSpPr txBox="1"/>
          <p:nvPr/>
        </p:nvSpPr>
        <p:spPr>
          <a:xfrm>
            <a:off x="8414011" y="6501445"/>
            <a:ext cx="43926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50" b="1" i="1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* Dane dla łącznego finansowania leasingiem i pożyczką</a:t>
            </a:r>
          </a:p>
        </p:txBody>
      </p:sp>
      <p:sp>
        <p:nvSpPr>
          <p:cNvPr id="22" name="Prostokąt 21">
            <a:extLst>
              <a:ext uri="{FF2B5EF4-FFF2-40B4-BE49-F238E27FC236}">
                <a16:creationId xmlns:a16="http://schemas.microsoft.com/office/drawing/2014/main" id="{BD25A874-1975-4083-AD1C-A4C797659A4B}"/>
              </a:ext>
            </a:extLst>
          </p:cNvPr>
          <p:cNvSpPr/>
          <p:nvPr/>
        </p:nvSpPr>
        <p:spPr>
          <a:xfrm>
            <a:off x="351435" y="1672514"/>
            <a:ext cx="2930277" cy="732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Struktura przedmiotowa TRK</a:t>
            </a:r>
          </a:p>
        </p:txBody>
      </p:sp>
      <p:cxnSp>
        <p:nvCxnSpPr>
          <p:cNvPr id="23" name="Łącznik prosty 22">
            <a:extLst>
              <a:ext uri="{FF2B5EF4-FFF2-40B4-BE49-F238E27FC236}">
                <a16:creationId xmlns:a16="http://schemas.microsoft.com/office/drawing/2014/main" id="{D596F27A-DE4A-4CB8-AFE2-30786D9B3477}"/>
              </a:ext>
            </a:extLst>
          </p:cNvPr>
          <p:cNvCxnSpPr>
            <a:cxnSpLocks/>
          </p:cNvCxnSpPr>
          <p:nvPr/>
        </p:nvCxnSpPr>
        <p:spPr>
          <a:xfrm>
            <a:off x="351435" y="2414444"/>
            <a:ext cx="2930277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Prostokąt 25">
            <a:extLst>
              <a:ext uri="{FF2B5EF4-FFF2-40B4-BE49-F238E27FC236}">
                <a16:creationId xmlns:a16="http://schemas.microsoft.com/office/drawing/2014/main" id="{3D168CB1-98A8-419E-9116-489C9E8EF665}"/>
              </a:ext>
            </a:extLst>
          </p:cNvPr>
          <p:cNvSpPr/>
          <p:nvPr/>
        </p:nvSpPr>
        <p:spPr>
          <a:xfrm>
            <a:off x="7777138" y="1672514"/>
            <a:ext cx="3914930" cy="707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Struktura rynku wg rocznych obrotów klienta </a:t>
            </a:r>
          </a:p>
        </p:txBody>
      </p:sp>
      <p:cxnSp>
        <p:nvCxnSpPr>
          <p:cNvPr id="27" name="Łącznik prosty 26">
            <a:extLst>
              <a:ext uri="{FF2B5EF4-FFF2-40B4-BE49-F238E27FC236}">
                <a16:creationId xmlns:a16="http://schemas.microsoft.com/office/drawing/2014/main" id="{11B718A2-8C3D-4D1A-ADD3-1C9ECBED9C2D}"/>
              </a:ext>
            </a:extLst>
          </p:cNvPr>
          <p:cNvCxnSpPr>
            <a:cxnSpLocks/>
          </p:cNvCxnSpPr>
          <p:nvPr/>
        </p:nvCxnSpPr>
        <p:spPr>
          <a:xfrm>
            <a:off x="7797280" y="2407572"/>
            <a:ext cx="4053784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Prostokąt: zaokrąglone rogi 27">
            <a:extLst>
              <a:ext uri="{FF2B5EF4-FFF2-40B4-BE49-F238E27FC236}">
                <a16:creationId xmlns:a16="http://schemas.microsoft.com/office/drawing/2014/main" id="{901CC66D-9360-4F48-9F0C-FA36AF5EEF16}"/>
              </a:ext>
            </a:extLst>
          </p:cNvPr>
          <p:cNvSpPr/>
          <p:nvPr/>
        </p:nvSpPr>
        <p:spPr>
          <a:xfrm>
            <a:off x="9713467" y="2628058"/>
            <a:ext cx="1800115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0" name="pole tekstowe 29">
            <a:extLst>
              <a:ext uri="{FF2B5EF4-FFF2-40B4-BE49-F238E27FC236}">
                <a16:creationId xmlns:a16="http://schemas.microsoft.com/office/drawing/2014/main" id="{0A448D50-1DB2-4A40-905F-4B593CE28E10}"/>
              </a:ext>
            </a:extLst>
          </p:cNvPr>
          <p:cNvSpPr txBox="1"/>
          <p:nvPr/>
        </p:nvSpPr>
        <p:spPr>
          <a:xfrm>
            <a:off x="10170879" y="2719837"/>
            <a:ext cx="1255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do 5 mln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1" name="Prostokąt: zaokrąglone rogi 30">
            <a:extLst>
              <a:ext uri="{FF2B5EF4-FFF2-40B4-BE49-F238E27FC236}">
                <a16:creationId xmlns:a16="http://schemas.microsoft.com/office/drawing/2014/main" id="{CEB1D1C1-2E83-4707-A95D-9E70E2AA0AAB}"/>
              </a:ext>
            </a:extLst>
          </p:cNvPr>
          <p:cNvSpPr/>
          <p:nvPr/>
        </p:nvSpPr>
        <p:spPr>
          <a:xfrm>
            <a:off x="9711864" y="3361568"/>
            <a:ext cx="1800115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3" name="pole tekstowe 32">
            <a:extLst>
              <a:ext uri="{FF2B5EF4-FFF2-40B4-BE49-F238E27FC236}">
                <a16:creationId xmlns:a16="http://schemas.microsoft.com/office/drawing/2014/main" id="{E7EEFE52-5D65-4C3C-BA08-66860CE4D1D1}"/>
              </a:ext>
            </a:extLst>
          </p:cNvPr>
          <p:cNvSpPr txBox="1"/>
          <p:nvPr/>
        </p:nvSpPr>
        <p:spPr>
          <a:xfrm>
            <a:off x="10169276" y="3453347"/>
            <a:ext cx="1255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5 - 20 mln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4" name="Prostokąt: zaokrąglone rogi 33">
            <a:extLst>
              <a:ext uri="{FF2B5EF4-FFF2-40B4-BE49-F238E27FC236}">
                <a16:creationId xmlns:a16="http://schemas.microsoft.com/office/drawing/2014/main" id="{C25F3BB1-25B7-4563-B2B0-DD91CEE3062D}"/>
              </a:ext>
            </a:extLst>
          </p:cNvPr>
          <p:cNvSpPr/>
          <p:nvPr/>
        </p:nvSpPr>
        <p:spPr>
          <a:xfrm>
            <a:off x="9710261" y="4107407"/>
            <a:ext cx="1800115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6" name="pole tekstowe 35">
            <a:extLst>
              <a:ext uri="{FF2B5EF4-FFF2-40B4-BE49-F238E27FC236}">
                <a16:creationId xmlns:a16="http://schemas.microsoft.com/office/drawing/2014/main" id="{E1314396-64B4-445F-82FD-97B98000E0A3}"/>
              </a:ext>
            </a:extLst>
          </p:cNvPr>
          <p:cNvSpPr txBox="1"/>
          <p:nvPr/>
        </p:nvSpPr>
        <p:spPr>
          <a:xfrm>
            <a:off x="10143951" y="4199186"/>
            <a:ext cx="14984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pow. </a:t>
            </a: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20 mln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2" name="Prostokąt 41">
            <a:extLst>
              <a:ext uri="{FF2B5EF4-FFF2-40B4-BE49-F238E27FC236}">
                <a16:creationId xmlns:a16="http://schemas.microsoft.com/office/drawing/2014/main" id="{7D9C31D9-9114-42D2-8B18-44E8B09E7D56}"/>
              </a:ext>
            </a:extLst>
          </p:cNvPr>
          <p:cNvSpPr/>
          <p:nvPr/>
        </p:nvSpPr>
        <p:spPr>
          <a:xfrm>
            <a:off x="347202" y="5263525"/>
            <a:ext cx="2899765" cy="954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Dominują kategorie pojazdów związanych z transportem drogowym towarów, głównie w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obszarze międzynarodowym.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43" name="Prostokąt 42">
            <a:extLst>
              <a:ext uri="{FF2B5EF4-FFF2-40B4-BE49-F238E27FC236}">
                <a16:creationId xmlns:a16="http://schemas.microsoft.com/office/drawing/2014/main" id="{A6ADEBEE-39D6-4E78-9E10-ECAEDFE03083}"/>
              </a:ext>
            </a:extLst>
          </p:cNvPr>
          <p:cNvSpPr/>
          <p:nvPr/>
        </p:nvSpPr>
        <p:spPr>
          <a:xfrm>
            <a:off x="7797464" y="5371247"/>
            <a:ext cx="4053600" cy="954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Dosyć zrównoważona struktura rynku wg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wielkości klienta.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Rynek hamuje najbardziej w obszarze średnich i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dużych firm.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Istotnie wzrosło znaczenie  firm o rocznych obrotach do 20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mln PLN.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46" name="Prostokąt 45">
            <a:extLst>
              <a:ext uri="{FF2B5EF4-FFF2-40B4-BE49-F238E27FC236}">
                <a16:creationId xmlns:a16="http://schemas.microsoft.com/office/drawing/2014/main" id="{C01F284A-EE6D-4CA6-AABB-26DFD8D01783}"/>
              </a:ext>
            </a:extLst>
          </p:cNvPr>
          <p:cNvSpPr/>
          <p:nvPr/>
        </p:nvSpPr>
        <p:spPr>
          <a:xfrm>
            <a:off x="4185775" y="1672514"/>
            <a:ext cx="2623641" cy="707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Struktura finansowania TRK</a:t>
            </a:r>
          </a:p>
        </p:txBody>
      </p:sp>
      <p:sp>
        <p:nvSpPr>
          <p:cNvPr id="47" name="Prostokąt: zaokrąglone rogi 46">
            <a:extLst>
              <a:ext uri="{FF2B5EF4-FFF2-40B4-BE49-F238E27FC236}">
                <a16:creationId xmlns:a16="http://schemas.microsoft.com/office/drawing/2014/main" id="{F6A262E8-FEDF-468C-AD28-D33F4AEC0488}"/>
              </a:ext>
            </a:extLst>
          </p:cNvPr>
          <p:cNvSpPr/>
          <p:nvPr/>
        </p:nvSpPr>
        <p:spPr>
          <a:xfrm>
            <a:off x="5556477" y="2614845"/>
            <a:ext cx="1551321" cy="883667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9" name="pole tekstowe 48">
            <a:extLst>
              <a:ext uri="{FF2B5EF4-FFF2-40B4-BE49-F238E27FC236}">
                <a16:creationId xmlns:a16="http://schemas.microsoft.com/office/drawing/2014/main" id="{00FB2A79-9CAA-4BE9-B501-496B214D46CB}"/>
              </a:ext>
            </a:extLst>
          </p:cNvPr>
          <p:cNvSpPr txBox="1"/>
          <p:nvPr/>
        </p:nvSpPr>
        <p:spPr>
          <a:xfrm>
            <a:off x="6051987" y="2713975"/>
            <a:ext cx="939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leasing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1" name="pole tekstowe 50">
            <a:extLst>
              <a:ext uri="{FF2B5EF4-FFF2-40B4-BE49-F238E27FC236}">
                <a16:creationId xmlns:a16="http://schemas.microsoft.com/office/drawing/2014/main" id="{7A85E0A9-5686-4A3E-BD22-19943897B612}"/>
              </a:ext>
            </a:extLst>
          </p:cNvPr>
          <p:cNvSpPr txBox="1"/>
          <p:nvPr/>
        </p:nvSpPr>
        <p:spPr>
          <a:xfrm>
            <a:off x="6059431" y="3090681"/>
            <a:ext cx="12408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buClr>
                <a:schemeClr val="accent2"/>
              </a:buClr>
              <a:defRPr sz="1200">
                <a:solidFill>
                  <a:srgbClr val="303030"/>
                </a:solidFill>
                <a:latin typeface="Nunito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pożyczka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cxnSp>
        <p:nvCxnSpPr>
          <p:cNvPr id="52" name="Łącznik prosty 51">
            <a:extLst>
              <a:ext uri="{FF2B5EF4-FFF2-40B4-BE49-F238E27FC236}">
                <a16:creationId xmlns:a16="http://schemas.microsoft.com/office/drawing/2014/main" id="{ED248B81-D6E0-4DF3-8083-D81EBBCF3401}"/>
              </a:ext>
            </a:extLst>
          </p:cNvPr>
          <p:cNvCxnSpPr>
            <a:cxnSpLocks/>
          </p:cNvCxnSpPr>
          <p:nvPr/>
        </p:nvCxnSpPr>
        <p:spPr>
          <a:xfrm>
            <a:off x="3876434" y="2414444"/>
            <a:ext cx="3243600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Prostokąt: zaokrąglone rogi 52">
            <a:extLst>
              <a:ext uri="{FF2B5EF4-FFF2-40B4-BE49-F238E27FC236}">
                <a16:creationId xmlns:a16="http://schemas.microsoft.com/office/drawing/2014/main" id="{D9FDB487-6F6B-4C07-BF7B-78C877D0391F}"/>
              </a:ext>
            </a:extLst>
          </p:cNvPr>
          <p:cNvSpPr/>
          <p:nvPr/>
        </p:nvSpPr>
        <p:spPr>
          <a:xfrm>
            <a:off x="5576855" y="3738241"/>
            <a:ext cx="1526968" cy="883667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5" name="pole tekstowe 54">
            <a:extLst>
              <a:ext uri="{FF2B5EF4-FFF2-40B4-BE49-F238E27FC236}">
                <a16:creationId xmlns:a16="http://schemas.microsoft.com/office/drawing/2014/main" id="{7060C948-0D21-473C-9376-EE2E1C91130D}"/>
              </a:ext>
            </a:extLst>
          </p:cNvPr>
          <p:cNvSpPr txBox="1"/>
          <p:nvPr/>
        </p:nvSpPr>
        <p:spPr>
          <a:xfrm>
            <a:off x="6034268" y="3840067"/>
            <a:ext cx="939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nowe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7" name="pole tekstowe 56">
            <a:extLst>
              <a:ext uri="{FF2B5EF4-FFF2-40B4-BE49-F238E27FC236}">
                <a16:creationId xmlns:a16="http://schemas.microsoft.com/office/drawing/2014/main" id="{ADD5001A-47A4-4D26-9162-DD622C328D0B}"/>
              </a:ext>
            </a:extLst>
          </p:cNvPr>
          <p:cNvSpPr txBox="1"/>
          <p:nvPr/>
        </p:nvSpPr>
        <p:spPr>
          <a:xfrm>
            <a:off x="6024340" y="4219468"/>
            <a:ext cx="108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buClr>
                <a:schemeClr val="accent2"/>
              </a:buClr>
              <a:defRPr sz="1200">
                <a:solidFill>
                  <a:srgbClr val="303030"/>
                </a:solidFill>
                <a:latin typeface="Nunito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używane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61" name="Strzałka: pagon 60">
            <a:extLst>
              <a:ext uri="{FF2B5EF4-FFF2-40B4-BE49-F238E27FC236}">
                <a16:creationId xmlns:a16="http://schemas.microsoft.com/office/drawing/2014/main" id="{205BE7F2-38ED-4FC7-AC6F-798F6883601C}"/>
              </a:ext>
            </a:extLst>
          </p:cNvPr>
          <p:cNvSpPr>
            <a:spLocks noChangeAspect="1"/>
          </p:cNvSpPr>
          <p:nvPr/>
        </p:nvSpPr>
        <p:spPr>
          <a:xfrm rot="5400000">
            <a:off x="1654841" y="4690571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2" name="Strzałka: pagon 61">
            <a:extLst>
              <a:ext uri="{FF2B5EF4-FFF2-40B4-BE49-F238E27FC236}">
                <a16:creationId xmlns:a16="http://schemas.microsoft.com/office/drawing/2014/main" id="{5F3785F6-793F-447E-8227-ADCF57604034}"/>
              </a:ext>
            </a:extLst>
          </p:cNvPr>
          <p:cNvSpPr>
            <a:spLocks noChangeAspect="1"/>
          </p:cNvSpPr>
          <p:nvPr/>
        </p:nvSpPr>
        <p:spPr>
          <a:xfrm rot="5400000">
            <a:off x="9592360" y="4690571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4" name="Prostokąt 63">
            <a:extLst>
              <a:ext uri="{FF2B5EF4-FFF2-40B4-BE49-F238E27FC236}">
                <a16:creationId xmlns:a16="http://schemas.microsoft.com/office/drawing/2014/main" id="{38FA91FD-0A8D-4582-8DED-69F90B5ED086}"/>
              </a:ext>
            </a:extLst>
          </p:cNvPr>
          <p:cNvSpPr/>
          <p:nvPr/>
        </p:nvSpPr>
        <p:spPr>
          <a:xfrm>
            <a:off x="3876434" y="5371246"/>
            <a:ext cx="3243600" cy="738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Rośnie znaczenie pożyczki w finansowaniu pojazdów ciężarowych; wyraźny wzrost udziału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używanego sprzętu.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65" name="Strzałka: pagon 64">
            <a:extLst>
              <a:ext uri="{FF2B5EF4-FFF2-40B4-BE49-F238E27FC236}">
                <a16:creationId xmlns:a16="http://schemas.microsoft.com/office/drawing/2014/main" id="{3396FD92-1FE5-4B62-8CD4-8E2D4405C6D7}"/>
              </a:ext>
            </a:extLst>
          </p:cNvPr>
          <p:cNvSpPr>
            <a:spLocks noChangeAspect="1"/>
          </p:cNvSpPr>
          <p:nvPr/>
        </p:nvSpPr>
        <p:spPr>
          <a:xfrm rot="5400000">
            <a:off x="5355352" y="4690571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7" name="Rectangle: Rounded Corners 3">
            <a:extLst>
              <a:ext uri="{FF2B5EF4-FFF2-40B4-BE49-F238E27FC236}">
                <a16:creationId xmlns:a16="http://schemas.microsoft.com/office/drawing/2014/main" id="{E7A5A0E0-E144-4D56-94E0-244C58648F3E}"/>
              </a:ext>
            </a:extLst>
          </p:cNvPr>
          <p:cNvSpPr/>
          <p:nvPr/>
        </p:nvSpPr>
        <p:spPr>
          <a:xfrm>
            <a:off x="5050736" y="2681609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90,7%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68" name="Rectangle: Rounded Corners 3">
            <a:extLst>
              <a:ext uri="{FF2B5EF4-FFF2-40B4-BE49-F238E27FC236}">
                <a16:creationId xmlns:a16="http://schemas.microsoft.com/office/drawing/2014/main" id="{3FA0237C-A5F4-4CBE-8D13-A971D48656A9}"/>
              </a:ext>
            </a:extLst>
          </p:cNvPr>
          <p:cNvSpPr/>
          <p:nvPr/>
        </p:nvSpPr>
        <p:spPr>
          <a:xfrm>
            <a:off x="5050736" y="3058315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9,3%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69" name="Rectangle: Rounded Corners 3">
            <a:extLst>
              <a:ext uri="{FF2B5EF4-FFF2-40B4-BE49-F238E27FC236}">
                <a16:creationId xmlns:a16="http://schemas.microsoft.com/office/drawing/2014/main" id="{878FD39A-D2BF-4A31-80E3-6C3FCD0146E8}"/>
              </a:ext>
            </a:extLst>
          </p:cNvPr>
          <p:cNvSpPr/>
          <p:nvPr/>
        </p:nvSpPr>
        <p:spPr>
          <a:xfrm>
            <a:off x="5050736" y="3807701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70,1%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0" name="Rectangle: Rounded Corners 3">
            <a:extLst>
              <a:ext uri="{FF2B5EF4-FFF2-40B4-BE49-F238E27FC236}">
                <a16:creationId xmlns:a16="http://schemas.microsoft.com/office/drawing/2014/main" id="{E8DFED33-ACE9-4952-AF01-FFB047F66EAB}"/>
              </a:ext>
            </a:extLst>
          </p:cNvPr>
          <p:cNvSpPr/>
          <p:nvPr/>
        </p:nvSpPr>
        <p:spPr>
          <a:xfrm>
            <a:off x="5050736" y="4187102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29,9%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2" name="Rectangle: Rounded Corners 3">
            <a:extLst>
              <a:ext uri="{FF2B5EF4-FFF2-40B4-BE49-F238E27FC236}">
                <a16:creationId xmlns:a16="http://schemas.microsoft.com/office/drawing/2014/main" id="{C3319C41-5088-447C-82A7-00FA9308A1F4}"/>
              </a:ext>
            </a:extLst>
          </p:cNvPr>
          <p:cNvSpPr/>
          <p:nvPr/>
        </p:nvSpPr>
        <p:spPr>
          <a:xfrm>
            <a:off x="4017840" y="2963159"/>
            <a:ext cx="712800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1,6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4" name="Rectangle: Rounded Corners 3">
            <a:extLst>
              <a:ext uri="{FF2B5EF4-FFF2-40B4-BE49-F238E27FC236}">
                <a16:creationId xmlns:a16="http://schemas.microsoft.com/office/drawing/2014/main" id="{3EFC1F6F-4D0B-4176-A366-0C5C087F0FED}"/>
              </a:ext>
            </a:extLst>
          </p:cNvPr>
          <p:cNvSpPr/>
          <p:nvPr/>
        </p:nvSpPr>
        <p:spPr>
          <a:xfrm>
            <a:off x="4017840" y="4082590"/>
            <a:ext cx="712800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2,6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5" name="Rectangle: Rounded Corners 3">
            <a:extLst>
              <a:ext uri="{FF2B5EF4-FFF2-40B4-BE49-F238E27FC236}">
                <a16:creationId xmlns:a16="http://schemas.microsoft.com/office/drawing/2014/main" id="{5FB2D026-DA39-4579-875A-223BC4086028}"/>
              </a:ext>
            </a:extLst>
          </p:cNvPr>
          <p:cNvSpPr/>
          <p:nvPr/>
        </p:nvSpPr>
        <p:spPr>
          <a:xfrm>
            <a:off x="9241455" y="2689274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36,8%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6" name="Rectangle: Rounded Corners 3">
            <a:extLst>
              <a:ext uri="{FF2B5EF4-FFF2-40B4-BE49-F238E27FC236}">
                <a16:creationId xmlns:a16="http://schemas.microsoft.com/office/drawing/2014/main" id="{C55CA75E-AC67-4F7D-A583-A2DD81ACC49A}"/>
              </a:ext>
            </a:extLst>
          </p:cNvPr>
          <p:cNvSpPr/>
          <p:nvPr/>
        </p:nvSpPr>
        <p:spPr>
          <a:xfrm>
            <a:off x="9241455" y="3422784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27,9%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7" name="Rectangle: Rounded Corners 3">
            <a:extLst>
              <a:ext uri="{FF2B5EF4-FFF2-40B4-BE49-F238E27FC236}">
                <a16:creationId xmlns:a16="http://schemas.microsoft.com/office/drawing/2014/main" id="{B028E3E2-F752-4C29-8DE4-558598D3B6A5}"/>
              </a:ext>
            </a:extLst>
          </p:cNvPr>
          <p:cNvSpPr/>
          <p:nvPr/>
        </p:nvSpPr>
        <p:spPr>
          <a:xfrm>
            <a:off x="9241455" y="4168623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34,4%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8" name="Strzałka: w prawo 77">
            <a:extLst>
              <a:ext uri="{FF2B5EF4-FFF2-40B4-BE49-F238E27FC236}">
                <a16:creationId xmlns:a16="http://schemas.microsoft.com/office/drawing/2014/main" id="{9AB2AAF2-ECF9-4C12-89C2-570D173B0E84}"/>
              </a:ext>
            </a:extLst>
          </p:cNvPr>
          <p:cNvSpPr/>
          <p:nvPr/>
        </p:nvSpPr>
        <p:spPr>
          <a:xfrm rot="18792614">
            <a:off x="8092595" y="3553235"/>
            <a:ext cx="648000" cy="108000"/>
          </a:xfrm>
          <a:prstGeom prst="rightArrow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9" name="Rectangle: Rounded Corners 3">
            <a:extLst>
              <a:ext uri="{FF2B5EF4-FFF2-40B4-BE49-F238E27FC236}">
                <a16:creationId xmlns:a16="http://schemas.microsoft.com/office/drawing/2014/main" id="{B8C8C853-30E6-4CC7-AF49-E47D7287B676}"/>
              </a:ext>
            </a:extLst>
          </p:cNvPr>
          <p:cNvSpPr/>
          <p:nvPr/>
        </p:nvSpPr>
        <p:spPr>
          <a:xfrm>
            <a:off x="8060195" y="3499235"/>
            <a:ext cx="712800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1,1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80" name="Strzałka: w prawo 79">
            <a:extLst>
              <a:ext uri="{FF2B5EF4-FFF2-40B4-BE49-F238E27FC236}">
                <a16:creationId xmlns:a16="http://schemas.microsoft.com/office/drawing/2014/main" id="{C4DCEB99-088C-4D6D-8662-1E84C7DE8B12}"/>
              </a:ext>
            </a:extLst>
          </p:cNvPr>
          <p:cNvSpPr/>
          <p:nvPr/>
        </p:nvSpPr>
        <p:spPr>
          <a:xfrm rot="18792614">
            <a:off x="8092595" y="2819725"/>
            <a:ext cx="648000" cy="108000"/>
          </a:xfrm>
          <a:prstGeom prst="rightArrow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1" name="Rectangle: Rounded Corners 3">
            <a:extLst>
              <a:ext uri="{FF2B5EF4-FFF2-40B4-BE49-F238E27FC236}">
                <a16:creationId xmlns:a16="http://schemas.microsoft.com/office/drawing/2014/main" id="{29158F0F-9090-486A-B195-C909D3F3DDDE}"/>
              </a:ext>
            </a:extLst>
          </p:cNvPr>
          <p:cNvSpPr/>
          <p:nvPr/>
        </p:nvSpPr>
        <p:spPr>
          <a:xfrm>
            <a:off x="8060195" y="2765725"/>
            <a:ext cx="712800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0,7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82" name="Strzałka: w prawo 81">
            <a:extLst>
              <a:ext uri="{FF2B5EF4-FFF2-40B4-BE49-F238E27FC236}">
                <a16:creationId xmlns:a16="http://schemas.microsoft.com/office/drawing/2014/main" id="{66416DE8-4CA1-465F-89C6-4D9902A6F00A}"/>
              </a:ext>
            </a:extLst>
          </p:cNvPr>
          <p:cNvSpPr/>
          <p:nvPr/>
        </p:nvSpPr>
        <p:spPr>
          <a:xfrm rot="2592614">
            <a:off x="8092595" y="4299074"/>
            <a:ext cx="648000" cy="108000"/>
          </a:xfrm>
          <a:prstGeom prst="rightArrow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3" name="Rectangle: Rounded Corners 3">
            <a:extLst>
              <a:ext uri="{FF2B5EF4-FFF2-40B4-BE49-F238E27FC236}">
                <a16:creationId xmlns:a16="http://schemas.microsoft.com/office/drawing/2014/main" id="{DB2EBDD7-5EB1-4BF9-8A04-D9AF8613BB57}"/>
              </a:ext>
            </a:extLst>
          </p:cNvPr>
          <p:cNvSpPr/>
          <p:nvPr/>
        </p:nvSpPr>
        <p:spPr>
          <a:xfrm>
            <a:off x="8060195" y="4245074"/>
            <a:ext cx="712800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</a:t>
            </a: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2,2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59" name="pole tekstowe 58">
            <a:extLst>
              <a:ext uri="{FF2B5EF4-FFF2-40B4-BE49-F238E27FC236}">
                <a16:creationId xmlns:a16="http://schemas.microsoft.com/office/drawing/2014/main" id="{6E706497-E7DE-4836-9BB5-1AECF261E66F}"/>
              </a:ext>
            </a:extLst>
          </p:cNvPr>
          <p:cNvSpPr txBox="1"/>
          <p:nvPr/>
        </p:nvSpPr>
        <p:spPr>
          <a:xfrm>
            <a:off x="4689079" y="2932637"/>
            <a:ext cx="445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0" name="pole tekstowe 59">
            <a:extLst>
              <a:ext uri="{FF2B5EF4-FFF2-40B4-BE49-F238E27FC236}">
                <a16:creationId xmlns:a16="http://schemas.microsoft.com/office/drawing/2014/main" id="{21A74EA8-19E9-4765-A083-1F6F13D33A03}"/>
              </a:ext>
            </a:extLst>
          </p:cNvPr>
          <p:cNvSpPr txBox="1"/>
          <p:nvPr/>
        </p:nvSpPr>
        <p:spPr>
          <a:xfrm>
            <a:off x="4689079" y="4047133"/>
            <a:ext cx="445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3" name="pole tekstowe 62">
            <a:extLst>
              <a:ext uri="{FF2B5EF4-FFF2-40B4-BE49-F238E27FC236}">
                <a16:creationId xmlns:a16="http://schemas.microsoft.com/office/drawing/2014/main" id="{CEAB4333-2641-4A7D-92FB-4878D4616957}"/>
              </a:ext>
            </a:extLst>
          </p:cNvPr>
          <p:cNvSpPr txBox="1"/>
          <p:nvPr/>
        </p:nvSpPr>
        <p:spPr>
          <a:xfrm>
            <a:off x="8866808" y="2719837"/>
            <a:ext cx="445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6" name="pole tekstowe 65">
            <a:extLst>
              <a:ext uri="{FF2B5EF4-FFF2-40B4-BE49-F238E27FC236}">
                <a16:creationId xmlns:a16="http://schemas.microsoft.com/office/drawing/2014/main" id="{19514676-4E07-49BB-B40F-79944C7D621A}"/>
              </a:ext>
            </a:extLst>
          </p:cNvPr>
          <p:cNvSpPr txBox="1"/>
          <p:nvPr/>
        </p:nvSpPr>
        <p:spPr>
          <a:xfrm>
            <a:off x="8866808" y="3453347"/>
            <a:ext cx="445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1" name="pole tekstowe 70">
            <a:extLst>
              <a:ext uri="{FF2B5EF4-FFF2-40B4-BE49-F238E27FC236}">
                <a16:creationId xmlns:a16="http://schemas.microsoft.com/office/drawing/2014/main" id="{4E4E41F1-897F-4A7A-8F7E-E9A27FB39A98}"/>
              </a:ext>
            </a:extLst>
          </p:cNvPr>
          <p:cNvSpPr txBox="1"/>
          <p:nvPr/>
        </p:nvSpPr>
        <p:spPr>
          <a:xfrm>
            <a:off x="8866808" y="4199186"/>
            <a:ext cx="445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Obraz 80">
            <a:extLst>
              <a:ext uri="{FF2B5EF4-FFF2-40B4-BE49-F238E27FC236}">
                <a16:creationId xmlns:a16="http://schemas.microsoft.com/office/drawing/2014/main" id="{56B795BB-4D80-3E00-1F1D-3E66D83788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8943" y="447471"/>
            <a:ext cx="1033206" cy="841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884E8841-2638-4ADB-8918-10A3F9B56C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739" y="2595029"/>
            <a:ext cx="2376000" cy="2153713"/>
          </a:xfrm>
          <a:prstGeom prst="rect">
            <a:avLst/>
          </a:prstGeom>
        </p:spPr>
      </p:pic>
      <p:pic>
        <p:nvPicPr>
          <p:cNvPr id="9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CA89EF55-7F19-6E05-98A4-8E833426E5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66419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>
            <a:extLst>
              <a:ext uri="{FF2B5EF4-FFF2-40B4-BE49-F238E27FC236}">
                <a16:creationId xmlns:a16="http://schemas.microsoft.com/office/drawing/2014/main" id="{E90E6039-B725-45CF-92E4-7A2C8E757D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543" y="1914637"/>
            <a:ext cx="5349600" cy="3310380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5C1D70AE-57B4-4AE3-9FC0-090F6F2745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1055" y="1912514"/>
            <a:ext cx="5257338" cy="3312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5665783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03521"/>
            <a:ext cx="11622626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Stopniowo poprawia się otoczenie zewnętrzne dla </a:t>
            </a:r>
            <a:r>
              <a:rPr kumimoji="0" lang="pl-PL" altLang="pl-PL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polskiej gospodarki. </a:t>
            </a: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Wciąż jest wymagające, ale najgorsze już </a:t>
            </a:r>
            <a:r>
              <a:rPr kumimoji="0" lang="pl-PL" altLang="pl-PL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za nami. </a:t>
            </a:r>
            <a:endParaRPr kumimoji="0" lang="pl-PL" altLang="pl-PL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 Sans 10pt ExtraBold" pitchFamily="2" charset="-18"/>
              <a:ea typeface="+mn-ea"/>
              <a:cs typeface="+mn-cs"/>
            </a:endParaRP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10799991">
            <a:off x="5384395" y="809205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9" name="pole tekstowe 28">
            <a:extLst>
              <a:ext uri="{FF2B5EF4-FFF2-40B4-BE49-F238E27FC236}">
                <a16:creationId xmlns:a16="http://schemas.microsoft.com/office/drawing/2014/main" id="{4A670145-9C50-40AC-B1F8-8FBA9CF4260B}"/>
              </a:ext>
            </a:extLst>
          </p:cNvPr>
          <p:cNvSpPr txBox="1"/>
          <p:nvPr/>
        </p:nvSpPr>
        <p:spPr>
          <a:xfrm>
            <a:off x="339323" y="1279545"/>
            <a:ext cx="5349600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pl-PL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cs typeface="Segoe UI" panose="020B0502040204020203" pitchFamily="34" charset="0"/>
              </a:defRPr>
            </a:lvl1pPr>
            <a:lvl2pPr marL="742950" indent="-285750">
              <a:defRPr>
                <a:latin typeface="Calibri" panose="020F0502020204030204" pitchFamily="34" charset="0"/>
              </a:defRPr>
            </a:lvl2pPr>
            <a:lvl3pPr marL="1143000" indent="-228600">
              <a:defRPr>
                <a:latin typeface="Calibri" panose="020F0502020204030204" pitchFamily="34" charset="0"/>
              </a:defRPr>
            </a:lvl3pPr>
            <a:lvl4pPr marL="1600200" indent="-228600">
              <a:defRPr>
                <a:latin typeface="Calibri" panose="020F0502020204030204" pitchFamily="34" charset="0"/>
              </a:defRPr>
            </a:lvl4pPr>
            <a:lvl5pPr marL="2057400" indent="-228600">
              <a:defRPr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Strefa euro wyszła już ze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stagnacji gospodarczej, ale dynamika PKB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pozostaje umiarkowana.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30" name="pole tekstowe 29">
            <a:extLst>
              <a:ext uri="{FF2B5EF4-FFF2-40B4-BE49-F238E27FC236}">
                <a16:creationId xmlns:a16="http://schemas.microsoft.com/office/drawing/2014/main" id="{20C74E78-FA07-4D6A-BAC7-BF98AC19694E}"/>
              </a:ext>
            </a:extLst>
          </p:cNvPr>
          <p:cNvSpPr txBox="1"/>
          <p:nvPr/>
        </p:nvSpPr>
        <p:spPr>
          <a:xfrm>
            <a:off x="252355" y="5669170"/>
            <a:ext cx="5631133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>
            <a:defPPr>
              <a:defRPr lang="pl-PL"/>
            </a:defPPr>
            <a:lvl1pPr algn="ctr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Gospodarka strefy euro utrzyma w 2025 roku średni wzrost gospodarczy na poziomie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0,9%, zgodnie z os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tatnią, czerwcową </a:t>
            </a: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prognozą EBC.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graphicFrame>
        <p:nvGraphicFramePr>
          <p:cNvPr id="32" name="Tabela 31">
            <a:extLst>
              <a:ext uri="{FF2B5EF4-FFF2-40B4-BE49-F238E27FC236}">
                <a16:creationId xmlns:a16="http://schemas.microsoft.com/office/drawing/2014/main" id="{2462BC89-1696-42E5-A133-B6023A38924E}"/>
              </a:ext>
            </a:extLst>
          </p:cNvPr>
          <p:cNvGraphicFramePr>
            <a:graphicFrameLocks noGrp="1"/>
          </p:cNvGraphicFramePr>
          <p:nvPr/>
        </p:nvGraphicFramePr>
        <p:xfrm>
          <a:off x="6601054" y="5298661"/>
          <a:ext cx="5264608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4297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876093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2044218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Ostatni odczyt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: 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07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/202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5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pl-PL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51,0 p.</a:t>
                      </a:r>
                      <a:endParaRPr lang="en-GB" sz="1200" b="1" kern="1200" noProof="0" dirty="0">
                        <a:solidFill>
                          <a:srgbClr val="00B050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68580" marR="68580" marT="34290" marB="3429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pl-PL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+0,5 p. m/m</a:t>
                      </a:r>
                      <a:endParaRPr lang="en-GB" sz="1200" b="1" kern="1200" noProof="0" dirty="0">
                        <a:solidFill>
                          <a:srgbClr val="00B050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68580" marR="68580" marT="34290" marB="3429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sp>
        <p:nvSpPr>
          <p:cNvPr id="33" name="Rectangle: Rounded Corners 3">
            <a:extLst>
              <a:ext uri="{FF2B5EF4-FFF2-40B4-BE49-F238E27FC236}">
                <a16:creationId xmlns:a16="http://schemas.microsoft.com/office/drawing/2014/main" id="{BEF740B0-9509-43C6-B337-776BA4100D55}"/>
              </a:ext>
            </a:extLst>
          </p:cNvPr>
          <p:cNvSpPr/>
          <p:nvPr/>
        </p:nvSpPr>
        <p:spPr>
          <a:xfrm>
            <a:off x="8861593" y="4026309"/>
            <a:ext cx="2673927" cy="521933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Niemcy: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50,1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F73711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(+</a:t>
            </a: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0,4 p.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m/m)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34" name="pole tekstowe 33">
            <a:extLst>
              <a:ext uri="{FF2B5EF4-FFF2-40B4-BE49-F238E27FC236}">
                <a16:creationId xmlns:a16="http://schemas.microsoft.com/office/drawing/2014/main" id="{F7F26061-0F64-40B9-B4AE-AEDDD2A99EE8}"/>
              </a:ext>
            </a:extLst>
          </p:cNvPr>
          <p:cNvSpPr txBox="1"/>
          <p:nvPr/>
        </p:nvSpPr>
        <p:spPr>
          <a:xfrm>
            <a:off x="6562725" y="1282971"/>
            <a:ext cx="5302845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pl-PL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cs typeface="Segoe UI" panose="020B0502040204020203" pitchFamily="34" charset="0"/>
              </a:defRPr>
            </a:lvl1pPr>
            <a:lvl2pPr marL="742950" indent="-285750">
              <a:defRPr>
                <a:latin typeface="Calibri" panose="020F0502020204030204" pitchFamily="34" charset="0"/>
              </a:defRPr>
            </a:lvl2pPr>
            <a:lvl3pPr marL="1143000" indent="-228600">
              <a:defRPr>
                <a:latin typeface="Calibri" panose="020F0502020204030204" pitchFamily="34" charset="0"/>
              </a:defRPr>
            </a:lvl3pPr>
            <a:lvl4pPr marL="1600200" indent="-228600">
              <a:defRPr>
                <a:latin typeface="Calibri" panose="020F0502020204030204" pitchFamily="34" charset="0"/>
              </a:defRPr>
            </a:lvl4pPr>
            <a:lvl5pPr marL="2057400" indent="-228600">
              <a:defRPr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Dobra sytuacja w usługach pozostaje kluczowa dla trwającego odbicia gospodarki strefy euro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38" name="Rectangle: Rounded Corners 3">
            <a:extLst>
              <a:ext uri="{FF2B5EF4-FFF2-40B4-BE49-F238E27FC236}">
                <a16:creationId xmlns:a16="http://schemas.microsoft.com/office/drawing/2014/main" id="{DABFCA4E-26B8-443F-B041-931CE3DE118E}"/>
              </a:ext>
            </a:extLst>
          </p:cNvPr>
          <p:cNvSpPr/>
          <p:nvPr/>
        </p:nvSpPr>
        <p:spPr>
          <a:xfrm>
            <a:off x="2538179" y="2955884"/>
            <a:ext cx="1393200" cy="368903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2024: 0,9%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40" name="Rectangle: Rounded Corners 3">
            <a:extLst>
              <a:ext uri="{FF2B5EF4-FFF2-40B4-BE49-F238E27FC236}">
                <a16:creationId xmlns:a16="http://schemas.microsoft.com/office/drawing/2014/main" id="{18DAFE9E-9CD2-4FD1-8BEF-D094EBF47845}"/>
              </a:ext>
            </a:extLst>
          </p:cNvPr>
          <p:cNvSpPr/>
          <p:nvPr/>
        </p:nvSpPr>
        <p:spPr>
          <a:xfrm>
            <a:off x="4251255" y="2941482"/>
            <a:ext cx="1391727" cy="368903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2025 (P): 0,9%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22" name="Pagon 24">
            <a:extLst>
              <a:ext uri="{FF2B5EF4-FFF2-40B4-BE49-F238E27FC236}">
                <a16:creationId xmlns:a16="http://schemas.microsoft.com/office/drawing/2014/main" id="{8932EDE9-8489-4280-9438-074D914A4744}"/>
              </a:ext>
            </a:extLst>
          </p:cNvPr>
          <p:cNvSpPr/>
          <p:nvPr/>
        </p:nvSpPr>
        <p:spPr>
          <a:xfrm>
            <a:off x="5972271" y="2801334"/>
            <a:ext cx="336000" cy="16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Pagon 24">
            <a:extLst>
              <a:ext uri="{FF2B5EF4-FFF2-40B4-BE49-F238E27FC236}">
                <a16:creationId xmlns:a16="http://schemas.microsoft.com/office/drawing/2014/main" id="{35A1AC53-D3D4-4661-B28B-95AB3E9CC087}"/>
              </a:ext>
            </a:extLst>
          </p:cNvPr>
          <p:cNvSpPr/>
          <p:nvPr/>
        </p:nvSpPr>
        <p:spPr>
          <a:xfrm rot="5400000">
            <a:off x="2849343" y="4676333"/>
            <a:ext cx="336000" cy="16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F0BBEFD-3829-0D79-9F49-ED7A15F6E9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8531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61E0767B-BBB8-460C-AC35-4328485A34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291" y="1304262"/>
            <a:ext cx="5241600" cy="2396887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2563148B-193D-4C43-B7FB-AE7401D3A1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430" y="3938184"/>
            <a:ext cx="5241600" cy="2609600"/>
          </a:xfrm>
          <a:prstGeom prst="rect">
            <a:avLst/>
          </a:prstGeom>
        </p:spPr>
      </p:pic>
      <p:pic>
        <p:nvPicPr>
          <p:cNvPr id="6" name="Obraz 5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D04B86CF-6C7B-FAA0-758C-DC654C605FC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10799991">
            <a:off x="5665783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03521"/>
            <a:ext cx="11622626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Notujemy zauważalne odbicie w europejskim przemyśle, a indeksy koniunktury wskazują na dalszą </a:t>
            </a:r>
            <a:r>
              <a:rPr kumimoji="0" lang="pl-PL" altLang="pl-PL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poprawę sytuacji. </a:t>
            </a: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Poprawa nie dotyczy jednak </a:t>
            </a:r>
            <a:r>
              <a:rPr kumimoji="0" lang="pl-PL" altLang="pl-PL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całości przemysłu. </a:t>
            </a:r>
            <a:endParaRPr kumimoji="0" lang="pl-PL" altLang="pl-PL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 Sans 10pt ExtraBold" pitchFamily="2" charset="-18"/>
              <a:ea typeface="+mn-ea"/>
              <a:cs typeface="+mn-cs"/>
            </a:endParaRP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10799991">
            <a:off x="9363677" y="834504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6" name="Rectangle: Rounded Corners 3">
            <a:extLst>
              <a:ext uri="{FF2B5EF4-FFF2-40B4-BE49-F238E27FC236}">
                <a16:creationId xmlns:a16="http://schemas.microsoft.com/office/drawing/2014/main" id="{EB9FDE97-4B1C-40BE-9FFC-4E9F5E0947C0}"/>
              </a:ext>
            </a:extLst>
          </p:cNvPr>
          <p:cNvSpPr/>
          <p:nvPr/>
        </p:nvSpPr>
        <p:spPr>
          <a:xfrm>
            <a:off x="2135957" y="5833032"/>
            <a:ext cx="2497932" cy="428091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Niemcy: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F73711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49,1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(+</a:t>
            </a: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0,1 p.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m/m)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20" name="Rectangle: Rounded Corners 3">
            <a:extLst>
              <a:ext uri="{FF2B5EF4-FFF2-40B4-BE49-F238E27FC236}">
                <a16:creationId xmlns:a16="http://schemas.microsoft.com/office/drawing/2014/main" id="{6AC3624C-1790-47E8-AFD1-F4121C4289D0}"/>
              </a:ext>
            </a:extLst>
          </p:cNvPr>
          <p:cNvSpPr/>
          <p:nvPr/>
        </p:nvSpPr>
        <p:spPr>
          <a:xfrm>
            <a:off x="1858900" y="1669663"/>
            <a:ext cx="2535204" cy="502334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2,1% r/r dla 02-05/2024, </a:t>
            </a:r>
            <a:b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</a:b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po -3,0% r/r za 01-12/2024</a:t>
            </a:r>
          </a:p>
        </p:txBody>
      </p:sp>
      <p:sp>
        <p:nvSpPr>
          <p:cNvPr id="21" name="Symbol zastępczy zawartości 2">
            <a:extLst>
              <a:ext uri="{FF2B5EF4-FFF2-40B4-BE49-F238E27FC236}">
                <a16:creationId xmlns:a16="http://schemas.microsoft.com/office/drawing/2014/main" id="{08CDD461-EF2A-4AC4-9B79-40AC41654D00}"/>
              </a:ext>
            </a:extLst>
          </p:cNvPr>
          <p:cNvSpPr txBox="1">
            <a:spLocks/>
          </p:cNvSpPr>
          <p:nvPr/>
        </p:nvSpPr>
        <p:spPr>
          <a:xfrm>
            <a:off x="6836515" y="6118777"/>
            <a:ext cx="5028601" cy="5380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Autofit/>
          </a:bodyPr>
          <a:lstStyle>
            <a:defPPr>
              <a:defRPr lang="en-US"/>
            </a:defPPr>
            <a:lvl1pPr marL="357188" marR="0" lvl="0" indent="-357188" defTabSz="515813" fontAlgn="auto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Pct val="95000"/>
              <a:buFontTx/>
              <a:buBlip>
                <a:blip r:embed="rId8"/>
              </a:buBlip>
              <a:tabLst/>
              <a:defRPr sz="1200">
                <a:latin typeface="Century Gothic" pitchFamily="34" charset="0"/>
              </a:defRPr>
            </a:lvl1pPr>
            <a:lvl2pPr marL="558000" lvl="1" defTabSz="515813">
              <a:spcBef>
                <a:spcPts val="300"/>
              </a:spcBef>
              <a:buSzPct val="90000"/>
              <a:defRPr sz="1900">
                <a:solidFill>
                  <a:srgbClr val="282A2B"/>
                </a:solidFill>
                <a:latin typeface="Century Gothic" pitchFamily="34" charset="0"/>
              </a:defRPr>
            </a:lvl2pPr>
          </a:lstStyle>
          <a:p>
            <a:pPr marL="0" marR="0" lvl="0" indent="0" algn="ctr" defTabSz="687733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Pct val="95000"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Niemcy to 36% całego przemysłu strefy euro i recesja w przemyśle Niemiec mocno wpływa na wyniki </a:t>
            </a: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całego Eurolandu.  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29" name="Pagon 24">
            <a:extLst>
              <a:ext uri="{FF2B5EF4-FFF2-40B4-BE49-F238E27FC236}">
                <a16:creationId xmlns:a16="http://schemas.microsoft.com/office/drawing/2014/main" id="{0D1A0B0D-A58A-441A-8BD2-DF459234DF8F}"/>
              </a:ext>
            </a:extLst>
          </p:cNvPr>
          <p:cNvSpPr/>
          <p:nvPr/>
        </p:nvSpPr>
        <p:spPr>
          <a:xfrm>
            <a:off x="6152833" y="2956734"/>
            <a:ext cx="336000" cy="16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0" name="pole tekstowe 29">
            <a:extLst>
              <a:ext uri="{FF2B5EF4-FFF2-40B4-BE49-F238E27FC236}">
                <a16:creationId xmlns:a16="http://schemas.microsoft.com/office/drawing/2014/main" id="{D40FC1CD-EF06-4A69-B672-9886D71BFFD4}"/>
              </a:ext>
            </a:extLst>
          </p:cNvPr>
          <p:cNvSpPr txBox="1"/>
          <p:nvPr/>
        </p:nvSpPr>
        <p:spPr>
          <a:xfrm>
            <a:off x="4960249" y="5007338"/>
            <a:ext cx="11357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5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07/2025:</a:t>
            </a:r>
            <a:endParaRPr kumimoji="0" lang="en-GB" sz="10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6" name="Obraz 15">
            <a:extLst>
              <a:ext uri="{FF2B5EF4-FFF2-40B4-BE49-F238E27FC236}">
                <a16:creationId xmlns:a16="http://schemas.microsoft.com/office/drawing/2014/main" id="{85E49B1B-F423-44D8-BEB9-99BAEADBBC2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93665" y="3798825"/>
            <a:ext cx="4968127" cy="2270289"/>
          </a:xfrm>
          <a:prstGeom prst="rect">
            <a:avLst/>
          </a:prstGeom>
        </p:spPr>
      </p:pic>
      <p:pic>
        <p:nvPicPr>
          <p:cNvPr id="25" name="Obraz 24">
            <a:extLst>
              <a:ext uri="{FF2B5EF4-FFF2-40B4-BE49-F238E27FC236}">
                <a16:creationId xmlns:a16="http://schemas.microsoft.com/office/drawing/2014/main" id="{D3E31F84-B68C-48B1-AD47-2E67F2B6ACC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93792" y="1304262"/>
            <a:ext cx="4968000" cy="2234364"/>
          </a:xfrm>
          <a:prstGeom prst="rect">
            <a:avLst/>
          </a:prstGeom>
        </p:spPr>
      </p:pic>
      <p:sp>
        <p:nvSpPr>
          <p:cNvPr id="28" name="pole tekstowe 27">
            <a:extLst>
              <a:ext uri="{FF2B5EF4-FFF2-40B4-BE49-F238E27FC236}">
                <a16:creationId xmlns:a16="http://schemas.microsoft.com/office/drawing/2014/main" id="{22482399-9E0D-4A04-8052-64B95C85AD15}"/>
              </a:ext>
            </a:extLst>
          </p:cNvPr>
          <p:cNvSpPr txBox="1"/>
          <p:nvPr/>
        </p:nvSpPr>
        <p:spPr>
          <a:xfrm>
            <a:off x="10010983" y="1739022"/>
            <a:ext cx="1440016" cy="42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597"/>
              </a:buClr>
              <a:buSzTx/>
              <a:buFontTx/>
              <a:buNone/>
              <a:tabLst/>
              <a:defRPr/>
            </a:pPr>
            <a:r>
              <a:rPr kumimoji="0" lang="pl-PL" sz="1067" b="1" i="0" u="none" strike="noStrike" kern="1200" cap="none" spc="0" normalizeH="0" baseline="0" noProof="0" dirty="0">
                <a:ln>
                  <a:noFill/>
                </a:ln>
                <a:solidFill>
                  <a:srgbClr val="0B35DC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efekt ceł</a:t>
            </a:r>
          </a:p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597"/>
              </a:buClr>
              <a:buSzTx/>
              <a:buFontTx/>
              <a:buNone/>
              <a:tabLst/>
              <a:defRPr/>
            </a:pPr>
            <a:r>
              <a:rPr kumimoji="0" lang="pl-PL" sz="1067" b="1" i="0" u="none" strike="noStrike" kern="1200" cap="none" spc="0" normalizeH="0" baseline="0" noProof="0" dirty="0">
                <a:ln>
                  <a:noFill/>
                </a:ln>
                <a:solidFill>
                  <a:srgbClr val="0B35DC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(03/2025)</a:t>
            </a:r>
          </a:p>
        </p:txBody>
      </p:sp>
      <p:cxnSp>
        <p:nvCxnSpPr>
          <p:cNvPr id="31" name="Łącznik prosty ze strzałką 30">
            <a:extLst>
              <a:ext uri="{FF2B5EF4-FFF2-40B4-BE49-F238E27FC236}">
                <a16:creationId xmlns:a16="http://schemas.microsoft.com/office/drawing/2014/main" id="{5ABB9626-EA3D-4A81-9529-31AC1437E9A6}"/>
              </a:ext>
            </a:extLst>
          </p:cNvPr>
          <p:cNvCxnSpPr/>
          <p:nvPr/>
        </p:nvCxnSpPr>
        <p:spPr>
          <a:xfrm>
            <a:off x="11071124" y="1867294"/>
            <a:ext cx="481780" cy="0"/>
          </a:xfrm>
          <a:prstGeom prst="straightConnector1">
            <a:avLst/>
          </a:prstGeom>
          <a:ln>
            <a:solidFill>
              <a:srgbClr val="0B35D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B3232ECD-EA6B-4BF9-AA14-133194664605}"/>
              </a:ext>
            </a:extLst>
          </p:cNvPr>
          <p:cNvSpPr txBox="1"/>
          <p:nvPr/>
        </p:nvSpPr>
        <p:spPr>
          <a:xfrm>
            <a:off x="5017082" y="2540988"/>
            <a:ext cx="11357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5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05/2025</a:t>
            </a:r>
            <a:endParaRPr kumimoji="0" lang="en-GB" sz="10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445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D04B86CF-6C7B-FAA0-758C-DC654C605F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5665783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03521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3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Branże cykliczne w strefie euro już dostały pozytywny impuls ze strony EBC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9645016" y="529376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8" name="Obraz 27">
            <a:extLst>
              <a:ext uri="{FF2B5EF4-FFF2-40B4-BE49-F238E27FC236}">
                <a16:creationId xmlns:a16="http://schemas.microsoft.com/office/drawing/2014/main" id="{886CF28F-859C-4EE6-8343-61FF7E48A5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270" y="2128827"/>
            <a:ext cx="3909420" cy="2343893"/>
          </a:xfrm>
          <a:prstGeom prst="rect">
            <a:avLst/>
          </a:prstGeom>
        </p:spPr>
      </p:pic>
      <p:pic>
        <p:nvPicPr>
          <p:cNvPr id="29" name="Obraz 28">
            <a:extLst>
              <a:ext uri="{FF2B5EF4-FFF2-40B4-BE49-F238E27FC236}">
                <a16:creationId xmlns:a16="http://schemas.microsoft.com/office/drawing/2014/main" id="{C0C5C424-DEAF-4FD5-8B19-F1BE1F2B0F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84114" y="3633133"/>
            <a:ext cx="3913200" cy="2346160"/>
          </a:xfrm>
          <a:prstGeom prst="rect">
            <a:avLst/>
          </a:prstGeom>
        </p:spPr>
      </p:pic>
      <p:pic>
        <p:nvPicPr>
          <p:cNvPr id="30" name="Obraz 29">
            <a:extLst>
              <a:ext uri="{FF2B5EF4-FFF2-40B4-BE49-F238E27FC236}">
                <a16:creationId xmlns:a16="http://schemas.microsoft.com/office/drawing/2014/main" id="{7865EEA2-1603-49BB-B296-81BF16CECF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74824" y="1123264"/>
            <a:ext cx="3913200" cy="2174000"/>
          </a:xfrm>
          <a:prstGeom prst="rect">
            <a:avLst/>
          </a:prstGeom>
        </p:spPr>
      </p:pic>
      <p:sp>
        <p:nvSpPr>
          <p:cNvPr id="31" name="Rectangle 3">
            <a:extLst>
              <a:ext uri="{FF2B5EF4-FFF2-40B4-BE49-F238E27FC236}">
                <a16:creationId xmlns:a16="http://schemas.microsoft.com/office/drawing/2014/main" id="{4685FF9F-BFEC-4B13-A6E1-BFBCD4DE2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9189" y="5805641"/>
            <a:ext cx="687281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" name="Rectangle 2">
            <a:extLst>
              <a:ext uri="{FF2B5EF4-FFF2-40B4-BE49-F238E27FC236}">
                <a16:creationId xmlns:a16="http://schemas.microsoft.com/office/drawing/2014/main" id="{836C83CA-5BC3-49C4-AFCA-672135B9F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267" y="4655912"/>
            <a:ext cx="3970423" cy="574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12191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67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Calibri" panose="020F0502020204030204" pitchFamily="34" charset="0"/>
                <a:cs typeface="Times New Roman" panose="02020603050405020304" pitchFamily="18" charset="0"/>
              </a:rPr>
              <a:t>Europa oszczędzała (i była w stagnacji), a USA odwrotnie (i dosyć szybko się rozwijały)</a:t>
            </a:r>
            <a:endParaRPr kumimoji="0" lang="pl-PL" altLang="pl-PL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33" name="Symbol zastępczy zawartości 2">
            <a:extLst>
              <a:ext uri="{FF2B5EF4-FFF2-40B4-BE49-F238E27FC236}">
                <a16:creationId xmlns:a16="http://schemas.microsoft.com/office/drawing/2014/main" id="{723595CC-628B-42DC-9087-B074ADE07946}"/>
              </a:ext>
            </a:extLst>
          </p:cNvPr>
          <p:cNvSpPr txBox="1">
            <a:spLocks/>
          </p:cNvSpPr>
          <p:nvPr/>
        </p:nvSpPr>
        <p:spPr bwMode="auto">
          <a:xfrm>
            <a:off x="9378566" y="3549548"/>
            <a:ext cx="2478472" cy="2779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84407" tIns="42203" rIns="84407" bIns="42203" anchor="ctr"/>
          <a:lstStyle>
            <a:lvl1pPr marL="166688" indent="-166688">
              <a:spcBef>
                <a:spcPct val="20000"/>
              </a:spcBef>
              <a:buClr>
                <a:srgbClr val="15945C"/>
              </a:buClr>
              <a:buFont typeface="Wingdings" panose="05000000000000000000" pitchFamily="2" charset="2"/>
              <a:buChar char="n"/>
              <a:defRPr sz="2000" b="1">
                <a:solidFill>
                  <a:schemeClr val="bg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255588" indent="6350">
              <a:spcBef>
                <a:spcPct val="20000"/>
              </a:spcBef>
              <a:defRPr sz="1600">
                <a:solidFill>
                  <a:schemeClr val="accent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457200" indent="-193675">
              <a:spcBef>
                <a:spcPct val="20000"/>
              </a:spcBef>
              <a:buClr>
                <a:schemeClr val="accent2"/>
              </a:buClr>
              <a:buSzPct val="80000"/>
              <a:buFont typeface="Wingdings 2" panose="05020102010507070707" pitchFamily="18" charset="2"/>
              <a:buChar char=""/>
              <a:defRPr sz="16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576263" indent="-117475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577850" indent="-123825">
              <a:spcBef>
                <a:spcPct val="20000"/>
              </a:spcBef>
              <a:defRPr sz="1400" b="1">
                <a:solidFill>
                  <a:schemeClr val="bg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1035050" indent="-123825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1492250" indent="-123825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949450" indent="-123825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2406650" indent="-123825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7E93A5">
                  <a:lumMod val="75000"/>
                </a:srgbClr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ＭＳ Ｐゴシック" panose="020B0600070205080204" pitchFamily="34" charset="-128"/>
                <a:cs typeface="+mn-cs"/>
              </a:rPr>
              <a:t>Obniżki stóp przekładają się na decyzje europejskiego konsumenta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ＭＳ Ｐゴシック" panose="020B0600070205080204" pitchFamily="34" charset="-128"/>
                <a:cs typeface="+mn-cs"/>
              </a:rPr>
              <a:t>, który po okresie oszczędzania / zwiększania wydatków na usługi, w końcu kupuje 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ＭＳ Ｐゴシック" panose="020B0600070205080204" pitchFamily="34" charset="-128"/>
                <a:cs typeface="+mn-cs"/>
              </a:rPr>
              <a:t>więcej towarów. </a:t>
            </a: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ＭＳ Ｐゴシック" panose="020B0600070205080204" pitchFamily="34" charset="-128"/>
                <a:cs typeface="+mn-cs"/>
              </a:rPr>
              <a:t>Sprzedaż detaliczna towarów w Niemczech za ostatnie 11 miesięcy rosła średnio o 3,4% r</a:t>
            </a:r>
            <a:r>
              <a:rPr kumimoji="0" lang="pl-PL" altLang="pl-PL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ＭＳ Ｐゴシック" panose="020B0600070205080204" pitchFamily="34" charset="-128"/>
                <a:cs typeface="+mn-cs"/>
              </a:rPr>
              <a:t>/r. 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ＭＳ Ｐゴシック" panose="020B0600070205080204" pitchFamily="34" charset="-128"/>
                <a:cs typeface="+mn-cs"/>
              </a:rPr>
              <a:t>Konsumpcja w większym  stopniu oparta o towary już pomaga 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ＭＳ Ｐゴシック" panose="020B0600070205080204" pitchFamily="34" charset="-128"/>
                <a:cs typeface="+mn-cs"/>
              </a:rPr>
              <a:t>europejskiemu przemysłowi. </a:t>
            </a:r>
            <a:endParaRPr kumimoji="0" lang="pl-PL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ＭＳ Ｐゴシック" panose="020B0600070205080204" pitchFamily="34" charset="-128"/>
              <a:cs typeface="+mn-cs"/>
            </a:endParaRPr>
          </a:p>
        </p:txBody>
      </p:sp>
      <p:sp>
        <p:nvSpPr>
          <p:cNvPr id="34" name="pole tekstowe 33">
            <a:extLst>
              <a:ext uri="{FF2B5EF4-FFF2-40B4-BE49-F238E27FC236}">
                <a16:creationId xmlns:a16="http://schemas.microsoft.com/office/drawing/2014/main" id="{CD147444-403D-42C6-9B1D-BD5F45E36C55}"/>
              </a:ext>
            </a:extLst>
          </p:cNvPr>
          <p:cNvSpPr txBox="1"/>
          <p:nvPr/>
        </p:nvSpPr>
        <p:spPr>
          <a:xfrm>
            <a:off x="5615995" y="1845599"/>
            <a:ext cx="16312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597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0B35DC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EBC obniżył stopy do poziomu docelowego</a:t>
            </a:r>
          </a:p>
        </p:txBody>
      </p:sp>
      <p:cxnSp>
        <p:nvCxnSpPr>
          <p:cNvPr id="35" name="Łącznik prosty ze strzałką 34">
            <a:extLst>
              <a:ext uri="{FF2B5EF4-FFF2-40B4-BE49-F238E27FC236}">
                <a16:creationId xmlns:a16="http://schemas.microsoft.com/office/drawing/2014/main" id="{5D18611E-D93F-4689-86B3-9DCA2694B371}"/>
              </a:ext>
            </a:extLst>
          </p:cNvPr>
          <p:cNvCxnSpPr/>
          <p:nvPr/>
        </p:nvCxnSpPr>
        <p:spPr>
          <a:xfrm>
            <a:off x="3929129" y="2954901"/>
            <a:ext cx="0" cy="2400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pole tekstowe 35">
            <a:extLst>
              <a:ext uri="{FF2B5EF4-FFF2-40B4-BE49-F238E27FC236}">
                <a16:creationId xmlns:a16="http://schemas.microsoft.com/office/drawing/2014/main" id="{2C9DEF05-4E49-4A40-A205-63C664774E1B}"/>
              </a:ext>
            </a:extLst>
          </p:cNvPr>
          <p:cNvSpPr txBox="1"/>
          <p:nvPr/>
        </p:nvSpPr>
        <p:spPr>
          <a:xfrm>
            <a:off x="3501749" y="2667642"/>
            <a:ext cx="881008" cy="2565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597"/>
              </a:buClr>
              <a:buSzTx/>
              <a:buFontTx/>
              <a:buNone/>
              <a:tabLst/>
              <a:defRPr/>
            </a:pPr>
            <a:r>
              <a:rPr kumimoji="0" lang="pl-PL" sz="1067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 kw. </a:t>
            </a:r>
            <a:r>
              <a:rPr kumimoji="0" lang="pl-PL" sz="1067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2025</a:t>
            </a:r>
          </a:p>
        </p:txBody>
      </p:sp>
      <p:sp>
        <p:nvSpPr>
          <p:cNvPr id="37" name="Symbol zastępczy zawartości 2">
            <a:extLst>
              <a:ext uri="{FF2B5EF4-FFF2-40B4-BE49-F238E27FC236}">
                <a16:creationId xmlns:a16="http://schemas.microsoft.com/office/drawing/2014/main" id="{B02C233C-1639-430D-8A10-4B424C823D88}"/>
              </a:ext>
            </a:extLst>
          </p:cNvPr>
          <p:cNvSpPr txBox="1">
            <a:spLocks/>
          </p:cNvSpPr>
          <p:nvPr/>
        </p:nvSpPr>
        <p:spPr bwMode="auto">
          <a:xfrm>
            <a:off x="9382354" y="1303599"/>
            <a:ext cx="2480400" cy="1830127"/>
          </a:xfrm>
          <a:prstGeom prst="rect">
            <a:avLst/>
          </a:prstGeom>
          <a:noFill/>
          <a:ln>
            <a:noFill/>
          </a:ln>
        </p:spPr>
        <p:txBody>
          <a:bodyPr lIns="84407" tIns="42203" rIns="84407" bIns="42203" anchor="ctr"/>
          <a:lstStyle>
            <a:lvl1pPr marL="166688" indent="-166688">
              <a:spcBef>
                <a:spcPct val="20000"/>
              </a:spcBef>
              <a:buClr>
                <a:srgbClr val="15945C"/>
              </a:buClr>
              <a:buFont typeface="Wingdings" panose="05000000000000000000" pitchFamily="2" charset="2"/>
              <a:buChar char="n"/>
              <a:defRPr sz="2000" b="1">
                <a:solidFill>
                  <a:schemeClr val="bg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255588" indent="6350">
              <a:spcBef>
                <a:spcPct val="20000"/>
              </a:spcBef>
              <a:defRPr sz="1600">
                <a:solidFill>
                  <a:schemeClr val="accent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457200" indent="-193675">
              <a:spcBef>
                <a:spcPct val="20000"/>
              </a:spcBef>
              <a:buClr>
                <a:schemeClr val="accent2"/>
              </a:buClr>
              <a:buSzPct val="80000"/>
              <a:buFont typeface="Wingdings 2" panose="05020102010507070707" pitchFamily="18" charset="2"/>
              <a:buChar char=""/>
              <a:defRPr sz="16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576263" indent="-117475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577850" indent="-123825">
              <a:spcBef>
                <a:spcPct val="20000"/>
              </a:spcBef>
              <a:defRPr sz="1400" b="1">
                <a:solidFill>
                  <a:schemeClr val="bg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1035050" indent="-123825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1492250" indent="-123825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949450" indent="-123825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2406650" indent="-123825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7E93A5">
                  <a:lumMod val="75000"/>
                </a:srgbClr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ＭＳ Ｐゴシック" panose="020B0600070205080204" pitchFamily="34" charset="-128"/>
                <a:cs typeface="+mn-cs"/>
              </a:rPr>
              <a:t>Zakładamy że EBC zakończył już obecny cykl obniżek stóp procentowych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ＭＳ Ｐゴシック" panose="020B0600070205080204" pitchFamily="34" charset="-128"/>
                <a:cs typeface="+mn-cs"/>
              </a:rPr>
              <a:t>(od 4,0% w maju 2024 do 2,0% w czerwcu 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ＭＳ Ｐゴシック" panose="020B0600070205080204" pitchFamily="34" charset="-128"/>
                <a:cs typeface="+mn-cs"/>
              </a:rPr>
              <a:t>2025).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ＭＳ Ｐゴシック" panose="020B0600070205080204" pitchFamily="34" charset="-128"/>
                <a:cs typeface="+mn-cs"/>
              </a:rPr>
              <a:t>Rynki finansowe oczekują jeszcze jednej obniżki stóp w 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ＭＳ Ｐゴシック" panose="020B0600070205080204" pitchFamily="34" charset="-128"/>
                <a:cs typeface="+mn-cs"/>
              </a:rPr>
              <a:t>tym roku.</a:t>
            </a:r>
            <a:endParaRPr kumimoji="0" lang="pl-PL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ＭＳ Ｐゴシック" panose="020B0600070205080204" pitchFamily="34" charset="-128"/>
              <a:cs typeface="+mn-cs"/>
            </a:endParaRPr>
          </a:p>
        </p:txBody>
      </p:sp>
      <p:sp>
        <p:nvSpPr>
          <p:cNvPr id="38" name="Nawias klamrowy otwierający 37">
            <a:extLst>
              <a:ext uri="{FF2B5EF4-FFF2-40B4-BE49-F238E27FC236}">
                <a16:creationId xmlns:a16="http://schemas.microsoft.com/office/drawing/2014/main" id="{4ECEB880-1A5C-44A6-B984-893DC2B4C074}"/>
              </a:ext>
            </a:extLst>
          </p:cNvPr>
          <p:cNvSpPr/>
          <p:nvPr/>
        </p:nvSpPr>
        <p:spPr>
          <a:xfrm rot="5400000">
            <a:off x="6385090" y="4445646"/>
            <a:ext cx="144000" cy="1104000"/>
          </a:xfrm>
          <a:prstGeom prst="leftBrac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9" name="pole tekstowe 38">
            <a:extLst>
              <a:ext uri="{FF2B5EF4-FFF2-40B4-BE49-F238E27FC236}">
                <a16:creationId xmlns:a16="http://schemas.microsoft.com/office/drawing/2014/main" id="{8EBB8B62-FC21-4DCA-B7B7-37DD1F3307DE}"/>
              </a:ext>
            </a:extLst>
          </p:cNvPr>
          <p:cNvSpPr txBox="1"/>
          <p:nvPr/>
        </p:nvSpPr>
        <p:spPr>
          <a:xfrm>
            <a:off x="6473402" y="4640409"/>
            <a:ext cx="811901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pl-PL" sz="1067" b="0" i="0" u="none" strike="noStrike" kern="1200" cap="none" spc="0" normalizeH="0" baseline="0" noProof="0" dirty="0">
                <a:ln>
                  <a:noFill/>
                </a:ln>
                <a:solidFill>
                  <a:srgbClr val="7E93A5">
                    <a:lumMod val="75000"/>
                  </a:srgbClr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średnio</a:t>
            </a:r>
            <a:endParaRPr kumimoji="0" lang="en-GB" sz="1067" b="0" i="0" u="none" strike="noStrike" kern="1200" cap="none" spc="0" normalizeH="0" baseline="0" noProof="0" dirty="0">
              <a:ln>
                <a:noFill/>
              </a:ln>
              <a:solidFill>
                <a:srgbClr val="7E93A5">
                  <a:lumMod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0" name="Nawias klamrowy otwierający 39">
            <a:extLst>
              <a:ext uri="{FF2B5EF4-FFF2-40B4-BE49-F238E27FC236}">
                <a16:creationId xmlns:a16="http://schemas.microsoft.com/office/drawing/2014/main" id="{01EE710D-11AE-49BE-A4CB-60D1ADAA435D}"/>
              </a:ext>
            </a:extLst>
          </p:cNvPr>
          <p:cNvSpPr/>
          <p:nvPr/>
        </p:nvSpPr>
        <p:spPr>
          <a:xfrm rot="5400000">
            <a:off x="8515092" y="4039595"/>
            <a:ext cx="144000" cy="1008000"/>
          </a:xfrm>
          <a:prstGeom prst="leftBrac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1" name="pole tekstowe 40">
            <a:extLst>
              <a:ext uri="{FF2B5EF4-FFF2-40B4-BE49-F238E27FC236}">
                <a16:creationId xmlns:a16="http://schemas.microsoft.com/office/drawing/2014/main" id="{FAFFB8CD-A02C-455F-A551-E98720B7882F}"/>
              </a:ext>
            </a:extLst>
          </p:cNvPr>
          <p:cNvSpPr txBox="1"/>
          <p:nvPr/>
        </p:nvSpPr>
        <p:spPr>
          <a:xfrm>
            <a:off x="8575967" y="4197694"/>
            <a:ext cx="811901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pl-PL" sz="1067" b="0" i="0" u="none" strike="noStrike" kern="1200" cap="none" spc="0" normalizeH="0" baseline="0" noProof="0" dirty="0">
                <a:ln>
                  <a:noFill/>
                </a:ln>
                <a:solidFill>
                  <a:srgbClr val="7E93A5">
                    <a:lumMod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średnio</a:t>
            </a:r>
            <a:endParaRPr kumimoji="0" lang="en-GB" sz="1067" b="0" i="0" u="none" strike="noStrike" kern="1200" cap="none" spc="0" normalizeH="0" baseline="0" noProof="0" dirty="0">
              <a:ln>
                <a:noFill/>
              </a:ln>
              <a:solidFill>
                <a:srgbClr val="7E93A5">
                  <a:lumMod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42" name="Tabela 41">
            <a:extLst>
              <a:ext uri="{FF2B5EF4-FFF2-40B4-BE49-F238E27FC236}">
                <a16:creationId xmlns:a16="http://schemas.microsoft.com/office/drawing/2014/main" id="{0BB2B177-8548-42EA-888C-33C6FEECFB5B}"/>
              </a:ext>
            </a:extLst>
          </p:cNvPr>
          <p:cNvGraphicFramePr>
            <a:graphicFrameLocks noGrp="1"/>
          </p:cNvGraphicFramePr>
          <p:nvPr/>
        </p:nvGraphicFramePr>
        <p:xfrm>
          <a:off x="5274589" y="6057987"/>
          <a:ext cx="392534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000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577340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3600">
                <a:tc>
                  <a:txBody>
                    <a:bodyPr/>
                    <a:lstStyle/>
                    <a:p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+mn-cs"/>
                        </a:rPr>
                        <a:t>Ostatni odczyt: 06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+mn-cs"/>
                        </a:rPr>
                        <a:t>/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+mn-cs"/>
                        </a:rPr>
                        <a:t>2025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+mn-cs"/>
                        </a:rPr>
                        <a:t>4,8%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+mn-cs"/>
                        </a:rPr>
                        <a:t>vs 2,6% r/r dla 05/25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sp>
        <p:nvSpPr>
          <p:cNvPr id="44" name="Rectangle: Rounded Corners 3">
            <a:extLst>
              <a:ext uri="{FF2B5EF4-FFF2-40B4-BE49-F238E27FC236}">
                <a16:creationId xmlns:a16="http://schemas.microsoft.com/office/drawing/2014/main" id="{0EBFB209-5F20-4184-9684-5AA6751E1517}"/>
              </a:ext>
            </a:extLst>
          </p:cNvPr>
          <p:cNvSpPr/>
          <p:nvPr/>
        </p:nvSpPr>
        <p:spPr>
          <a:xfrm>
            <a:off x="5771584" y="4665809"/>
            <a:ext cx="673200" cy="180000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-4,4%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45" name="Rectangle: Rounded Corners 3">
            <a:extLst>
              <a:ext uri="{FF2B5EF4-FFF2-40B4-BE49-F238E27FC236}">
                <a16:creationId xmlns:a16="http://schemas.microsoft.com/office/drawing/2014/main" id="{0743C924-3944-4FFF-B20A-95F518EDEFE1}"/>
              </a:ext>
            </a:extLst>
          </p:cNvPr>
          <p:cNvSpPr/>
          <p:nvPr/>
        </p:nvSpPr>
        <p:spPr>
          <a:xfrm>
            <a:off x="7902767" y="4246133"/>
            <a:ext cx="673200" cy="180000"/>
          </a:xfrm>
          <a:prstGeom prst="roundRect">
            <a:avLst>
              <a:gd name="adj" fmla="val 17549"/>
            </a:avLst>
          </a:prstGeom>
          <a:solidFill>
            <a:srgbClr val="00B050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3,4%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48" name="Pagon 24">
            <a:extLst>
              <a:ext uri="{FF2B5EF4-FFF2-40B4-BE49-F238E27FC236}">
                <a16:creationId xmlns:a16="http://schemas.microsoft.com/office/drawing/2014/main" id="{8EF275AE-FF72-43CC-AF27-C9049638367D}"/>
              </a:ext>
            </a:extLst>
          </p:cNvPr>
          <p:cNvSpPr/>
          <p:nvPr/>
        </p:nvSpPr>
        <p:spPr>
          <a:xfrm>
            <a:off x="4582686" y="2663676"/>
            <a:ext cx="336000" cy="16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E4E3FB78-7426-F791-EBE0-FB4F9CD4FDC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12234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>
            <a:extLst>
              <a:ext uri="{FF2B5EF4-FFF2-40B4-BE49-F238E27FC236}">
                <a16:creationId xmlns:a16="http://schemas.microsoft.com/office/drawing/2014/main" id="{DBA9F5B9-C6C0-445A-BD10-2A1668663F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218" y="1340322"/>
            <a:ext cx="4338326" cy="21672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9750665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13146"/>
            <a:ext cx="11622626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Słabsze oceny bieżącego popytu wśród firm transportowych, chociaż wolumen realizowanych usług transportowych pozostał podobny jak w 2024 roku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9339811" y="88869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7" name="Prostokąt 16">
            <a:extLst>
              <a:ext uri="{FF2B5EF4-FFF2-40B4-BE49-F238E27FC236}">
                <a16:creationId xmlns:a16="http://schemas.microsoft.com/office/drawing/2014/main" id="{8E7C51FB-897B-4EEC-8EC2-B233B2038425}"/>
              </a:ext>
            </a:extLst>
          </p:cNvPr>
          <p:cNvSpPr/>
          <p:nvPr/>
        </p:nvSpPr>
        <p:spPr>
          <a:xfrm>
            <a:off x="9903855" y="1295446"/>
            <a:ext cx="1953822" cy="22389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Eksport powoli już odbija, ale oceny bieżącego popytu na usługi transportowe pozostają niskie, poniżej długoterminowej średniej z lat 2007-2024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równej </a:t>
            </a: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-</a:t>
            </a:r>
            <a:r>
              <a:rPr kumimoji="0" lang="pl-PL" altLang="pl-PL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4,9 pkt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.</a:t>
            </a:r>
            <a:endParaRPr kumimoji="0" lang="pl-PL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graphicFrame>
        <p:nvGraphicFramePr>
          <p:cNvPr id="23" name="Tabela 22">
            <a:extLst>
              <a:ext uri="{FF2B5EF4-FFF2-40B4-BE49-F238E27FC236}">
                <a16:creationId xmlns:a16="http://schemas.microsoft.com/office/drawing/2014/main" id="{03E97B03-EABD-4920-9000-DB26E4211F96}"/>
              </a:ext>
            </a:extLst>
          </p:cNvPr>
          <p:cNvGraphicFramePr>
            <a:graphicFrameLocks noGrp="1"/>
          </p:cNvGraphicFramePr>
          <p:nvPr/>
        </p:nvGraphicFramePr>
        <p:xfrm>
          <a:off x="339218" y="3639591"/>
          <a:ext cx="4323339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6000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795339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1692000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pl-PL" sz="1200" noProof="0" dirty="0">
                          <a:solidFill>
                            <a:schemeClr val="tx1"/>
                          </a:solidFill>
                          <a:latin typeface="Nunito"/>
                        </a:rPr>
                        <a:t>Ostatni odczyt: 05</a:t>
                      </a:r>
                      <a:r>
                        <a:rPr lang="en-GB" sz="1200" noProof="0" dirty="0">
                          <a:solidFill>
                            <a:schemeClr val="tx1"/>
                          </a:solidFill>
                          <a:latin typeface="Nunito"/>
                        </a:rPr>
                        <a:t>/20</a:t>
                      </a:r>
                      <a:r>
                        <a:rPr lang="pl-PL" sz="1200" noProof="0" dirty="0">
                          <a:solidFill>
                            <a:schemeClr val="tx1"/>
                          </a:solidFill>
                          <a:latin typeface="Nunito"/>
                        </a:rPr>
                        <a:t>25</a:t>
                      </a:r>
                      <a:endParaRPr lang="en-GB" sz="1200" noProof="0" dirty="0">
                        <a:solidFill>
                          <a:schemeClr val="tx1"/>
                        </a:solidFill>
                        <a:latin typeface="Nunito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aseline="0" noProof="0" dirty="0">
                          <a:solidFill>
                            <a:srgbClr val="00B050"/>
                          </a:solidFill>
                          <a:latin typeface="Nunito"/>
                        </a:rPr>
                        <a:t>4,2%</a:t>
                      </a:r>
                      <a:endParaRPr lang="en-GB" sz="1200" noProof="0" dirty="0">
                        <a:solidFill>
                          <a:srgbClr val="00B050"/>
                        </a:solidFill>
                        <a:latin typeface="Nunito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chemeClr val="tx1"/>
                          </a:solidFill>
                          <a:latin typeface="Nunito"/>
                        </a:rPr>
                        <a:t>vs v-1,9% r/r dla 04/25</a:t>
                      </a:r>
                      <a:endParaRPr lang="en-GB" sz="1200" noProof="0" dirty="0">
                        <a:solidFill>
                          <a:schemeClr val="tx1"/>
                        </a:solidFill>
                        <a:latin typeface="Nunito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sp>
        <p:nvSpPr>
          <p:cNvPr id="22" name="Prostokąt 21">
            <a:extLst>
              <a:ext uri="{FF2B5EF4-FFF2-40B4-BE49-F238E27FC236}">
                <a16:creationId xmlns:a16="http://schemas.microsoft.com/office/drawing/2014/main" id="{6093A7EC-3782-4723-BCA5-25C5B0482CDD}"/>
              </a:ext>
            </a:extLst>
          </p:cNvPr>
          <p:cNvSpPr/>
          <p:nvPr/>
        </p:nvSpPr>
        <p:spPr>
          <a:xfrm>
            <a:off x="7315200" y="4746038"/>
            <a:ext cx="4541838" cy="979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Indeks mierzący natężenie ruchu drogowego w Niemczech pokazuje, że w I półroczu 2025 ilość przewożonych ładunków spadła o </a:t>
            </a: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-0,5%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 r/r [wg TKM], po spadku o -0,3%</a:t>
            </a: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r/r dla 2024 i -3,2% 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dla 2023.</a:t>
            </a:r>
            <a:endParaRPr kumimoji="0" lang="pl-PL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8" name="Strzałka: pagon 17">
            <a:extLst>
              <a:ext uri="{FF2B5EF4-FFF2-40B4-BE49-F238E27FC236}">
                <a16:creationId xmlns:a16="http://schemas.microsoft.com/office/drawing/2014/main" id="{76110546-30C3-BE4C-FD37-1D79D6CB574D}"/>
              </a:ext>
            </a:extLst>
          </p:cNvPr>
          <p:cNvSpPr/>
          <p:nvPr/>
        </p:nvSpPr>
        <p:spPr>
          <a:xfrm>
            <a:off x="6438178" y="4613306"/>
            <a:ext cx="352023" cy="1245404"/>
          </a:xfrm>
          <a:prstGeom prst="chevron">
            <a:avLst>
              <a:gd name="adj" fmla="val 64472"/>
            </a:avLst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6" name="pole tekstowe 15">
            <a:extLst>
              <a:ext uri="{FF2B5EF4-FFF2-40B4-BE49-F238E27FC236}">
                <a16:creationId xmlns:a16="http://schemas.microsoft.com/office/drawing/2014/main" id="{9BAE1BCF-6D7B-4371-881D-34F9445817C7}"/>
              </a:ext>
            </a:extLst>
          </p:cNvPr>
          <p:cNvSpPr txBox="1"/>
          <p:nvPr/>
        </p:nvSpPr>
        <p:spPr>
          <a:xfrm>
            <a:off x="3268839" y="1948426"/>
            <a:ext cx="1360833" cy="461665"/>
          </a:xfrm>
          <a:prstGeom prst="rect">
            <a:avLst/>
          </a:prstGeom>
          <a:noFill/>
          <a:ln w="12700">
            <a:solidFill>
              <a:srgbClr val="A7CFEA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l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2024:          -0,8%</a:t>
            </a:r>
          </a:p>
          <a:p>
            <a:pPr marL="0" marR="0" lvl="0" indent="0" algn="l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2025 (P):     2,9%</a:t>
            </a:r>
          </a:p>
        </p:txBody>
      </p:sp>
      <p:graphicFrame>
        <p:nvGraphicFramePr>
          <p:cNvPr id="18" name="Tabela 17">
            <a:extLst>
              <a:ext uri="{FF2B5EF4-FFF2-40B4-BE49-F238E27FC236}">
                <a16:creationId xmlns:a16="http://schemas.microsoft.com/office/drawing/2014/main" id="{258CE151-88C2-4F83-9288-928EF66FD32D}"/>
              </a:ext>
            </a:extLst>
          </p:cNvPr>
          <p:cNvGraphicFramePr>
            <a:graphicFrameLocks noGrp="1"/>
          </p:cNvGraphicFramePr>
          <p:nvPr/>
        </p:nvGraphicFramePr>
        <p:xfrm>
          <a:off x="5002323" y="3638113"/>
          <a:ext cx="4032208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6781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739274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1486153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pl-PL" sz="1200" noProof="0" dirty="0">
                          <a:solidFill>
                            <a:schemeClr val="tx1"/>
                          </a:solidFill>
                          <a:latin typeface="Nunito"/>
                        </a:rPr>
                        <a:t>Ostatni odczyt: 07</a:t>
                      </a:r>
                      <a:r>
                        <a:rPr lang="en-GB" sz="1200" noProof="0" dirty="0">
                          <a:solidFill>
                            <a:schemeClr val="tx1"/>
                          </a:solidFill>
                          <a:latin typeface="Nunito"/>
                        </a:rPr>
                        <a:t>/20</a:t>
                      </a:r>
                      <a:r>
                        <a:rPr lang="pl-PL" sz="1200" noProof="0" dirty="0">
                          <a:solidFill>
                            <a:schemeClr val="tx1"/>
                          </a:solidFill>
                          <a:latin typeface="Nunito"/>
                        </a:rPr>
                        <a:t>25</a:t>
                      </a:r>
                      <a:endParaRPr lang="en-GB" sz="1200" noProof="0" dirty="0">
                        <a:solidFill>
                          <a:schemeClr val="tx1"/>
                        </a:solidFill>
                        <a:latin typeface="Nunito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aseline="0" noProof="0" dirty="0">
                          <a:solidFill>
                            <a:srgbClr val="F73711"/>
                          </a:solidFill>
                          <a:latin typeface="Nunito"/>
                        </a:rPr>
                        <a:t>-</a:t>
                      </a:r>
                      <a:r>
                        <a:rPr lang="pl-PL" sz="1200" baseline="0" noProof="0">
                          <a:solidFill>
                            <a:srgbClr val="F73711"/>
                          </a:solidFill>
                          <a:latin typeface="Nunito"/>
                        </a:rPr>
                        <a:t>9,9 p.</a:t>
                      </a:r>
                      <a:endParaRPr lang="en-GB" sz="1200" noProof="0" dirty="0">
                        <a:solidFill>
                          <a:srgbClr val="F73711"/>
                        </a:solidFill>
                        <a:latin typeface="Nunito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rgbClr val="F73711"/>
                          </a:solidFill>
                          <a:latin typeface="Nunito"/>
                        </a:rPr>
                        <a:t>-</a:t>
                      </a:r>
                      <a:r>
                        <a:rPr lang="pl-PL" sz="1200" noProof="0">
                          <a:solidFill>
                            <a:srgbClr val="F73711"/>
                          </a:solidFill>
                          <a:latin typeface="Nunito"/>
                        </a:rPr>
                        <a:t>2,6 p. </a:t>
                      </a:r>
                      <a:r>
                        <a:rPr lang="pl-PL" sz="1200" noProof="0" dirty="0">
                          <a:solidFill>
                            <a:srgbClr val="F73711"/>
                          </a:solidFill>
                          <a:latin typeface="Nunito"/>
                        </a:rPr>
                        <a:t>m/m</a:t>
                      </a:r>
                      <a:endParaRPr lang="en-GB" sz="1200" noProof="0" dirty="0">
                        <a:solidFill>
                          <a:srgbClr val="F73711"/>
                        </a:solidFill>
                        <a:latin typeface="Nunito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graphicFrame>
        <p:nvGraphicFramePr>
          <p:cNvPr id="21" name="Tabela 20">
            <a:extLst>
              <a:ext uri="{FF2B5EF4-FFF2-40B4-BE49-F238E27FC236}">
                <a16:creationId xmlns:a16="http://schemas.microsoft.com/office/drawing/2014/main" id="{75C674CD-7EED-429E-932A-1E512F65A4C2}"/>
              </a:ext>
            </a:extLst>
          </p:cNvPr>
          <p:cNvGraphicFramePr>
            <a:graphicFrameLocks noGrp="1"/>
          </p:cNvGraphicFramePr>
          <p:nvPr/>
        </p:nvGraphicFramePr>
        <p:xfrm>
          <a:off x="337249" y="6467697"/>
          <a:ext cx="5533200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3756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776591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2262853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30799">
                <a:tc>
                  <a:txBody>
                    <a:bodyPr/>
                    <a:lstStyle/>
                    <a:p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+mn-cs"/>
                        </a:rPr>
                        <a:t>Ostatni odczyt: 06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+mn-cs"/>
                        </a:rPr>
                        <a:t>/20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+mn-cs"/>
                        </a:rPr>
                        <a:t>25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+mn-cs"/>
                        </a:rPr>
                        <a:t>93,8 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+mn-cs"/>
                        </a:rPr>
                        <a:t>vs 94,6  dla 05/2024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sp>
        <p:nvSpPr>
          <p:cNvPr id="24" name="Strzałka: pagon 17">
            <a:extLst>
              <a:ext uri="{FF2B5EF4-FFF2-40B4-BE49-F238E27FC236}">
                <a16:creationId xmlns:a16="http://schemas.microsoft.com/office/drawing/2014/main" id="{E793DCE0-AC55-4B2D-ADD4-12E91341134C}"/>
              </a:ext>
            </a:extLst>
          </p:cNvPr>
          <p:cNvSpPr/>
          <p:nvPr/>
        </p:nvSpPr>
        <p:spPr>
          <a:xfrm>
            <a:off x="9364244" y="1792237"/>
            <a:ext cx="352023" cy="1245404"/>
          </a:xfrm>
          <a:prstGeom prst="chevron">
            <a:avLst>
              <a:gd name="adj" fmla="val 64472"/>
            </a:avLst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EA48DE22-6B03-4615-A7C9-08E1166C31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2323" y="1344642"/>
            <a:ext cx="4032000" cy="2168280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E88B2CC5-7263-42E4-9C4C-5899769299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249" y="4072109"/>
            <a:ext cx="5533200" cy="2327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0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40111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0799991">
            <a:off x="9943086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4068" y="413146"/>
            <a:ext cx="11434666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Notujemy obecnie najwyższe od blisko 5</a:t>
            </a: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 </a:t>
            </a: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lat oceny łącznej koniunktury w branży transportu drogowego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2208051" y="840168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43267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1" name="Prostokąt 10">
            <a:extLst>
              <a:ext uri="{FF2B5EF4-FFF2-40B4-BE49-F238E27FC236}">
                <a16:creationId xmlns:a16="http://schemas.microsoft.com/office/drawing/2014/main" id="{70575711-453A-4327-97E3-505116059A5E}"/>
              </a:ext>
            </a:extLst>
          </p:cNvPr>
          <p:cNvSpPr/>
          <p:nvPr/>
        </p:nvSpPr>
        <p:spPr>
          <a:xfrm>
            <a:off x="293108" y="1540833"/>
            <a:ext cx="5007600" cy="108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Lipiec 2025 przyniósł wyraźną poprawę nastrojów biznesowych w sektorze transportu drogowego, powyżej długoterminowej średniej za lata 2007-2024 równej -</a:t>
            </a:r>
            <a:r>
              <a:rPr kumimoji="0" lang="pl-PL" altLang="pl-PL" sz="14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0,8 pkt.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Ogólny wskaźnik koniunktury w największym stopniu poprawiła ogólna ocena sytuacji gospodarczej w kraju (+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4,7 pp.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m/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m).</a:t>
            </a:r>
            <a:endParaRPr kumimoji="0" lang="pl-PL" altLang="pl-PL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graphicFrame>
        <p:nvGraphicFramePr>
          <p:cNvPr id="15" name="Tabela 14">
            <a:extLst>
              <a:ext uri="{FF2B5EF4-FFF2-40B4-BE49-F238E27FC236}">
                <a16:creationId xmlns:a16="http://schemas.microsoft.com/office/drawing/2014/main" id="{B233E362-DB2C-4AC0-A0B7-FFD2C3EDF71B}"/>
              </a:ext>
            </a:extLst>
          </p:cNvPr>
          <p:cNvGraphicFramePr>
            <a:graphicFrameLocks noGrp="1"/>
          </p:cNvGraphicFramePr>
          <p:nvPr/>
        </p:nvGraphicFramePr>
        <p:xfrm>
          <a:off x="334963" y="5788222"/>
          <a:ext cx="5027741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13722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970190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1443829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Ostatni odczyt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: 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07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/202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5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1" kern="1200" noProof="0" dirty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</a:t>
                      </a:r>
                      <a:r>
                        <a:rPr lang="pl-PL" sz="1200" b="1" kern="1200" noProof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0,1 p.</a:t>
                      </a:r>
                      <a:endParaRPr lang="en-GB" sz="1200" b="1" kern="1200" noProof="0" dirty="0">
                        <a:solidFill>
                          <a:srgbClr val="F7371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+2,4</a:t>
                      </a:r>
                      <a:r>
                        <a:rPr lang="en-GB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 p. m/m</a:t>
                      </a: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sp>
        <p:nvSpPr>
          <p:cNvPr id="18" name="Strzałka: pagon 17">
            <a:extLst>
              <a:ext uri="{FF2B5EF4-FFF2-40B4-BE49-F238E27FC236}">
                <a16:creationId xmlns:a16="http://schemas.microsoft.com/office/drawing/2014/main" id="{F989672F-0F73-44CE-8ADD-2AB3B268347C}"/>
              </a:ext>
            </a:extLst>
          </p:cNvPr>
          <p:cNvSpPr/>
          <p:nvPr/>
        </p:nvSpPr>
        <p:spPr>
          <a:xfrm>
            <a:off x="5843603" y="3547090"/>
            <a:ext cx="537741" cy="1245404"/>
          </a:xfrm>
          <a:prstGeom prst="chevron">
            <a:avLst>
              <a:gd name="adj" fmla="val 64472"/>
            </a:avLst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7" name="Prostokąt 16">
            <a:extLst>
              <a:ext uri="{FF2B5EF4-FFF2-40B4-BE49-F238E27FC236}">
                <a16:creationId xmlns:a16="http://schemas.microsoft.com/office/drawing/2014/main" id="{78B38797-9AA8-44A2-9257-7B986AAA33F3}"/>
              </a:ext>
            </a:extLst>
          </p:cNvPr>
          <p:cNvSpPr/>
          <p:nvPr/>
        </p:nvSpPr>
        <p:spPr>
          <a:xfrm>
            <a:off x="6855571" y="1541950"/>
            <a:ext cx="4998742" cy="108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Oceny prognozowanego popytu na usługi transportowe pozostają w miarę stabilne, istotnie powyżej ocen dla 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bieżącego popytu. </a:t>
            </a:r>
            <a:endParaRPr kumimoji="0" lang="pl-PL" alt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graphicFrame>
        <p:nvGraphicFramePr>
          <p:cNvPr id="19" name="Tabela 18">
            <a:extLst>
              <a:ext uri="{FF2B5EF4-FFF2-40B4-BE49-F238E27FC236}">
                <a16:creationId xmlns:a16="http://schemas.microsoft.com/office/drawing/2014/main" id="{C0EF5C64-4624-45BA-8DC3-876102314329}"/>
              </a:ext>
            </a:extLst>
          </p:cNvPr>
          <p:cNvGraphicFramePr>
            <a:graphicFrameLocks noGrp="1"/>
          </p:cNvGraphicFramePr>
          <p:nvPr/>
        </p:nvGraphicFramePr>
        <p:xfrm>
          <a:off x="6903932" y="5809969"/>
          <a:ext cx="4950001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4205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823739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1922057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Ostatni odczyt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: 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07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/202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5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l-PL" sz="1200" b="1" kern="1200" noProof="0" dirty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</a:t>
                      </a:r>
                      <a:r>
                        <a:rPr lang="pl-PL" sz="1200" b="1" kern="1200" noProof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6,0 p.</a:t>
                      </a:r>
                      <a:endParaRPr lang="en-GB" sz="1200" b="1" kern="1200" noProof="0" dirty="0">
                        <a:solidFill>
                          <a:srgbClr val="F7371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l-PL" sz="1200" b="1" kern="1200" noProof="0" dirty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</a:t>
                      </a:r>
                      <a:r>
                        <a:rPr lang="pl-PL" sz="1200" b="1" kern="1200" noProof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1,2 </a:t>
                      </a:r>
                      <a:r>
                        <a:rPr lang="en-GB" sz="1200" b="1" kern="1200" noProof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p. </a:t>
                      </a:r>
                      <a:r>
                        <a:rPr lang="en-GB" sz="1200" b="1" kern="1200" noProof="0" dirty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m/m</a:t>
                      </a:r>
                    </a:p>
                  </a:txBody>
                  <a:tcPr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pic>
        <p:nvPicPr>
          <p:cNvPr id="6" name="Obraz 5">
            <a:extLst>
              <a:ext uri="{FF2B5EF4-FFF2-40B4-BE49-F238E27FC236}">
                <a16:creationId xmlns:a16="http://schemas.microsoft.com/office/drawing/2014/main" id="{F83C51E1-622B-425F-9F6E-0EC3DAEEDD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584" y="2847833"/>
            <a:ext cx="5027120" cy="2811600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2E42C36F-04CD-4E2B-8EB7-6C4FFC52A4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1837" y="2847833"/>
            <a:ext cx="4951311" cy="2811600"/>
          </a:xfrm>
          <a:prstGeom prst="rect">
            <a:avLst/>
          </a:prstGeom>
        </p:spPr>
      </p:pic>
      <p:pic>
        <p:nvPicPr>
          <p:cNvPr id="5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27290718-7307-F74A-F783-4FAB89813D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56496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AD76B5EA-A449-4795-6BDA-1D40279517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16A4F452-5DF0-D483-01D4-2C19E542E99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90071" y="1986053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1C37139-AD84-CA7F-F6A9-683B59403E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0" name="pole tekstowe 19">
            <a:extLst>
              <a:ext uri="{FF2B5EF4-FFF2-40B4-BE49-F238E27FC236}">
                <a16:creationId xmlns:a16="http://schemas.microsoft.com/office/drawing/2014/main" id="{267B595F-3C77-AF56-D33D-EC388E251180}"/>
              </a:ext>
            </a:extLst>
          </p:cNvPr>
          <p:cNvSpPr txBox="1"/>
          <p:nvPr/>
        </p:nvSpPr>
        <p:spPr>
          <a:xfrm>
            <a:off x="1788950" y="2339197"/>
            <a:ext cx="9219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Pojazdy lekkie</a:t>
            </a:r>
          </a:p>
        </p:txBody>
      </p:sp>
      <p:sp>
        <p:nvSpPr>
          <p:cNvPr id="22" name="Kształt litery L 21">
            <a:extLst>
              <a:ext uri="{FF2B5EF4-FFF2-40B4-BE49-F238E27FC236}">
                <a16:creationId xmlns:a16="http://schemas.microsoft.com/office/drawing/2014/main" id="{F52CC03C-7CA5-66DE-8617-8476EDE926AB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2437972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4" name="Kształt litery L 23">
            <a:extLst>
              <a:ext uri="{FF2B5EF4-FFF2-40B4-BE49-F238E27FC236}">
                <a16:creationId xmlns:a16="http://schemas.microsoft.com/office/drawing/2014/main" id="{95D70ED0-9FD8-3DAF-E9F0-608687C4AA6F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3616228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6" name="Kształt litery L 25">
            <a:extLst>
              <a:ext uri="{FF2B5EF4-FFF2-40B4-BE49-F238E27FC236}">
                <a16:creationId xmlns:a16="http://schemas.microsoft.com/office/drawing/2014/main" id="{71960D4C-133B-0E6D-ED4E-4A672FDA8FDB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4859959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>
                  <a:alpha val="16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27" name="Obraz 17">
            <a:extLst>
              <a:ext uri="{FF2B5EF4-FFF2-40B4-BE49-F238E27FC236}">
                <a16:creationId xmlns:a16="http://schemas.microsoft.com/office/drawing/2014/main" id="{687429B4-B3DC-4711-DC95-3BB8FA68A15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066916" y="1532956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8" name="Obraz 18">
            <a:extLst>
              <a:ext uri="{FF2B5EF4-FFF2-40B4-BE49-F238E27FC236}">
                <a16:creationId xmlns:a16="http://schemas.microsoft.com/office/drawing/2014/main" id="{5CE1279D-EE3B-706C-2A76-2A8B4D2EFC2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10799991">
            <a:off x="10165978" y="5114734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7EB30878-3BF5-5ECA-8A90-0DB881A4A2CB}"/>
              </a:ext>
            </a:extLst>
          </p:cNvPr>
          <p:cNvSpPr txBox="1"/>
          <p:nvPr/>
        </p:nvSpPr>
        <p:spPr>
          <a:xfrm>
            <a:off x="1788950" y="3501008"/>
            <a:ext cx="9219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Pojazdy ciężarowe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D76777FA-DC21-260F-A77E-81048E6EF422}"/>
              </a:ext>
            </a:extLst>
          </p:cNvPr>
          <p:cNvSpPr txBox="1"/>
          <p:nvPr/>
        </p:nvSpPr>
        <p:spPr>
          <a:xfrm>
            <a:off x="1788950" y="4697224"/>
            <a:ext cx="92195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Maszyny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0E2491D4-AE4C-0DD4-D74C-E2BA81B65542}"/>
              </a:ext>
            </a:extLst>
          </p:cNvPr>
          <p:cNvSpPr txBox="1"/>
          <p:nvPr/>
        </p:nvSpPr>
        <p:spPr>
          <a:xfrm>
            <a:off x="1155731" y="2339197"/>
            <a:ext cx="358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1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6F7738B0-A605-09DB-EE66-D2B74328BB9C}"/>
              </a:ext>
            </a:extLst>
          </p:cNvPr>
          <p:cNvSpPr txBox="1"/>
          <p:nvPr/>
        </p:nvSpPr>
        <p:spPr>
          <a:xfrm>
            <a:off x="1155731" y="3501008"/>
            <a:ext cx="324061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2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B640D621-7910-92D6-E6AB-1621985D20A0}"/>
              </a:ext>
            </a:extLst>
          </p:cNvPr>
          <p:cNvSpPr txBox="1"/>
          <p:nvPr/>
        </p:nvSpPr>
        <p:spPr>
          <a:xfrm>
            <a:off x="1155731" y="4725144"/>
            <a:ext cx="338022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36687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0799991">
            <a:off x="5665783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03521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Finansowanie maszyn – w rytm zmian w polskiej gospodarce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8085970" y="563684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9" name="pole tekstowe 38">
            <a:extLst>
              <a:ext uri="{FF2B5EF4-FFF2-40B4-BE49-F238E27FC236}">
                <a16:creationId xmlns:a16="http://schemas.microsoft.com/office/drawing/2014/main" id="{24B53893-84CF-4F48-8CF6-5ED093CB5599}"/>
              </a:ext>
            </a:extLst>
          </p:cNvPr>
          <p:cNvSpPr txBox="1"/>
          <p:nvPr/>
        </p:nvSpPr>
        <p:spPr>
          <a:xfrm>
            <a:off x="0" y="6525437"/>
            <a:ext cx="119059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900" b="1" i="1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* Dane dla łącznego finansowania maszyn leasingiem i pożyczką; zawyżona dynamika dla liczby transakcji oraz zaniżona dla średniej wartości transakcji – efekt uwzględnienia danych </a:t>
            </a:r>
            <a:r>
              <a:rPr kumimoji="0" lang="pl-PL" sz="900" b="1" i="1" u="none" strike="noStrike" kern="1200" cap="none" spc="0" normalizeH="0" baseline="0" noProof="0" dirty="0" err="1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LeaseLink</a:t>
            </a:r>
            <a:r>
              <a:rPr kumimoji="0" lang="pl-PL" sz="900" b="1" i="1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 za 2025 rok </a:t>
            </a:r>
          </a:p>
        </p:txBody>
      </p:sp>
      <p:pic>
        <p:nvPicPr>
          <p:cNvPr id="57" name="Obraz 56">
            <a:extLst>
              <a:ext uri="{FF2B5EF4-FFF2-40B4-BE49-F238E27FC236}">
                <a16:creationId xmlns:a16="http://schemas.microsoft.com/office/drawing/2014/main" id="{CE06B300-BB0F-46CA-9F15-CDD482E803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43683" y="406375"/>
            <a:ext cx="917108" cy="917108"/>
          </a:xfrm>
          <a:prstGeom prst="rect">
            <a:avLst/>
          </a:prstGeom>
          <a:ln>
            <a:noFill/>
          </a:ln>
        </p:spPr>
      </p:pic>
      <p:sp>
        <p:nvSpPr>
          <p:cNvPr id="65" name="Prostokąt 64">
            <a:extLst>
              <a:ext uri="{FF2B5EF4-FFF2-40B4-BE49-F238E27FC236}">
                <a16:creationId xmlns:a16="http://schemas.microsoft.com/office/drawing/2014/main" id="{8F09B5BF-C268-4B4E-BA8C-7D399A083DEE}"/>
              </a:ext>
            </a:extLst>
          </p:cNvPr>
          <p:cNvSpPr/>
          <p:nvPr/>
        </p:nvSpPr>
        <p:spPr>
          <a:xfrm>
            <a:off x="1685748" y="1102551"/>
            <a:ext cx="7572552" cy="8489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Finansowanie maszyn [zmiana r/r]</a:t>
            </a:r>
          </a:p>
        </p:txBody>
      </p:sp>
      <p:cxnSp>
        <p:nvCxnSpPr>
          <p:cNvPr id="66" name="Łącznik prosty 65">
            <a:extLst>
              <a:ext uri="{FF2B5EF4-FFF2-40B4-BE49-F238E27FC236}">
                <a16:creationId xmlns:a16="http://schemas.microsoft.com/office/drawing/2014/main" id="{CCA7FB51-7771-43BE-A10B-0A0E85A52FD9}"/>
              </a:ext>
            </a:extLst>
          </p:cNvPr>
          <p:cNvCxnSpPr>
            <a:cxnSpLocks/>
          </p:cNvCxnSpPr>
          <p:nvPr/>
        </p:nvCxnSpPr>
        <p:spPr>
          <a:xfrm>
            <a:off x="329823" y="1766122"/>
            <a:ext cx="11527907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7" name="Prostokąt: zaokrąglone rogi 66">
            <a:extLst>
              <a:ext uri="{FF2B5EF4-FFF2-40B4-BE49-F238E27FC236}">
                <a16:creationId xmlns:a16="http://schemas.microsoft.com/office/drawing/2014/main" id="{E7122E36-6162-43D0-834C-6F989E8C79DF}"/>
              </a:ext>
            </a:extLst>
          </p:cNvPr>
          <p:cNvSpPr/>
          <p:nvPr/>
        </p:nvSpPr>
        <p:spPr>
          <a:xfrm>
            <a:off x="889805" y="1979500"/>
            <a:ext cx="2753618" cy="718511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8" name="Rectangle: Rounded Corners 3">
            <a:extLst>
              <a:ext uri="{FF2B5EF4-FFF2-40B4-BE49-F238E27FC236}">
                <a16:creationId xmlns:a16="http://schemas.microsoft.com/office/drawing/2014/main" id="{55BCD425-3A4D-4754-8EED-686FAE687974}"/>
              </a:ext>
            </a:extLst>
          </p:cNvPr>
          <p:cNvSpPr/>
          <p:nvPr/>
        </p:nvSpPr>
        <p:spPr>
          <a:xfrm>
            <a:off x="300485" y="2069592"/>
            <a:ext cx="1188000" cy="551419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1,3% 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69" name="pole tekstowe 68">
            <a:extLst>
              <a:ext uri="{FF2B5EF4-FFF2-40B4-BE49-F238E27FC236}">
                <a16:creationId xmlns:a16="http://schemas.microsoft.com/office/drawing/2014/main" id="{987D05A7-8FE5-4457-9695-90462BF2B46E}"/>
              </a:ext>
            </a:extLst>
          </p:cNvPr>
          <p:cNvSpPr txBox="1"/>
          <p:nvPr/>
        </p:nvSpPr>
        <p:spPr>
          <a:xfrm>
            <a:off x="1456614" y="2024596"/>
            <a:ext cx="22690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12,7 mld zł </a:t>
            </a:r>
            <a:b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</a:b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w I półroczu 2025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0" name="pole tekstowe 4">
            <a:extLst>
              <a:ext uri="{FF2B5EF4-FFF2-40B4-BE49-F238E27FC236}">
                <a16:creationId xmlns:a16="http://schemas.microsoft.com/office/drawing/2014/main" id="{45C6FA03-1805-436C-82EE-03AA21492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399" y="1979499"/>
            <a:ext cx="3323331" cy="220514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anchor="ctr">
            <a:noAutofit/>
          </a:bodyPr>
          <a:lstStyle>
            <a:defPPr>
              <a:defRPr lang="pl-PL"/>
            </a:defPPr>
            <a:lvl1pPr algn="ctr" defTabSz="515800">
              <a:lnSpc>
                <a:spcPct val="150000"/>
              </a:lnSpc>
              <a:buSzPct val="95000"/>
              <a:defRPr sz="1200">
                <a:solidFill>
                  <a:srgbClr val="878C9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51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95000"/>
              <a:buFontTx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II kwartał 2025 z ostrożnym odbiciem w  finansowaniu maszyn, przede wszystkim w 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ujęciu ilościowym.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Wynik II kwartału budowany na bardzo mocnym wzroście sektora Agro, przy ujemnych jeszcze dynamikach w finansowaniu maszyn budowlanych oraz 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pozostałych maszyn.</a:t>
            </a:r>
            <a:endParaRPr kumimoji="0" lang="en-GB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71" name="Strzałka: pagon 70">
            <a:extLst>
              <a:ext uri="{FF2B5EF4-FFF2-40B4-BE49-F238E27FC236}">
                <a16:creationId xmlns:a16="http://schemas.microsoft.com/office/drawing/2014/main" id="{12B8F959-A264-41F1-90B4-D3B639F84B3C}"/>
              </a:ext>
            </a:extLst>
          </p:cNvPr>
          <p:cNvSpPr>
            <a:spLocks noChangeAspect="1"/>
          </p:cNvSpPr>
          <p:nvPr/>
        </p:nvSpPr>
        <p:spPr>
          <a:xfrm>
            <a:off x="8104364" y="2672882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2" name="Strzałka: pagon 71">
            <a:extLst>
              <a:ext uri="{FF2B5EF4-FFF2-40B4-BE49-F238E27FC236}">
                <a16:creationId xmlns:a16="http://schemas.microsoft.com/office/drawing/2014/main" id="{5B618653-4890-4A77-A702-7C783A494B3E}"/>
              </a:ext>
            </a:extLst>
          </p:cNvPr>
          <p:cNvSpPr>
            <a:spLocks noChangeAspect="1"/>
          </p:cNvSpPr>
          <p:nvPr/>
        </p:nvSpPr>
        <p:spPr>
          <a:xfrm>
            <a:off x="3860987" y="2728458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3" name="Strzałka: pagon 72">
            <a:extLst>
              <a:ext uri="{FF2B5EF4-FFF2-40B4-BE49-F238E27FC236}">
                <a16:creationId xmlns:a16="http://schemas.microsoft.com/office/drawing/2014/main" id="{13FC1094-9F97-48F4-A233-FB21F57B83A9}"/>
              </a:ext>
            </a:extLst>
          </p:cNvPr>
          <p:cNvSpPr>
            <a:spLocks noChangeAspect="1"/>
          </p:cNvSpPr>
          <p:nvPr/>
        </p:nvSpPr>
        <p:spPr>
          <a:xfrm rot="5400000">
            <a:off x="6286059" y="4416656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4" name="Prostokąt: zaokrąglone rogi 73">
            <a:extLst>
              <a:ext uri="{FF2B5EF4-FFF2-40B4-BE49-F238E27FC236}">
                <a16:creationId xmlns:a16="http://schemas.microsoft.com/office/drawing/2014/main" id="{DE56F37D-7FEC-4DD5-A675-AAABB0891C54}"/>
              </a:ext>
            </a:extLst>
          </p:cNvPr>
          <p:cNvSpPr/>
          <p:nvPr/>
        </p:nvSpPr>
        <p:spPr>
          <a:xfrm>
            <a:off x="962798" y="2851287"/>
            <a:ext cx="2680625" cy="468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8" name="Rectangle: Rounded Corners 3">
            <a:extLst>
              <a:ext uri="{FF2B5EF4-FFF2-40B4-BE49-F238E27FC236}">
                <a16:creationId xmlns:a16="http://schemas.microsoft.com/office/drawing/2014/main" id="{2D1B567B-B9FF-4E70-BCF6-D9886DEA4E2F}"/>
              </a:ext>
            </a:extLst>
          </p:cNvPr>
          <p:cNvSpPr/>
          <p:nvPr/>
        </p:nvSpPr>
        <p:spPr>
          <a:xfrm>
            <a:off x="460105" y="2903877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-9,3%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9" name="pole tekstowe 78">
            <a:extLst>
              <a:ext uri="{FF2B5EF4-FFF2-40B4-BE49-F238E27FC236}">
                <a16:creationId xmlns:a16="http://schemas.microsoft.com/office/drawing/2014/main" id="{92F2AC08-094A-4CCC-B744-DE040A20AF86}"/>
              </a:ext>
            </a:extLst>
          </p:cNvPr>
          <p:cNvSpPr txBox="1"/>
          <p:nvPr/>
        </p:nvSpPr>
        <p:spPr>
          <a:xfrm>
            <a:off x="1399428" y="2934440"/>
            <a:ext cx="10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2,4 mld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0" name="Prostokąt: zaokrąglone rogi 79">
            <a:extLst>
              <a:ext uri="{FF2B5EF4-FFF2-40B4-BE49-F238E27FC236}">
                <a16:creationId xmlns:a16="http://schemas.microsoft.com/office/drawing/2014/main" id="{8ECA4137-C30B-49F3-8DE8-DABA18E425AD}"/>
              </a:ext>
            </a:extLst>
          </p:cNvPr>
          <p:cNvSpPr/>
          <p:nvPr/>
        </p:nvSpPr>
        <p:spPr>
          <a:xfrm>
            <a:off x="962798" y="3418573"/>
            <a:ext cx="2680625" cy="468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1" name="Rectangle: Rounded Corners 3">
            <a:extLst>
              <a:ext uri="{FF2B5EF4-FFF2-40B4-BE49-F238E27FC236}">
                <a16:creationId xmlns:a16="http://schemas.microsoft.com/office/drawing/2014/main" id="{765A334D-198E-46E9-AB28-0FA434E089C9}"/>
              </a:ext>
            </a:extLst>
          </p:cNvPr>
          <p:cNvSpPr/>
          <p:nvPr/>
        </p:nvSpPr>
        <p:spPr>
          <a:xfrm>
            <a:off x="460105" y="3468122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32,2%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82" name="pole tekstowe 81">
            <a:extLst>
              <a:ext uri="{FF2B5EF4-FFF2-40B4-BE49-F238E27FC236}">
                <a16:creationId xmlns:a16="http://schemas.microsoft.com/office/drawing/2014/main" id="{47F7F8D5-309D-413E-BAC5-4D0DDEA695BF}"/>
              </a:ext>
            </a:extLst>
          </p:cNvPr>
          <p:cNvSpPr txBox="1"/>
          <p:nvPr/>
        </p:nvSpPr>
        <p:spPr>
          <a:xfrm>
            <a:off x="1399428" y="3498685"/>
            <a:ext cx="10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3,8 mld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3" name="Prostokąt: zaokrąglone rogi 82">
            <a:extLst>
              <a:ext uri="{FF2B5EF4-FFF2-40B4-BE49-F238E27FC236}">
                <a16:creationId xmlns:a16="http://schemas.microsoft.com/office/drawing/2014/main" id="{8557A4DA-C77B-40D7-90E4-58AC3B1B6BC3}"/>
              </a:ext>
            </a:extLst>
          </p:cNvPr>
          <p:cNvSpPr/>
          <p:nvPr/>
        </p:nvSpPr>
        <p:spPr>
          <a:xfrm>
            <a:off x="962798" y="3994485"/>
            <a:ext cx="2680625" cy="4680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4" name="Rectangle: Rounded Corners 3">
            <a:extLst>
              <a:ext uri="{FF2B5EF4-FFF2-40B4-BE49-F238E27FC236}">
                <a16:creationId xmlns:a16="http://schemas.microsoft.com/office/drawing/2014/main" id="{48E13681-CB90-4A1C-84DE-33433027A0F0}"/>
              </a:ext>
            </a:extLst>
          </p:cNvPr>
          <p:cNvSpPr/>
          <p:nvPr/>
        </p:nvSpPr>
        <p:spPr>
          <a:xfrm>
            <a:off x="460105" y="4043085"/>
            <a:ext cx="840358" cy="370800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-7,4%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85" name="pole tekstowe 84">
            <a:extLst>
              <a:ext uri="{FF2B5EF4-FFF2-40B4-BE49-F238E27FC236}">
                <a16:creationId xmlns:a16="http://schemas.microsoft.com/office/drawing/2014/main" id="{A406CD85-F769-47B3-8259-1DF7B818E242}"/>
              </a:ext>
            </a:extLst>
          </p:cNvPr>
          <p:cNvSpPr txBox="1"/>
          <p:nvPr/>
        </p:nvSpPr>
        <p:spPr>
          <a:xfrm>
            <a:off x="1399428" y="4074597"/>
            <a:ext cx="10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6,5 mld zł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6" name="pole tekstowe 85">
            <a:extLst>
              <a:ext uri="{FF2B5EF4-FFF2-40B4-BE49-F238E27FC236}">
                <a16:creationId xmlns:a16="http://schemas.microsoft.com/office/drawing/2014/main" id="{A86A7C05-C5A3-4A68-BAE1-EB5FD0CF4D78}"/>
              </a:ext>
            </a:extLst>
          </p:cNvPr>
          <p:cNvSpPr txBox="1"/>
          <p:nvPr/>
        </p:nvSpPr>
        <p:spPr>
          <a:xfrm>
            <a:off x="2481187" y="2934440"/>
            <a:ext cx="1001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BUD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7" name="pole tekstowe 86">
            <a:extLst>
              <a:ext uri="{FF2B5EF4-FFF2-40B4-BE49-F238E27FC236}">
                <a16:creationId xmlns:a16="http://schemas.microsoft.com/office/drawing/2014/main" id="{EA46BB8C-3FE4-4528-ACB4-FDF5D14D3868}"/>
              </a:ext>
            </a:extLst>
          </p:cNvPr>
          <p:cNvSpPr txBox="1"/>
          <p:nvPr/>
        </p:nvSpPr>
        <p:spPr>
          <a:xfrm>
            <a:off x="2481187" y="3498685"/>
            <a:ext cx="1001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Agro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8" name="pole tekstowe 87">
            <a:extLst>
              <a:ext uri="{FF2B5EF4-FFF2-40B4-BE49-F238E27FC236}">
                <a16:creationId xmlns:a16="http://schemas.microsoft.com/office/drawing/2014/main" id="{C120FC79-6D65-4E71-9D7D-36BDD8C82387}"/>
              </a:ext>
            </a:extLst>
          </p:cNvPr>
          <p:cNvSpPr txBox="1"/>
          <p:nvPr/>
        </p:nvSpPr>
        <p:spPr>
          <a:xfrm>
            <a:off x="2481187" y="4074597"/>
            <a:ext cx="1001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pozostałe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08" name="Prostokąt: zaokrąglone rogi 107">
            <a:extLst>
              <a:ext uri="{FF2B5EF4-FFF2-40B4-BE49-F238E27FC236}">
                <a16:creationId xmlns:a16="http://schemas.microsoft.com/office/drawing/2014/main" id="{CEC6064C-AC67-4AF0-9173-38BB87DC4BCE}"/>
              </a:ext>
            </a:extLst>
          </p:cNvPr>
          <p:cNvSpPr/>
          <p:nvPr/>
        </p:nvSpPr>
        <p:spPr>
          <a:xfrm>
            <a:off x="589775" y="4758853"/>
            <a:ext cx="3053648" cy="883667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09" name="Rectangle: Rounded Corners 3">
            <a:extLst>
              <a:ext uri="{FF2B5EF4-FFF2-40B4-BE49-F238E27FC236}">
                <a16:creationId xmlns:a16="http://schemas.microsoft.com/office/drawing/2014/main" id="{0E14E046-4925-4BCA-9051-F9CBABD0BAF1}"/>
              </a:ext>
            </a:extLst>
          </p:cNvPr>
          <p:cNvSpPr/>
          <p:nvPr/>
        </p:nvSpPr>
        <p:spPr>
          <a:xfrm>
            <a:off x="460105" y="4833886"/>
            <a:ext cx="840358" cy="370800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-9,4%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111" name="Rectangle: Rounded Corners 3">
            <a:extLst>
              <a:ext uri="{FF2B5EF4-FFF2-40B4-BE49-F238E27FC236}">
                <a16:creationId xmlns:a16="http://schemas.microsoft.com/office/drawing/2014/main" id="{217DDED7-A634-4DB4-8B12-63808FC0DF76}"/>
              </a:ext>
            </a:extLst>
          </p:cNvPr>
          <p:cNvSpPr/>
          <p:nvPr/>
        </p:nvSpPr>
        <p:spPr>
          <a:xfrm>
            <a:off x="460105" y="5198897"/>
            <a:ext cx="840358" cy="370800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24,3%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48" name="pole tekstowe 47">
            <a:extLst>
              <a:ext uri="{FF2B5EF4-FFF2-40B4-BE49-F238E27FC236}">
                <a16:creationId xmlns:a16="http://schemas.microsoft.com/office/drawing/2014/main" id="{ECC9C4FF-84BF-4A2A-996F-3942B668ABB7}"/>
              </a:ext>
            </a:extLst>
          </p:cNvPr>
          <p:cNvSpPr txBox="1"/>
          <p:nvPr/>
        </p:nvSpPr>
        <p:spPr>
          <a:xfrm>
            <a:off x="1399428" y="4865326"/>
            <a:ext cx="10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7,8 mld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9" name="pole tekstowe 48">
            <a:extLst>
              <a:ext uri="{FF2B5EF4-FFF2-40B4-BE49-F238E27FC236}">
                <a16:creationId xmlns:a16="http://schemas.microsoft.com/office/drawing/2014/main" id="{C3671F43-D82E-4D05-848E-9769EF0ACC43}"/>
              </a:ext>
            </a:extLst>
          </p:cNvPr>
          <p:cNvSpPr txBox="1"/>
          <p:nvPr/>
        </p:nvSpPr>
        <p:spPr>
          <a:xfrm>
            <a:off x="1399428" y="5233420"/>
            <a:ext cx="10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5,0 mld zł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0" name="pole tekstowe 49">
            <a:extLst>
              <a:ext uri="{FF2B5EF4-FFF2-40B4-BE49-F238E27FC236}">
                <a16:creationId xmlns:a16="http://schemas.microsoft.com/office/drawing/2014/main" id="{B296218A-3511-4806-80D5-E2F1A359BC73}"/>
              </a:ext>
            </a:extLst>
          </p:cNvPr>
          <p:cNvSpPr txBox="1"/>
          <p:nvPr/>
        </p:nvSpPr>
        <p:spPr>
          <a:xfrm>
            <a:off x="2481187" y="4865326"/>
            <a:ext cx="1001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leasing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1" name="pole tekstowe 50">
            <a:extLst>
              <a:ext uri="{FF2B5EF4-FFF2-40B4-BE49-F238E27FC236}">
                <a16:creationId xmlns:a16="http://schemas.microsoft.com/office/drawing/2014/main" id="{E4C550AC-792B-461B-846E-44A6CB936528}"/>
              </a:ext>
            </a:extLst>
          </p:cNvPr>
          <p:cNvSpPr txBox="1"/>
          <p:nvPr/>
        </p:nvSpPr>
        <p:spPr>
          <a:xfrm>
            <a:off x="2481187" y="5233420"/>
            <a:ext cx="1001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pożyczka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0F7C0EEA-2DC8-44B9-946E-A1C8A842CE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26110" y="1979500"/>
            <a:ext cx="3675600" cy="2179380"/>
          </a:xfrm>
          <a:prstGeom prst="rect">
            <a:avLst/>
          </a:prstGeom>
        </p:spPr>
      </p:pic>
      <p:sp>
        <p:nvSpPr>
          <p:cNvPr id="56" name="Prostokąt 55">
            <a:extLst>
              <a:ext uri="{FF2B5EF4-FFF2-40B4-BE49-F238E27FC236}">
                <a16:creationId xmlns:a16="http://schemas.microsoft.com/office/drawing/2014/main" id="{8AECCE82-907D-4481-9D95-28634C18C69B}"/>
              </a:ext>
            </a:extLst>
          </p:cNvPr>
          <p:cNvSpPr/>
          <p:nvPr/>
        </p:nvSpPr>
        <p:spPr>
          <a:xfrm>
            <a:off x="6942982" y="5409996"/>
            <a:ext cx="3492000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Średnia wartość transakcji [r/r]</a:t>
            </a:r>
          </a:p>
        </p:txBody>
      </p:sp>
      <p:cxnSp>
        <p:nvCxnSpPr>
          <p:cNvPr id="58" name="Łącznik prosty 57">
            <a:extLst>
              <a:ext uri="{FF2B5EF4-FFF2-40B4-BE49-F238E27FC236}">
                <a16:creationId xmlns:a16="http://schemas.microsoft.com/office/drawing/2014/main" id="{C7C59D2C-11A7-448E-919F-0C6CCC84848A}"/>
              </a:ext>
            </a:extLst>
          </p:cNvPr>
          <p:cNvCxnSpPr>
            <a:cxnSpLocks/>
          </p:cNvCxnSpPr>
          <p:nvPr/>
        </p:nvCxnSpPr>
        <p:spPr>
          <a:xfrm>
            <a:off x="6907040" y="5788174"/>
            <a:ext cx="3563884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Prostokąt: zaokrąglone rogi 58">
            <a:extLst>
              <a:ext uri="{FF2B5EF4-FFF2-40B4-BE49-F238E27FC236}">
                <a16:creationId xmlns:a16="http://schemas.microsoft.com/office/drawing/2014/main" id="{C1E0D41F-E1DF-4BFB-B7C8-275BEB59798B}"/>
              </a:ext>
            </a:extLst>
          </p:cNvPr>
          <p:cNvSpPr/>
          <p:nvPr/>
        </p:nvSpPr>
        <p:spPr>
          <a:xfrm>
            <a:off x="7513881" y="5928146"/>
            <a:ext cx="2813096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0" name="Rectangle: Rounded Corners 3">
            <a:extLst>
              <a:ext uri="{FF2B5EF4-FFF2-40B4-BE49-F238E27FC236}">
                <a16:creationId xmlns:a16="http://schemas.microsoft.com/office/drawing/2014/main" id="{87BE5160-50B1-4E5C-83F1-10CA123BF47A}"/>
              </a:ext>
            </a:extLst>
          </p:cNvPr>
          <p:cNvSpPr/>
          <p:nvPr/>
        </p:nvSpPr>
        <p:spPr>
          <a:xfrm>
            <a:off x="7011188" y="5989362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-23,0%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61" name="pole tekstowe 60">
            <a:extLst>
              <a:ext uri="{FF2B5EF4-FFF2-40B4-BE49-F238E27FC236}">
                <a16:creationId xmlns:a16="http://schemas.microsoft.com/office/drawing/2014/main" id="{CA175E89-F253-4C7B-BF9F-D0F517468AED}"/>
              </a:ext>
            </a:extLst>
          </p:cNvPr>
          <p:cNvSpPr txBox="1"/>
          <p:nvPr/>
        </p:nvSpPr>
        <p:spPr>
          <a:xfrm>
            <a:off x="7971293" y="6019925"/>
            <a:ext cx="11597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175 tys.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2" name="pole tekstowe 61">
            <a:extLst>
              <a:ext uri="{FF2B5EF4-FFF2-40B4-BE49-F238E27FC236}">
                <a16:creationId xmlns:a16="http://schemas.microsoft.com/office/drawing/2014/main" id="{A1286716-41B5-4068-B9CE-7FBD52C9A08C}"/>
              </a:ext>
            </a:extLst>
          </p:cNvPr>
          <p:cNvSpPr txBox="1"/>
          <p:nvPr/>
        </p:nvSpPr>
        <p:spPr>
          <a:xfrm>
            <a:off x="9135757" y="6035314"/>
            <a:ext cx="1159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>
                <a:ln>
                  <a:noFill/>
                </a:ln>
                <a:solidFill>
                  <a:srgbClr val="0C35E2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I-II kw. </a:t>
            </a: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0C35E2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2025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C35E2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3" name="Prostokąt 62">
            <a:extLst>
              <a:ext uri="{FF2B5EF4-FFF2-40B4-BE49-F238E27FC236}">
                <a16:creationId xmlns:a16="http://schemas.microsoft.com/office/drawing/2014/main" id="{6D6EE45A-E671-41E8-8B4E-4058F7C3AAF7}"/>
              </a:ext>
            </a:extLst>
          </p:cNvPr>
          <p:cNvSpPr/>
          <p:nvPr/>
        </p:nvSpPr>
        <p:spPr>
          <a:xfrm>
            <a:off x="4031214" y="5409392"/>
            <a:ext cx="2507953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Liczba transakcji [r/r]</a:t>
            </a:r>
          </a:p>
        </p:txBody>
      </p:sp>
      <p:cxnSp>
        <p:nvCxnSpPr>
          <p:cNvPr id="64" name="Łącznik prosty 63">
            <a:extLst>
              <a:ext uri="{FF2B5EF4-FFF2-40B4-BE49-F238E27FC236}">
                <a16:creationId xmlns:a16="http://schemas.microsoft.com/office/drawing/2014/main" id="{D21F39FD-967E-4B06-9246-FF824D2AA925}"/>
              </a:ext>
            </a:extLst>
          </p:cNvPr>
          <p:cNvCxnSpPr>
            <a:cxnSpLocks/>
          </p:cNvCxnSpPr>
          <p:nvPr/>
        </p:nvCxnSpPr>
        <p:spPr>
          <a:xfrm>
            <a:off x="4031215" y="5787570"/>
            <a:ext cx="2507953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Prostokąt: zaokrąglone rogi 74">
            <a:extLst>
              <a:ext uri="{FF2B5EF4-FFF2-40B4-BE49-F238E27FC236}">
                <a16:creationId xmlns:a16="http://schemas.microsoft.com/office/drawing/2014/main" id="{3714FAE8-C7CE-4A52-973C-861DCB2FC458}"/>
              </a:ext>
            </a:extLst>
          </p:cNvPr>
          <p:cNvSpPr/>
          <p:nvPr/>
        </p:nvSpPr>
        <p:spPr>
          <a:xfrm>
            <a:off x="4636781" y="5927213"/>
            <a:ext cx="1757105" cy="493200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6" name="pole tekstowe 75">
            <a:extLst>
              <a:ext uri="{FF2B5EF4-FFF2-40B4-BE49-F238E27FC236}">
                <a16:creationId xmlns:a16="http://schemas.microsoft.com/office/drawing/2014/main" id="{DC839A98-3782-4395-812A-1B71E990E1B0}"/>
              </a:ext>
            </a:extLst>
          </p:cNvPr>
          <p:cNvSpPr txBox="1"/>
          <p:nvPr/>
        </p:nvSpPr>
        <p:spPr>
          <a:xfrm>
            <a:off x="5033633" y="6035314"/>
            <a:ext cx="11560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>
                <a:ln>
                  <a:noFill/>
                </a:ln>
                <a:solidFill>
                  <a:srgbClr val="0C35E2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I-II kw. </a:t>
            </a: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0C35E2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2025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C35E2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7" name="Rectangle: Rounded Corners 3">
            <a:extLst>
              <a:ext uri="{FF2B5EF4-FFF2-40B4-BE49-F238E27FC236}">
                <a16:creationId xmlns:a16="http://schemas.microsoft.com/office/drawing/2014/main" id="{B92A33E9-7012-4F6B-91FA-325F273B52C7}"/>
              </a:ext>
            </a:extLst>
          </p:cNvPr>
          <p:cNvSpPr/>
          <p:nvPr/>
        </p:nvSpPr>
        <p:spPr>
          <a:xfrm>
            <a:off x="4137990" y="5989362"/>
            <a:ext cx="930480" cy="368903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31,6%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99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trzałka: w prawo 86">
            <a:extLst>
              <a:ext uri="{FF2B5EF4-FFF2-40B4-BE49-F238E27FC236}">
                <a16:creationId xmlns:a16="http://schemas.microsoft.com/office/drawing/2014/main" id="{FBE12198-CF3C-46A5-AD05-99ED0036112C}"/>
              </a:ext>
            </a:extLst>
          </p:cNvPr>
          <p:cNvSpPr/>
          <p:nvPr/>
        </p:nvSpPr>
        <p:spPr>
          <a:xfrm rot="2592614">
            <a:off x="8175913" y="3563715"/>
            <a:ext cx="648000" cy="108000"/>
          </a:xfrm>
          <a:prstGeom prst="rightArrow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5" name="Obraz 4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006A274B-E599-EF97-EB8B-78EBC77DF5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7" y="0"/>
            <a:ext cx="3015343" cy="6858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5665783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03521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Struktura finansowania maszyn w I półroczu 2025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6729257" y="581181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DC716E94-B90C-4C26-8D15-3F1B653AEDB6}"/>
              </a:ext>
            </a:extLst>
          </p:cNvPr>
          <p:cNvSpPr txBox="1"/>
          <p:nvPr/>
        </p:nvSpPr>
        <p:spPr>
          <a:xfrm>
            <a:off x="7907452" y="6541431"/>
            <a:ext cx="43926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50" b="1" i="1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* Dane dla łącznego finansowania maszyn leasingiem i pożyczką</a:t>
            </a:r>
          </a:p>
        </p:txBody>
      </p:sp>
      <p:sp>
        <p:nvSpPr>
          <p:cNvPr id="22" name="Prostokąt 21">
            <a:extLst>
              <a:ext uri="{FF2B5EF4-FFF2-40B4-BE49-F238E27FC236}">
                <a16:creationId xmlns:a16="http://schemas.microsoft.com/office/drawing/2014/main" id="{BD25A874-1975-4083-AD1C-A4C797659A4B}"/>
              </a:ext>
            </a:extLst>
          </p:cNvPr>
          <p:cNvSpPr/>
          <p:nvPr/>
        </p:nvSpPr>
        <p:spPr>
          <a:xfrm>
            <a:off x="449031" y="1629934"/>
            <a:ext cx="2930277" cy="732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Struktura przedmiotowa maszyn</a:t>
            </a:r>
          </a:p>
        </p:txBody>
      </p:sp>
      <p:cxnSp>
        <p:nvCxnSpPr>
          <p:cNvPr id="23" name="Łącznik prosty 22">
            <a:extLst>
              <a:ext uri="{FF2B5EF4-FFF2-40B4-BE49-F238E27FC236}">
                <a16:creationId xmlns:a16="http://schemas.microsoft.com/office/drawing/2014/main" id="{D596F27A-DE4A-4CB8-AFE2-30786D9B3477}"/>
              </a:ext>
            </a:extLst>
          </p:cNvPr>
          <p:cNvCxnSpPr>
            <a:cxnSpLocks/>
          </p:cNvCxnSpPr>
          <p:nvPr/>
        </p:nvCxnSpPr>
        <p:spPr>
          <a:xfrm>
            <a:off x="336604" y="2412922"/>
            <a:ext cx="3042000" cy="0"/>
          </a:xfrm>
          <a:prstGeom prst="line">
            <a:avLst/>
          </a:prstGeom>
          <a:ln w="1270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Prostokąt 25">
            <a:extLst>
              <a:ext uri="{FF2B5EF4-FFF2-40B4-BE49-F238E27FC236}">
                <a16:creationId xmlns:a16="http://schemas.microsoft.com/office/drawing/2014/main" id="{3D168CB1-98A8-419E-9116-489C9E8EF665}"/>
              </a:ext>
            </a:extLst>
          </p:cNvPr>
          <p:cNvSpPr/>
          <p:nvPr/>
        </p:nvSpPr>
        <p:spPr>
          <a:xfrm>
            <a:off x="8055344" y="1801724"/>
            <a:ext cx="3914930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Struktura rynku wg rocznych obrotów klienta </a:t>
            </a:r>
          </a:p>
        </p:txBody>
      </p:sp>
      <p:cxnSp>
        <p:nvCxnSpPr>
          <p:cNvPr id="27" name="Łącznik prosty 26">
            <a:extLst>
              <a:ext uri="{FF2B5EF4-FFF2-40B4-BE49-F238E27FC236}">
                <a16:creationId xmlns:a16="http://schemas.microsoft.com/office/drawing/2014/main" id="{11B718A2-8C3D-4D1A-ADD3-1C9ECBED9C2D}"/>
              </a:ext>
            </a:extLst>
          </p:cNvPr>
          <p:cNvCxnSpPr>
            <a:cxnSpLocks/>
          </p:cNvCxnSpPr>
          <p:nvPr/>
        </p:nvCxnSpPr>
        <p:spPr>
          <a:xfrm>
            <a:off x="7804319" y="2406050"/>
            <a:ext cx="4053600" cy="0"/>
          </a:xfrm>
          <a:prstGeom prst="line">
            <a:avLst/>
          </a:prstGeom>
          <a:ln w="1270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Prostokąt: zaokrąglone rogi 27">
            <a:extLst>
              <a:ext uri="{FF2B5EF4-FFF2-40B4-BE49-F238E27FC236}">
                <a16:creationId xmlns:a16="http://schemas.microsoft.com/office/drawing/2014/main" id="{901CC66D-9360-4F48-9F0C-FA36AF5EEF16}"/>
              </a:ext>
            </a:extLst>
          </p:cNvPr>
          <p:cNvSpPr/>
          <p:nvPr/>
        </p:nvSpPr>
        <p:spPr>
          <a:xfrm>
            <a:off x="9929123" y="2659950"/>
            <a:ext cx="1800115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0" name="pole tekstowe 29">
            <a:extLst>
              <a:ext uri="{FF2B5EF4-FFF2-40B4-BE49-F238E27FC236}">
                <a16:creationId xmlns:a16="http://schemas.microsoft.com/office/drawing/2014/main" id="{0A448D50-1DB2-4A40-905F-4B593CE28E10}"/>
              </a:ext>
            </a:extLst>
          </p:cNvPr>
          <p:cNvSpPr txBox="1"/>
          <p:nvPr/>
        </p:nvSpPr>
        <p:spPr>
          <a:xfrm>
            <a:off x="10386535" y="2751729"/>
            <a:ext cx="1255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do 5 mln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1" name="Prostokąt: zaokrąglone rogi 30">
            <a:extLst>
              <a:ext uri="{FF2B5EF4-FFF2-40B4-BE49-F238E27FC236}">
                <a16:creationId xmlns:a16="http://schemas.microsoft.com/office/drawing/2014/main" id="{CEB1D1C1-2E83-4707-A95D-9E70E2AA0AAB}"/>
              </a:ext>
            </a:extLst>
          </p:cNvPr>
          <p:cNvSpPr/>
          <p:nvPr/>
        </p:nvSpPr>
        <p:spPr>
          <a:xfrm>
            <a:off x="9927520" y="3372048"/>
            <a:ext cx="1800115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3" name="pole tekstowe 32">
            <a:extLst>
              <a:ext uri="{FF2B5EF4-FFF2-40B4-BE49-F238E27FC236}">
                <a16:creationId xmlns:a16="http://schemas.microsoft.com/office/drawing/2014/main" id="{E7EEFE52-5D65-4C3C-BA08-66860CE4D1D1}"/>
              </a:ext>
            </a:extLst>
          </p:cNvPr>
          <p:cNvSpPr txBox="1"/>
          <p:nvPr/>
        </p:nvSpPr>
        <p:spPr>
          <a:xfrm>
            <a:off x="10384932" y="3463827"/>
            <a:ext cx="1255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5 - 20 mln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4" name="Prostokąt: zaokrąglone rogi 33">
            <a:extLst>
              <a:ext uri="{FF2B5EF4-FFF2-40B4-BE49-F238E27FC236}">
                <a16:creationId xmlns:a16="http://schemas.microsoft.com/office/drawing/2014/main" id="{C25F3BB1-25B7-4563-B2B0-DD91CEE3062D}"/>
              </a:ext>
            </a:extLst>
          </p:cNvPr>
          <p:cNvSpPr/>
          <p:nvPr/>
        </p:nvSpPr>
        <p:spPr>
          <a:xfrm>
            <a:off x="9925917" y="4097179"/>
            <a:ext cx="1800115" cy="491334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6" name="pole tekstowe 35">
            <a:extLst>
              <a:ext uri="{FF2B5EF4-FFF2-40B4-BE49-F238E27FC236}">
                <a16:creationId xmlns:a16="http://schemas.microsoft.com/office/drawing/2014/main" id="{E1314396-64B4-445F-82FD-97B98000E0A3}"/>
              </a:ext>
            </a:extLst>
          </p:cNvPr>
          <p:cNvSpPr txBox="1"/>
          <p:nvPr/>
        </p:nvSpPr>
        <p:spPr>
          <a:xfrm>
            <a:off x="10359607" y="4188958"/>
            <a:ext cx="14984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pow. </a:t>
            </a: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20 mln zł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6" name="Prostokąt 45">
            <a:extLst>
              <a:ext uri="{FF2B5EF4-FFF2-40B4-BE49-F238E27FC236}">
                <a16:creationId xmlns:a16="http://schemas.microsoft.com/office/drawing/2014/main" id="{C01F284A-EE6D-4CA6-AABB-26DFD8D01783}"/>
              </a:ext>
            </a:extLst>
          </p:cNvPr>
          <p:cNvSpPr/>
          <p:nvPr/>
        </p:nvSpPr>
        <p:spPr>
          <a:xfrm>
            <a:off x="4503602" y="1801724"/>
            <a:ext cx="2833145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Struktura finansowania maszyn</a:t>
            </a:r>
          </a:p>
        </p:txBody>
      </p:sp>
      <p:sp>
        <p:nvSpPr>
          <p:cNvPr id="47" name="Prostokąt: zaokrąglone rogi 46">
            <a:extLst>
              <a:ext uri="{FF2B5EF4-FFF2-40B4-BE49-F238E27FC236}">
                <a16:creationId xmlns:a16="http://schemas.microsoft.com/office/drawing/2014/main" id="{F6A262E8-FEDF-468C-AD28-D33F4AEC0488}"/>
              </a:ext>
            </a:extLst>
          </p:cNvPr>
          <p:cNvSpPr/>
          <p:nvPr/>
        </p:nvSpPr>
        <p:spPr>
          <a:xfrm>
            <a:off x="5911991" y="2613323"/>
            <a:ext cx="1554144" cy="883667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9" name="pole tekstowe 48">
            <a:extLst>
              <a:ext uri="{FF2B5EF4-FFF2-40B4-BE49-F238E27FC236}">
                <a16:creationId xmlns:a16="http://schemas.microsoft.com/office/drawing/2014/main" id="{00FB2A79-9CAA-4BE9-B501-496B214D46CB}"/>
              </a:ext>
            </a:extLst>
          </p:cNvPr>
          <p:cNvSpPr txBox="1"/>
          <p:nvPr/>
        </p:nvSpPr>
        <p:spPr>
          <a:xfrm>
            <a:off x="6369403" y="2717771"/>
            <a:ext cx="939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leasing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1" name="pole tekstowe 50">
            <a:extLst>
              <a:ext uri="{FF2B5EF4-FFF2-40B4-BE49-F238E27FC236}">
                <a16:creationId xmlns:a16="http://schemas.microsoft.com/office/drawing/2014/main" id="{7A85E0A9-5686-4A3E-BD22-19943897B612}"/>
              </a:ext>
            </a:extLst>
          </p:cNvPr>
          <p:cNvSpPr txBox="1"/>
          <p:nvPr/>
        </p:nvSpPr>
        <p:spPr>
          <a:xfrm>
            <a:off x="6376847" y="3099794"/>
            <a:ext cx="12408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buClr>
                <a:schemeClr val="accent2"/>
              </a:buClr>
              <a:defRPr sz="1200">
                <a:solidFill>
                  <a:srgbClr val="303030"/>
                </a:solidFill>
                <a:latin typeface="Nunito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pożyczka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cxnSp>
        <p:nvCxnSpPr>
          <p:cNvPr id="52" name="Łącznik prosty 51">
            <a:extLst>
              <a:ext uri="{FF2B5EF4-FFF2-40B4-BE49-F238E27FC236}">
                <a16:creationId xmlns:a16="http://schemas.microsoft.com/office/drawing/2014/main" id="{ED248B81-D6E0-4DF3-8083-D81EBBCF3401}"/>
              </a:ext>
            </a:extLst>
          </p:cNvPr>
          <p:cNvCxnSpPr>
            <a:cxnSpLocks/>
          </p:cNvCxnSpPr>
          <p:nvPr/>
        </p:nvCxnSpPr>
        <p:spPr>
          <a:xfrm>
            <a:off x="4193850" y="2412922"/>
            <a:ext cx="3272285" cy="0"/>
          </a:xfrm>
          <a:prstGeom prst="line">
            <a:avLst/>
          </a:prstGeom>
          <a:ln w="1270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Prostokąt: zaokrąglone rogi 52">
            <a:extLst>
              <a:ext uri="{FF2B5EF4-FFF2-40B4-BE49-F238E27FC236}">
                <a16:creationId xmlns:a16="http://schemas.microsoft.com/office/drawing/2014/main" id="{D9FDB487-6F6B-4C07-BF7B-78C877D0391F}"/>
              </a:ext>
            </a:extLst>
          </p:cNvPr>
          <p:cNvSpPr/>
          <p:nvPr/>
        </p:nvSpPr>
        <p:spPr>
          <a:xfrm>
            <a:off x="5894270" y="3736719"/>
            <a:ext cx="1559939" cy="883667"/>
          </a:xfrm>
          <a:prstGeom prst="roundRect">
            <a:avLst>
              <a:gd name="adj" fmla="val 624"/>
            </a:avLst>
          </a:prstGeom>
          <a:noFill/>
          <a:ln w="63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5" name="pole tekstowe 54">
            <a:extLst>
              <a:ext uri="{FF2B5EF4-FFF2-40B4-BE49-F238E27FC236}">
                <a16:creationId xmlns:a16="http://schemas.microsoft.com/office/drawing/2014/main" id="{7060C948-0D21-473C-9376-EE2E1C91130D}"/>
              </a:ext>
            </a:extLst>
          </p:cNvPr>
          <p:cNvSpPr txBox="1"/>
          <p:nvPr/>
        </p:nvSpPr>
        <p:spPr>
          <a:xfrm>
            <a:off x="6369403" y="3819526"/>
            <a:ext cx="939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nowe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7" name="pole tekstowe 56">
            <a:extLst>
              <a:ext uri="{FF2B5EF4-FFF2-40B4-BE49-F238E27FC236}">
                <a16:creationId xmlns:a16="http://schemas.microsoft.com/office/drawing/2014/main" id="{ADD5001A-47A4-4D26-9162-DD622C328D0B}"/>
              </a:ext>
            </a:extLst>
          </p:cNvPr>
          <p:cNvSpPr txBox="1"/>
          <p:nvPr/>
        </p:nvSpPr>
        <p:spPr>
          <a:xfrm>
            <a:off x="6341756" y="4219956"/>
            <a:ext cx="10151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buClr>
                <a:schemeClr val="accent2"/>
              </a:buClr>
              <a:defRPr sz="1200">
                <a:solidFill>
                  <a:srgbClr val="303030"/>
                </a:solidFill>
                <a:latin typeface="Nunito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używane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61" name="Strzałka: pagon 60">
            <a:extLst>
              <a:ext uri="{FF2B5EF4-FFF2-40B4-BE49-F238E27FC236}">
                <a16:creationId xmlns:a16="http://schemas.microsoft.com/office/drawing/2014/main" id="{205BE7F2-38ED-4FC7-AC6F-798F6883601C}"/>
              </a:ext>
            </a:extLst>
          </p:cNvPr>
          <p:cNvSpPr>
            <a:spLocks noChangeAspect="1"/>
          </p:cNvSpPr>
          <p:nvPr/>
        </p:nvSpPr>
        <p:spPr>
          <a:xfrm rot="5400000">
            <a:off x="1717908" y="4704116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2" name="Strzałka: pagon 61">
            <a:extLst>
              <a:ext uri="{FF2B5EF4-FFF2-40B4-BE49-F238E27FC236}">
                <a16:creationId xmlns:a16="http://schemas.microsoft.com/office/drawing/2014/main" id="{5F3785F6-793F-447E-8227-ADCF57604034}"/>
              </a:ext>
            </a:extLst>
          </p:cNvPr>
          <p:cNvSpPr>
            <a:spLocks noChangeAspect="1"/>
          </p:cNvSpPr>
          <p:nvPr/>
        </p:nvSpPr>
        <p:spPr>
          <a:xfrm rot="5400000">
            <a:off x="9688968" y="4704116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5" name="Strzałka: pagon 64">
            <a:extLst>
              <a:ext uri="{FF2B5EF4-FFF2-40B4-BE49-F238E27FC236}">
                <a16:creationId xmlns:a16="http://schemas.microsoft.com/office/drawing/2014/main" id="{3396FD92-1FE5-4B62-8CD4-8E2D4405C6D7}"/>
              </a:ext>
            </a:extLst>
          </p:cNvPr>
          <p:cNvSpPr>
            <a:spLocks noChangeAspect="1"/>
          </p:cNvSpPr>
          <p:nvPr/>
        </p:nvSpPr>
        <p:spPr>
          <a:xfrm rot="5400000">
            <a:off x="5871208" y="4704116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7" name="Rectangle: Rounded Corners 3">
            <a:extLst>
              <a:ext uri="{FF2B5EF4-FFF2-40B4-BE49-F238E27FC236}">
                <a16:creationId xmlns:a16="http://schemas.microsoft.com/office/drawing/2014/main" id="{52B5EA78-E390-4AC4-8505-3D46664562A6}"/>
              </a:ext>
            </a:extLst>
          </p:cNvPr>
          <p:cNvSpPr/>
          <p:nvPr/>
        </p:nvSpPr>
        <p:spPr>
          <a:xfrm>
            <a:off x="5328852" y="2685405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61,0%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68" name="Rectangle: Rounded Corners 3">
            <a:extLst>
              <a:ext uri="{FF2B5EF4-FFF2-40B4-BE49-F238E27FC236}">
                <a16:creationId xmlns:a16="http://schemas.microsoft.com/office/drawing/2014/main" id="{E4A94B06-96DA-45A3-A434-442EB2882E28}"/>
              </a:ext>
            </a:extLst>
          </p:cNvPr>
          <p:cNvSpPr/>
          <p:nvPr/>
        </p:nvSpPr>
        <p:spPr>
          <a:xfrm>
            <a:off x="5328852" y="3067428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39,0%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69" name="Rectangle: Rounded Corners 3">
            <a:extLst>
              <a:ext uri="{FF2B5EF4-FFF2-40B4-BE49-F238E27FC236}">
                <a16:creationId xmlns:a16="http://schemas.microsoft.com/office/drawing/2014/main" id="{920232C4-9C66-49A1-9FB4-4F7BC627D515}"/>
              </a:ext>
            </a:extLst>
          </p:cNvPr>
          <p:cNvSpPr/>
          <p:nvPr/>
        </p:nvSpPr>
        <p:spPr>
          <a:xfrm>
            <a:off x="5328852" y="3807184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81,4%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0" name="Rectangle: Rounded Corners 3">
            <a:extLst>
              <a:ext uri="{FF2B5EF4-FFF2-40B4-BE49-F238E27FC236}">
                <a16:creationId xmlns:a16="http://schemas.microsoft.com/office/drawing/2014/main" id="{15B42736-3FBB-4E47-873A-A7237D9E9550}"/>
              </a:ext>
            </a:extLst>
          </p:cNvPr>
          <p:cNvSpPr/>
          <p:nvPr/>
        </p:nvSpPr>
        <p:spPr>
          <a:xfrm>
            <a:off x="5328852" y="4187590"/>
            <a:ext cx="840358" cy="372509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18,6%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5" name="Rectangle: Rounded Corners 3">
            <a:extLst>
              <a:ext uri="{FF2B5EF4-FFF2-40B4-BE49-F238E27FC236}">
                <a16:creationId xmlns:a16="http://schemas.microsoft.com/office/drawing/2014/main" id="{6CCF8179-7C74-4704-A32B-DF7DF327950C}"/>
              </a:ext>
            </a:extLst>
          </p:cNvPr>
          <p:cNvSpPr/>
          <p:nvPr/>
        </p:nvSpPr>
        <p:spPr>
          <a:xfrm>
            <a:off x="9397439" y="2721166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0C35E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50,5%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6" name="Rectangle: Rounded Corners 3">
            <a:extLst>
              <a:ext uri="{FF2B5EF4-FFF2-40B4-BE49-F238E27FC236}">
                <a16:creationId xmlns:a16="http://schemas.microsoft.com/office/drawing/2014/main" id="{3104B9C2-015B-4A0E-880A-B06C6BF43CC3}"/>
              </a:ext>
            </a:extLst>
          </p:cNvPr>
          <p:cNvSpPr/>
          <p:nvPr/>
        </p:nvSpPr>
        <p:spPr>
          <a:xfrm>
            <a:off x="9397439" y="3433264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16,9%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7" name="Rectangle: Rounded Corners 3">
            <a:extLst>
              <a:ext uri="{FF2B5EF4-FFF2-40B4-BE49-F238E27FC236}">
                <a16:creationId xmlns:a16="http://schemas.microsoft.com/office/drawing/2014/main" id="{430B97D5-EFF7-4FBA-9894-E29E40773D7C}"/>
              </a:ext>
            </a:extLst>
          </p:cNvPr>
          <p:cNvSpPr/>
          <p:nvPr/>
        </p:nvSpPr>
        <p:spPr>
          <a:xfrm>
            <a:off x="9397439" y="4158395"/>
            <a:ext cx="840358" cy="368903"/>
          </a:xfrm>
          <a:prstGeom prst="roundRect">
            <a:avLst>
              <a:gd name="adj" fmla="val 17549"/>
            </a:avLst>
          </a:prstGeom>
          <a:solidFill>
            <a:srgbClr val="F7371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32,2%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9" name="Rectangle: Rounded Corners 3">
            <a:extLst>
              <a:ext uri="{FF2B5EF4-FFF2-40B4-BE49-F238E27FC236}">
                <a16:creationId xmlns:a16="http://schemas.microsoft.com/office/drawing/2014/main" id="{37F1AAA8-2E7B-422A-889F-FD57EFFEB6E4}"/>
              </a:ext>
            </a:extLst>
          </p:cNvPr>
          <p:cNvSpPr/>
          <p:nvPr/>
        </p:nvSpPr>
        <p:spPr>
          <a:xfrm>
            <a:off x="8143513" y="3509715"/>
            <a:ext cx="712800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</a:t>
            </a: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1,4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80" name="Strzałka: w prawo 79">
            <a:extLst>
              <a:ext uri="{FF2B5EF4-FFF2-40B4-BE49-F238E27FC236}">
                <a16:creationId xmlns:a16="http://schemas.microsoft.com/office/drawing/2014/main" id="{CECFCBE4-026F-432E-A877-8023708A534E}"/>
              </a:ext>
            </a:extLst>
          </p:cNvPr>
          <p:cNvSpPr/>
          <p:nvPr/>
        </p:nvSpPr>
        <p:spPr>
          <a:xfrm rot="18792614">
            <a:off x="8175913" y="2851617"/>
            <a:ext cx="648000" cy="108000"/>
          </a:xfrm>
          <a:prstGeom prst="rightArrow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1" name="Rectangle: Rounded Corners 3">
            <a:extLst>
              <a:ext uri="{FF2B5EF4-FFF2-40B4-BE49-F238E27FC236}">
                <a16:creationId xmlns:a16="http://schemas.microsoft.com/office/drawing/2014/main" id="{1FC639D0-3C3D-443C-BC3D-6FFBB8C107AE}"/>
              </a:ext>
            </a:extLst>
          </p:cNvPr>
          <p:cNvSpPr/>
          <p:nvPr/>
        </p:nvSpPr>
        <p:spPr>
          <a:xfrm>
            <a:off x="8143513" y="2797617"/>
            <a:ext cx="712800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3,0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82" name="Strzałka: w prawo 81">
            <a:extLst>
              <a:ext uri="{FF2B5EF4-FFF2-40B4-BE49-F238E27FC236}">
                <a16:creationId xmlns:a16="http://schemas.microsoft.com/office/drawing/2014/main" id="{DD35CBB8-8B5C-40EA-BAB4-3C631DA47B7B}"/>
              </a:ext>
            </a:extLst>
          </p:cNvPr>
          <p:cNvSpPr/>
          <p:nvPr/>
        </p:nvSpPr>
        <p:spPr>
          <a:xfrm rot="2592614">
            <a:off x="8175913" y="4288846"/>
            <a:ext cx="648000" cy="108000"/>
          </a:xfrm>
          <a:prstGeom prst="rightArrow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3" name="Rectangle: Rounded Corners 3">
            <a:extLst>
              <a:ext uri="{FF2B5EF4-FFF2-40B4-BE49-F238E27FC236}">
                <a16:creationId xmlns:a16="http://schemas.microsoft.com/office/drawing/2014/main" id="{2F7666BF-7FEB-4402-9662-31C5F0ECBDA0}"/>
              </a:ext>
            </a:extLst>
          </p:cNvPr>
          <p:cNvSpPr/>
          <p:nvPr/>
        </p:nvSpPr>
        <p:spPr>
          <a:xfrm>
            <a:off x="8143513" y="4234846"/>
            <a:ext cx="712800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-</a:t>
            </a: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1,6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54" name="Prostokąt 53">
            <a:extLst>
              <a:ext uri="{FF2B5EF4-FFF2-40B4-BE49-F238E27FC236}">
                <a16:creationId xmlns:a16="http://schemas.microsoft.com/office/drawing/2014/main" id="{1A180A4B-8353-4CB2-9C4F-EF2F3AA755A7}"/>
              </a:ext>
            </a:extLst>
          </p:cNvPr>
          <p:cNvSpPr/>
          <p:nvPr/>
        </p:nvSpPr>
        <p:spPr>
          <a:xfrm>
            <a:off x="395013" y="5429794"/>
            <a:ext cx="2930277" cy="738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Dominuje sprzęt </a:t>
            </a:r>
            <a:r>
              <a:rPr kumimoji="0" 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agro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, budowlanka oraz maszyny dla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przetwórstwa przemysłowego.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6" name="Prostokąt 55">
            <a:extLst>
              <a:ext uri="{FF2B5EF4-FFF2-40B4-BE49-F238E27FC236}">
                <a16:creationId xmlns:a16="http://schemas.microsoft.com/office/drawing/2014/main" id="{C18B18C8-B104-4878-925F-A981337CD2B0}"/>
              </a:ext>
            </a:extLst>
          </p:cNvPr>
          <p:cNvSpPr/>
          <p:nvPr/>
        </p:nvSpPr>
        <p:spPr>
          <a:xfrm>
            <a:off x="7804319" y="5429794"/>
            <a:ext cx="4053600" cy="738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Zwiększenie znaczenia sektora mikro w finansowaniu maszyn, jest to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największy segment.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Wyraźny spadek znaczenia firm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5M+.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8" name="Prostokąt 57">
            <a:extLst>
              <a:ext uri="{FF2B5EF4-FFF2-40B4-BE49-F238E27FC236}">
                <a16:creationId xmlns:a16="http://schemas.microsoft.com/office/drawing/2014/main" id="{298DF28B-039C-41C9-A4EE-68C7D60E6874}"/>
              </a:ext>
            </a:extLst>
          </p:cNvPr>
          <p:cNvSpPr/>
          <p:nvPr/>
        </p:nvSpPr>
        <p:spPr>
          <a:xfrm>
            <a:off x="4193850" y="5429794"/>
            <a:ext cx="3243600" cy="11695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Maszyny w znacznie większym stopniu niż pojazdy są finansowane pożyczką i jej udział rośnie w tym roku. Dominuje sprzęt nowy, mimo przesunięcia w strukturze w kierunku używek.</a:t>
            </a:r>
          </a:p>
        </p:txBody>
      </p:sp>
      <p:sp>
        <p:nvSpPr>
          <p:cNvPr id="59" name="Strzałka: zakrzywiona w lewo 58">
            <a:extLst>
              <a:ext uri="{FF2B5EF4-FFF2-40B4-BE49-F238E27FC236}">
                <a16:creationId xmlns:a16="http://schemas.microsoft.com/office/drawing/2014/main" id="{99E269EC-C0CD-4D72-A0F7-29DD6CF6AD4F}"/>
              </a:ext>
            </a:extLst>
          </p:cNvPr>
          <p:cNvSpPr/>
          <p:nvPr/>
        </p:nvSpPr>
        <p:spPr>
          <a:xfrm rot="10800000" flipV="1">
            <a:off x="4387951" y="2761260"/>
            <a:ext cx="329390" cy="686862"/>
          </a:xfrm>
          <a:prstGeom prst="curved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0" name="Strzałka: zakrzywiona w lewo 59">
            <a:extLst>
              <a:ext uri="{FF2B5EF4-FFF2-40B4-BE49-F238E27FC236}">
                <a16:creationId xmlns:a16="http://schemas.microsoft.com/office/drawing/2014/main" id="{22F9CD4F-6011-40DB-8109-8A5AA9DC05DD}"/>
              </a:ext>
            </a:extLst>
          </p:cNvPr>
          <p:cNvSpPr/>
          <p:nvPr/>
        </p:nvSpPr>
        <p:spPr>
          <a:xfrm rot="10800000" flipV="1">
            <a:off x="4387952" y="3856464"/>
            <a:ext cx="329390" cy="686862"/>
          </a:xfrm>
          <a:prstGeom prst="curved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3" name="Rectangle: Rounded Corners 3">
            <a:extLst>
              <a:ext uri="{FF2B5EF4-FFF2-40B4-BE49-F238E27FC236}">
                <a16:creationId xmlns:a16="http://schemas.microsoft.com/office/drawing/2014/main" id="{11B1A242-0A9E-480E-88D6-0ADC63D53AD9}"/>
              </a:ext>
            </a:extLst>
          </p:cNvPr>
          <p:cNvSpPr/>
          <p:nvPr/>
        </p:nvSpPr>
        <p:spPr>
          <a:xfrm>
            <a:off x="4196246" y="2996691"/>
            <a:ext cx="712800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7,2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64" name="Rectangle: Rounded Corners 3">
            <a:extLst>
              <a:ext uri="{FF2B5EF4-FFF2-40B4-BE49-F238E27FC236}">
                <a16:creationId xmlns:a16="http://schemas.microsoft.com/office/drawing/2014/main" id="{2A4949ED-8416-481C-9240-3A6663DB557A}"/>
              </a:ext>
            </a:extLst>
          </p:cNvPr>
          <p:cNvSpPr/>
          <p:nvPr/>
        </p:nvSpPr>
        <p:spPr>
          <a:xfrm>
            <a:off x="4196246" y="4091895"/>
            <a:ext cx="712800" cy="216000"/>
          </a:xfrm>
          <a:prstGeom prst="roundRect">
            <a:avLst>
              <a:gd name="adj" fmla="val 17549"/>
            </a:avLst>
          </a:prstGeom>
          <a:solidFill>
            <a:schemeClr val="bg1"/>
          </a:solidFill>
          <a:ln w="28575">
            <a:solidFill>
              <a:srgbClr val="303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0,8 pp.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71" name="pole tekstowe 70">
            <a:extLst>
              <a:ext uri="{FF2B5EF4-FFF2-40B4-BE49-F238E27FC236}">
                <a16:creationId xmlns:a16="http://schemas.microsoft.com/office/drawing/2014/main" id="{724FD39D-0603-4476-BA2B-EF7855BDFADA}"/>
              </a:ext>
            </a:extLst>
          </p:cNvPr>
          <p:cNvSpPr txBox="1"/>
          <p:nvPr/>
        </p:nvSpPr>
        <p:spPr>
          <a:xfrm>
            <a:off x="4925238" y="2956821"/>
            <a:ext cx="445674" cy="30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2" name="pole tekstowe 71">
            <a:extLst>
              <a:ext uri="{FF2B5EF4-FFF2-40B4-BE49-F238E27FC236}">
                <a16:creationId xmlns:a16="http://schemas.microsoft.com/office/drawing/2014/main" id="{DC8662FF-D32A-4D72-8765-BC99DF5A4BD1}"/>
              </a:ext>
            </a:extLst>
          </p:cNvPr>
          <p:cNvSpPr txBox="1"/>
          <p:nvPr/>
        </p:nvSpPr>
        <p:spPr>
          <a:xfrm>
            <a:off x="4925238" y="4077922"/>
            <a:ext cx="445674" cy="30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3" name="pole tekstowe 72">
            <a:extLst>
              <a:ext uri="{FF2B5EF4-FFF2-40B4-BE49-F238E27FC236}">
                <a16:creationId xmlns:a16="http://schemas.microsoft.com/office/drawing/2014/main" id="{6FB7A4E7-2832-4AA0-A89E-A82DA1EC56F5}"/>
              </a:ext>
            </a:extLst>
          </p:cNvPr>
          <p:cNvSpPr txBox="1"/>
          <p:nvPr/>
        </p:nvSpPr>
        <p:spPr>
          <a:xfrm>
            <a:off x="8987815" y="2751729"/>
            <a:ext cx="445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4" name="pole tekstowe 73">
            <a:extLst>
              <a:ext uri="{FF2B5EF4-FFF2-40B4-BE49-F238E27FC236}">
                <a16:creationId xmlns:a16="http://schemas.microsoft.com/office/drawing/2014/main" id="{9688FFE5-A149-42A9-AFFD-BE3CE6C5A153}"/>
              </a:ext>
            </a:extLst>
          </p:cNvPr>
          <p:cNvSpPr txBox="1"/>
          <p:nvPr/>
        </p:nvSpPr>
        <p:spPr>
          <a:xfrm>
            <a:off x="8987815" y="3463827"/>
            <a:ext cx="445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5" name="pole tekstowe 84">
            <a:extLst>
              <a:ext uri="{FF2B5EF4-FFF2-40B4-BE49-F238E27FC236}">
                <a16:creationId xmlns:a16="http://schemas.microsoft.com/office/drawing/2014/main" id="{B7FEE7E9-D73E-4D55-B0D2-07E1B1FDED0F}"/>
              </a:ext>
            </a:extLst>
          </p:cNvPr>
          <p:cNvSpPr txBox="1"/>
          <p:nvPr/>
        </p:nvSpPr>
        <p:spPr>
          <a:xfrm>
            <a:off x="8971476" y="4188958"/>
            <a:ext cx="445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7132"/>
              </a:buClr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Light" pitchFamily="2" charset="-18"/>
                <a:ea typeface="+mn-ea"/>
                <a:cs typeface="Segoe UI" panose="020B0502040204020203" pitchFamily="34" charset="0"/>
              </a:rPr>
              <a:t>r/r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Obraz 8">
            <a:extLst>
              <a:ext uri="{FF2B5EF4-FFF2-40B4-BE49-F238E27FC236}">
                <a16:creationId xmlns:a16="http://schemas.microsoft.com/office/drawing/2014/main" id="{B14D018B-7D68-79C2-41E9-132B0A8AF5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43683" y="406375"/>
            <a:ext cx="917108" cy="917108"/>
          </a:xfrm>
          <a:prstGeom prst="rect">
            <a:avLst/>
          </a:prstGeom>
          <a:ln>
            <a:noFill/>
          </a:ln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FFFC82B6-4F0F-4745-AEAF-2323EBBC3A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9151" y="2741015"/>
            <a:ext cx="3042000" cy="1957423"/>
          </a:xfrm>
          <a:prstGeom prst="rect">
            <a:avLst/>
          </a:prstGeom>
        </p:spPr>
      </p:pic>
      <p:pic>
        <p:nvPicPr>
          <p:cNvPr id="6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C2E51338-9206-8913-973D-7793BD70C2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86325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>
            <a:extLst>
              <a:ext uri="{FF2B5EF4-FFF2-40B4-BE49-F238E27FC236}">
                <a16:creationId xmlns:a16="http://schemas.microsoft.com/office/drawing/2014/main" id="{A3B49E1C-FA06-4B5C-9A38-9FBF2B4BC5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491" y="3243901"/>
            <a:ext cx="4764018" cy="2004374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5665783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03521"/>
            <a:ext cx="11622626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Inwestycje budowlane w 2024 roku były słabsze przez wyhamowanie </a:t>
            </a:r>
            <a:r>
              <a:rPr kumimoji="0" lang="pl-PL" altLang="pl-PL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projektów infrastrukturalnych. </a:t>
            </a: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I półrocze 2025 nie przyniosło </a:t>
            </a:r>
            <a:r>
              <a:rPr kumimoji="0" lang="pl-PL" altLang="pl-PL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oczekiwanego odbicia.</a:t>
            </a:r>
            <a:endParaRPr kumimoji="0" lang="pl-PL" altLang="pl-PL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 Sans 10pt ExtraBold" pitchFamily="2" charset="-18"/>
              <a:ea typeface="+mn-ea"/>
              <a:cs typeface="+mn-cs"/>
            </a:endParaRP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10163768" y="926591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graphicFrame>
        <p:nvGraphicFramePr>
          <p:cNvPr id="71" name="Tabela 70">
            <a:extLst>
              <a:ext uri="{FF2B5EF4-FFF2-40B4-BE49-F238E27FC236}">
                <a16:creationId xmlns:a16="http://schemas.microsoft.com/office/drawing/2014/main" id="{85CB44D6-ECEE-4E63-85B9-898234EE6472}"/>
              </a:ext>
            </a:extLst>
          </p:cNvPr>
          <p:cNvGraphicFramePr>
            <a:graphicFrameLocks noGrp="1"/>
          </p:cNvGraphicFramePr>
          <p:nvPr/>
        </p:nvGraphicFramePr>
        <p:xfrm>
          <a:off x="338491" y="5368268"/>
          <a:ext cx="476402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4258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873509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2026253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Ostatni odczyt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: 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06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/202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5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rgbClr val="00B050"/>
                          </a:solidFill>
                          <a:latin typeface="Nunito"/>
                        </a:rPr>
                        <a:t>2,1%</a:t>
                      </a:r>
                      <a:endParaRPr lang="en-GB" sz="1200" noProof="0" dirty="0">
                        <a:solidFill>
                          <a:srgbClr val="00B050"/>
                        </a:solidFill>
                        <a:latin typeface="Nunito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chemeClr val="tx1"/>
                          </a:solidFill>
                          <a:latin typeface="Nunito"/>
                        </a:rPr>
                        <a:t>v</a:t>
                      </a:r>
                      <a:r>
                        <a:rPr lang="en-GB" sz="1200" noProof="0" dirty="0">
                          <a:solidFill>
                            <a:schemeClr val="tx1"/>
                          </a:solidFill>
                          <a:latin typeface="Nunito"/>
                        </a:rPr>
                        <a:t>s</a:t>
                      </a:r>
                      <a:r>
                        <a:rPr lang="en-GB" sz="12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 </a:t>
                      </a:r>
                      <a:r>
                        <a:rPr lang="pl-PL" sz="12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-3,1</a:t>
                      </a:r>
                      <a:r>
                        <a:rPr lang="en-GB" sz="12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% </a:t>
                      </a:r>
                      <a:r>
                        <a:rPr lang="pl-PL" sz="12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r</a:t>
                      </a:r>
                      <a:r>
                        <a:rPr lang="en-GB" sz="12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/</a:t>
                      </a:r>
                      <a:r>
                        <a:rPr lang="pl-PL" sz="12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r</a:t>
                      </a:r>
                      <a:r>
                        <a:rPr lang="en-GB" sz="12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 </a:t>
                      </a:r>
                      <a:r>
                        <a:rPr lang="pl-PL" sz="12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dla</a:t>
                      </a:r>
                      <a:r>
                        <a:rPr lang="en-GB" sz="12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 </a:t>
                      </a:r>
                      <a:r>
                        <a:rPr lang="pl-PL" sz="12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05</a:t>
                      </a:r>
                      <a:r>
                        <a:rPr lang="en-GB" sz="12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/2</a:t>
                      </a:r>
                      <a:r>
                        <a:rPr lang="pl-PL" sz="12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025</a:t>
                      </a:r>
                      <a:endParaRPr lang="en-GB" sz="1200" baseline="0" noProof="0" dirty="0">
                        <a:solidFill>
                          <a:schemeClr val="tx1"/>
                        </a:solidFill>
                        <a:latin typeface="Nunito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graphicFrame>
        <p:nvGraphicFramePr>
          <p:cNvPr id="74" name="Tabela 73">
            <a:extLst>
              <a:ext uri="{FF2B5EF4-FFF2-40B4-BE49-F238E27FC236}">
                <a16:creationId xmlns:a16="http://schemas.microsoft.com/office/drawing/2014/main" id="{D9723738-9F55-41C1-91D8-0F5F3171D1AC}"/>
              </a:ext>
            </a:extLst>
          </p:cNvPr>
          <p:cNvGraphicFramePr>
            <a:graphicFrameLocks noGrp="1"/>
          </p:cNvGraphicFramePr>
          <p:nvPr/>
        </p:nvGraphicFramePr>
        <p:xfrm>
          <a:off x="6042669" y="3220485"/>
          <a:ext cx="5825812" cy="1840164"/>
        </p:xfrm>
        <a:graphic>
          <a:graphicData uri="http://schemas.openxmlformats.org/drawingml/2006/table">
            <a:tbl>
              <a:tblPr/>
              <a:tblGrid>
                <a:gridCol w="2700000">
                  <a:extLst>
                    <a:ext uri="{9D8B030D-6E8A-4147-A177-3AD203B41FA5}">
                      <a16:colId xmlns:a16="http://schemas.microsoft.com/office/drawing/2014/main" val="1545378166"/>
                    </a:ext>
                  </a:extLst>
                </a:gridCol>
                <a:gridCol w="90870">
                  <a:extLst>
                    <a:ext uri="{9D8B030D-6E8A-4147-A177-3AD203B41FA5}">
                      <a16:colId xmlns:a16="http://schemas.microsoft.com/office/drawing/2014/main" val="154094041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507178925"/>
                    </a:ext>
                  </a:extLst>
                </a:gridCol>
                <a:gridCol w="40640">
                  <a:extLst>
                    <a:ext uri="{9D8B030D-6E8A-4147-A177-3AD203B41FA5}">
                      <a16:colId xmlns:a16="http://schemas.microsoft.com/office/drawing/2014/main" val="265202914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10121249"/>
                    </a:ext>
                  </a:extLst>
                </a:gridCol>
                <a:gridCol w="114302">
                  <a:extLst>
                    <a:ext uri="{9D8B030D-6E8A-4147-A177-3AD203B41FA5}">
                      <a16:colId xmlns:a16="http://schemas.microsoft.com/office/drawing/2014/main" val="93774830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4200814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22586348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192321224"/>
                    </a:ext>
                  </a:extLst>
                </a:gridCol>
              </a:tblGrid>
              <a:tr h="2311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500" b="1" kern="1200" noProof="0" dirty="0">
                        <a:solidFill>
                          <a:schemeClr val="lt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5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4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2024</a:t>
                      </a:r>
                      <a:endParaRPr lang="en-GB" sz="1400" b="1" i="0" u="none" strike="noStrike" noProof="0" dirty="0">
                        <a:solidFill>
                          <a:srgbClr val="FFFFFF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99F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500" b="1" i="0" u="none" strike="noStrike" noProof="0" dirty="0">
                        <a:solidFill>
                          <a:srgbClr val="000000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400" b="1" i="0" u="none" strike="noStrike" noProof="0">
                          <a:solidFill>
                            <a:srgbClr val="FFFFFF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I kw. </a:t>
                      </a:r>
                      <a:r>
                        <a:rPr lang="pl-PL" sz="14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25</a:t>
                      </a:r>
                      <a:endParaRPr lang="en-GB" sz="1400" b="1" i="0" u="none" strike="noStrike" noProof="0" dirty="0">
                        <a:solidFill>
                          <a:srgbClr val="FFFFFF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C35E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GB" sz="100" b="1" i="0" u="none" strike="noStrike" noProof="0" dirty="0">
                        <a:solidFill>
                          <a:srgbClr val="FFFFFF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4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04 2025</a:t>
                      </a:r>
                      <a:endParaRPr lang="en-GB" sz="1400" b="1" i="0" u="none" strike="noStrike" noProof="0" dirty="0">
                        <a:solidFill>
                          <a:srgbClr val="FFFFFF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4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05 2025</a:t>
                      </a:r>
                      <a:endParaRPr lang="en-GB" sz="1400" b="1" i="0" u="none" strike="noStrike" noProof="0" dirty="0">
                        <a:solidFill>
                          <a:srgbClr val="FFFFFF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4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06 2025</a:t>
                      </a:r>
                      <a:endParaRPr lang="en-GB" sz="1400" b="1" i="0" u="none" strike="noStrike" noProof="0" dirty="0">
                        <a:solidFill>
                          <a:srgbClr val="FFFFFF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553941"/>
                  </a:ext>
                </a:extLst>
              </a:tr>
              <a:tr h="41487">
                <a:tc>
                  <a:txBody>
                    <a:bodyPr/>
                    <a:lstStyle/>
                    <a:p>
                      <a:pPr algn="l" rtl="0" fontAlgn="ctr"/>
                      <a:endParaRPr lang="en-GB" sz="100" b="1" i="0" u="none" strike="noStrike" noProof="0" dirty="0">
                        <a:solidFill>
                          <a:srgbClr val="007856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4087237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kumimoji="0" lang="pl-P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uLnTx/>
                          <a:uFillTx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Budowa budynków</a:t>
                      </a:r>
                      <a:endParaRPr kumimoji="0" lang="pl-PL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uLnTx/>
                        <a:uFillTx/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7739" marR="146251" marT="7739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300" b="1" i="0" u="none" strike="noStrike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-7,3%</a:t>
                      </a:r>
                    </a:p>
                  </a:txBody>
                  <a:tcPr marL="10160" marR="10160" marT="1016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300" b="1" i="0" u="none" strike="noStrike" dirty="0">
                        <a:solidFill>
                          <a:schemeClr val="tx1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-6,5%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300" b="0" i="0" u="none" strike="noStrike" kern="1200" dirty="0">
                        <a:solidFill>
                          <a:schemeClr val="tx1"/>
                        </a:solidFill>
                        <a:effectLst/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4451" marR="44451" marT="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-10,3%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-9,0%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8,0%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1752560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kumimoji="0" lang="pl-PL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uLnTx/>
                          <a:uFillTx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Obiekty inżynierii lądowej i wodnej</a:t>
                      </a:r>
                    </a:p>
                  </a:txBody>
                  <a:tcPr marL="7739" marR="146251" marT="7739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300" b="1" i="0" u="none" strike="noStrike" noProof="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1" i="0" u="none" strike="noStrike" dirty="0">
                          <a:solidFill>
                            <a:srgbClr val="FF0000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-6,7%</a:t>
                      </a:r>
                    </a:p>
                  </a:txBody>
                  <a:tcPr marL="10160" marR="10160" marT="1016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300" b="1" i="0" u="none" strike="noStrike" dirty="0">
                        <a:solidFill>
                          <a:schemeClr val="tx1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73" rtl="0" eaLnBrk="1" fontAlgn="b" latinLnBrk="0" hangingPunct="1"/>
                      <a:r>
                        <a:rPr lang="pl-PL" sz="13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1,9%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300" b="0" i="0" u="none" strike="noStrike" kern="1200" dirty="0">
                        <a:solidFill>
                          <a:schemeClr val="tx1"/>
                        </a:solidFill>
                        <a:effectLst/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4451" marR="44451" marT="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685773" rtl="0" eaLnBrk="1" fontAlgn="b" latinLnBrk="0" hangingPunct="1"/>
                      <a:r>
                        <a:rPr lang="pl-PL" sz="13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-8,3%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73" rtl="0" eaLnBrk="1" fontAlgn="b" latinLnBrk="0" hangingPunct="1"/>
                      <a:r>
                        <a:rPr lang="pl-PL" sz="13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-1,4%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73" rtl="0" eaLnBrk="1" fontAlgn="b" latinLnBrk="0" hangingPunct="1"/>
                      <a:r>
                        <a:rPr lang="pl-PL" sz="13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-11,0%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9380150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kumimoji="0" lang="pl-PL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uLnTx/>
                          <a:uFillTx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Roboty budowlane specjalistyczne</a:t>
                      </a:r>
                    </a:p>
                  </a:txBody>
                  <a:tcPr marL="7739" marR="146251" marT="7739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300" b="1" i="0" u="none" strike="noStrike" noProof="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-9,8%</a:t>
                      </a:r>
                    </a:p>
                  </a:txBody>
                  <a:tcPr marL="10160" marR="10160" marT="1016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300" b="0" i="0" u="none" strike="noStrike" dirty="0">
                        <a:solidFill>
                          <a:schemeClr val="tx1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6,6%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300" b="0" i="0" u="none" strike="noStrike" kern="1200" dirty="0">
                        <a:solidFill>
                          <a:schemeClr val="tx1"/>
                        </a:solidFill>
                        <a:effectLst/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4451" marR="44451" marT="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10,5%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2,6%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20,8%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841829"/>
                  </a:ext>
                </a:extLst>
              </a:tr>
              <a:tr h="5080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endParaRPr kumimoji="0" lang="pl-PL" sz="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uLnTx/>
                        <a:uFillTx/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7739" marR="146251" marT="7739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pl-PL" sz="100" b="0" i="0" u="none" strike="noStrike" dirty="0">
                        <a:solidFill>
                          <a:schemeClr val="tx1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10160" marR="10160" marT="1016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00" b="0" i="0" u="none" strike="noStrike" dirty="0">
                        <a:solidFill>
                          <a:schemeClr val="tx1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pl-PL" sz="100" b="0" i="0" u="none" strike="noStrike" dirty="0">
                        <a:solidFill>
                          <a:schemeClr val="tx1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10160" marR="10160" marT="1016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00" b="0" dirty="0">
                        <a:solidFill>
                          <a:schemeClr val="tx1"/>
                        </a:solidFill>
                        <a:effectLst/>
                        <a:latin typeface="Nunito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44451" marR="44451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pl-PL" sz="100" b="0" i="0" u="none" strike="noStrike" dirty="0">
                        <a:solidFill>
                          <a:schemeClr val="tx1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10160" marR="10160" marT="1016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pl-PL" sz="100" b="0" i="0" u="none" strike="noStrike" dirty="0">
                        <a:solidFill>
                          <a:schemeClr val="tx1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10160" marR="10160" marT="1016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pl-PL" sz="100" b="0" i="0" u="none" strike="noStrike" dirty="0">
                        <a:solidFill>
                          <a:schemeClr val="tx1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10160" marR="10160" marT="1016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05902756"/>
                  </a:ext>
                </a:extLst>
              </a:tr>
              <a:tr h="22352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kumimoji="0" lang="pl-PL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uLnTx/>
                          <a:uFillTx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Łącznie produkcja budowlana</a:t>
                      </a:r>
                    </a:p>
                  </a:txBody>
                  <a:tcPr marL="7739" marR="146251" marT="7739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400" b="1" i="0" u="none" strike="noStrike" noProof="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7,7%</a:t>
                      </a:r>
                    </a:p>
                  </a:txBody>
                  <a:tcPr marL="10160" marR="10160" marT="10160" marB="0" anchor="ctr">
                    <a:lnL w="3175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400" b="1" i="0" u="none" strike="noStrike" dirty="0">
                        <a:solidFill>
                          <a:schemeClr val="tx1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0,2%</a:t>
                      </a:r>
                    </a:p>
                  </a:txBody>
                  <a:tcPr marL="10160" marR="10160" marT="1016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Nunito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44451" marR="44451" marT="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-4,2%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-2,9%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2,2%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408943"/>
                  </a:ext>
                </a:extLst>
              </a:tr>
            </a:tbl>
          </a:graphicData>
        </a:graphic>
      </p:graphicFrame>
      <p:sp>
        <p:nvSpPr>
          <p:cNvPr id="85" name="Prostokąt 84">
            <a:extLst>
              <a:ext uri="{FF2B5EF4-FFF2-40B4-BE49-F238E27FC236}">
                <a16:creationId xmlns:a16="http://schemas.microsoft.com/office/drawing/2014/main" id="{27D625C3-2F23-4519-996C-F8D720DED984}"/>
              </a:ext>
            </a:extLst>
          </p:cNvPr>
          <p:cNvSpPr/>
          <p:nvPr/>
        </p:nvSpPr>
        <p:spPr>
          <a:xfrm>
            <a:off x="5946844" y="1993303"/>
            <a:ext cx="5856808" cy="3784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Dynamika produkcji budowlanej [r/r, NSA] wg kategorii:</a:t>
            </a:r>
          </a:p>
        </p:txBody>
      </p:sp>
      <p:cxnSp>
        <p:nvCxnSpPr>
          <p:cNvPr id="86" name="Łącznik prosty 85">
            <a:extLst>
              <a:ext uri="{FF2B5EF4-FFF2-40B4-BE49-F238E27FC236}">
                <a16:creationId xmlns:a16="http://schemas.microsoft.com/office/drawing/2014/main" id="{628C6C78-E016-4A9E-BDFB-8D8555E33FA5}"/>
              </a:ext>
            </a:extLst>
          </p:cNvPr>
          <p:cNvCxnSpPr>
            <a:cxnSpLocks/>
          </p:cNvCxnSpPr>
          <p:nvPr/>
        </p:nvCxnSpPr>
        <p:spPr>
          <a:xfrm>
            <a:off x="5949477" y="2422193"/>
            <a:ext cx="5920183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9" name="Pagon 24">
            <a:extLst>
              <a:ext uri="{FF2B5EF4-FFF2-40B4-BE49-F238E27FC236}">
                <a16:creationId xmlns:a16="http://schemas.microsoft.com/office/drawing/2014/main" id="{E5E76EEC-D799-4252-8D1C-909A8A93F9B1}"/>
              </a:ext>
            </a:extLst>
          </p:cNvPr>
          <p:cNvSpPr/>
          <p:nvPr/>
        </p:nvSpPr>
        <p:spPr>
          <a:xfrm>
            <a:off x="5387097" y="3609644"/>
            <a:ext cx="481124" cy="1183019"/>
          </a:xfrm>
          <a:prstGeom prst="chevron">
            <a:avLst>
              <a:gd name="adj" fmla="val 66175"/>
            </a:avLst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Symbol zastępczy zawartości 2">
            <a:extLst>
              <a:ext uri="{FF2B5EF4-FFF2-40B4-BE49-F238E27FC236}">
                <a16:creationId xmlns:a16="http://schemas.microsoft.com/office/drawing/2014/main" id="{E7028566-77B3-4311-8D7A-AE246236AB57}"/>
              </a:ext>
            </a:extLst>
          </p:cNvPr>
          <p:cNvSpPr txBox="1">
            <a:spLocks/>
          </p:cNvSpPr>
          <p:nvPr/>
        </p:nvSpPr>
        <p:spPr>
          <a:xfrm>
            <a:off x="0" y="1842883"/>
            <a:ext cx="5367574" cy="523576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defPPr>
              <a:defRPr lang="en-US"/>
            </a:defPPr>
            <a:lvl1pPr marL="357188" marR="0" lvl="0" indent="-357188" defTabSz="515813" fontAlgn="auto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Pct val="95000"/>
              <a:buFontTx/>
              <a:buBlip>
                <a:blip r:embed="rId6"/>
              </a:buBlip>
              <a:tabLst/>
              <a:defRPr sz="1200">
                <a:latin typeface="Century Gothic" pitchFamily="34" charset="0"/>
              </a:defRPr>
            </a:lvl1pPr>
            <a:lvl2pPr marL="558000" lvl="1" defTabSz="515813">
              <a:spcBef>
                <a:spcPts val="300"/>
              </a:spcBef>
              <a:buSzPct val="90000"/>
              <a:defRPr sz="1900">
                <a:solidFill>
                  <a:srgbClr val="282A2B"/>
                </a:solidFill>
                <a:latin typeface="Century Gothic" pitchFamily="34" charset="0"/>
              </a:defRPr>
            </a:lvl2pPr>
          </a:lstStyle>
          <a:p>
            <a:pPr marL="0" marR="0" lvl="0" indent="0" algn="ctr" defTabSz="687733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Pct val="95000"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Łączny spadek produkcji budowlanej o -7,7% r/r</a:t>
            </a:r>
            <a:b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</a:b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w całym 2024 oraz o -0,7% w I </a:t>
            </a:r>
            <a:r>
              <a:rPr kumimoji="0" lang="pl-PL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półroczu 2025.</a:t>
            </a:r>
            <a:endParaRPr kumimoji="0" lang="pl-PL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10" name="Symbol zastępczy zawartości 2">
            <a:extLst>
              <a:ext uri="{FF2B5EF4-FFF2-40B4-BE49-F238E27FC236}">
                <a16:creationId xmlns:a16="http://schemas.microsoft.com/office/drawing/2014/main" id="{23F184E7-9D59-7341-74A4-DAFCA32C1EEE}"/>
              </a:ext>
            </a:extLst>
          </p:cNvPr>
          <p:cNvSpPr txBox="1">
            <a:spLocks/>
          </p:cNvSpPr>
          <p:nvPr/>
        </p:nvSpPr>
        <p:spPr>
          <a:xfrm>
            <a:off x="0" y="2730641"/>
            <a:ext cx="5849566" cy="523576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defPPr>
              <a:defRPr lang="en-US"/>
            </a:defPPr>
            <a:lvl1pPr marL="357188" marR="0" lvl="0" indent="-357188" defTabSz="515813" fontAlgn="auto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Pct val="95000"/>
              <a:buFontTx/>
              <a:buBlip>
                <a:blip r:embed="rId6"/>
              </a:buBlip>
              <a:tabLst/>
              <a:defRPr sz="1200">
                <a:latin typeface="Century Gothic" pitchFamily="34" charset="0"/>
              </a:defRPr>
            </a:lvl1pPr>
            <a:lvl2pPr marL="558000" lvl="1" defTabSz="515813">
              <a:spcBef>
                <a:spcPts val="300"/>
              </a:spcBef>
              <a:buSzPct val="90000"/>
              <a:defRPr sz="1900">
                <a:solidFill>
                  <a:srgbClr val="282A2B"/>
                </a:solidFill>
                <a:latin typeface="Century Gothic" pitchFamily="34" charset="0"/>
              </a:defRPr>
            </a:lvl2pPr>
          </a:lstStyle>
          <a:p>
            <a:pPr marL="0" marR="0" lvl="0" indent="0" algn="ctr" defTabSz="68773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5000"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Produkcja budowano-montażowa </a:t>
            </a:r>
          </a:p>
          <a:p>
            <a:pPr marL="0" marR="0" lvl="0" indent="0" algn="ctr" defTabSz="68773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5000"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odsezonowana[%, r/r]</a:t>
            </a:r>
          </a:p>
        </p:txBody>
      </p:sp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CCA5D7FF-3075-9558-71B2-7DD963D3A40D}"/>
              </a:ext>
            </a:extLst>
          </p:cNvPr>
          <p:cNvCxnSpPr>
            <a:cxnSpLocks/>
          </p:cNvCxnSpPr>
          <p:nvPr/>
        </p:nvCxnSpPr>
        <p:spPr>
          <a:xfrm>
            <a:off x="343548" y="2420888"/>
            <a:ext cx="4762800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7E87173C-FF61-52B2-EE1D-69B14E3144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1206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Obraz 28">
            <a:extLst>
              <a:ext uri="{FF2B5EF4-FFF2-40B4-BE49-F238E27FC236}">
                <a16:creationId xmlns:a16="http://schemas.microsoft.com/office/drawing/2014/main" id="{C97E9AE4-5C47-41F8-B625-C29CA3C55B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0292" y="5096600"/>
            <a:ext cx="5011200" cy="1560817"/>
          </a:xfrm>
          <a:prstGeom prst="rect">
            <a:avLst/>
          </a:prstGeom>
        </p:spPr>
      </p:pic>
      <p:pic>
        <p:nvPicPr>
          <p:cNvPr id="27" name="Obraz 26">
            <a:extLst>
              <a:ext uri="{FF2B5EF4-FFF2-40B4-BE49-F238E27FC236}">
                <a16:creationId xmlns:a16="http://schemas.microsoft.com/office/drawing/2014/main" id="{8AD4894A-E62C-44DC-8E5E-7D9906D3CB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0292" y="3180388"/>
            <a:ext cx="5011200" cy="1562481"/>
          </a:xfrm>
          <a:prstGeom prst="rect">
            <a:avLst/>
          </a:prstGeom>
        </p:spPr>
      </p:pic>
      <p:pic>
        <p:nvPicPr>
          <p:cNvPr id="22" name="Obraz 21">
            <a:extLst>
              <a:ext uri="{FF2B5EF4-FFF2-40B4-BE49-F238E27FC236}">
                <a16:creationId xmlns:a16="http://schemas.microsoft.com/office/drawing/2014/main" id="{D969E195-8068-47AD-A73D-4CB1BC7EF1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0292" y="1268707"/>
            <a:ext cx="5011200" cy="1568993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92B9BA3F-DAAB-4087-8AB3-D70F14DBEC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230" y="3304403"/>
            <a:ext cx="5212800" cy="2841027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10799991">
            <a:off x="5665783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03521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Nastroje w budowlance są niezłe, a firmy budowlane są dosyć mocno obłożone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10799991">
            <a:off x="10303336" y="581181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7" name="Symbol zastępczy zawartości 2">
            <a:extLst>
              <a:ext uri="{FF2B5EF4-FFF2-40B4-BE49-F238E27FC236}">
                <a16:creationId xmlns:a16="http://schemas.microsoft.com/office/drawing/2014/main" id="{57ED6B04-2B04-4957-BC12-93603B661D2A}"/>
              </a:ext>
            </a:extLst>
          </p:cNvPr>
          <p:cNvSpPr txBox="1">
            <a:spLocks/>
          </p:cNvSpPr>
          <p:nvPr/>
        </p:nvSpPr>
        <p:spPr>
          <a:xfrm>
            <a:off x="279642" y="1098787"/>
            <a:ext cx="5319977" cy="1501577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defPPr>
              <a:defRPr lang="en-US"/>
            </a:defPPr>
            <a:lvl1pPr marL="357188" marR="0" lvl="0" indent="-357188" defTabSz="515813" fontAlgn="auto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Pct val="95000"/>
              <a:buFontTx/>
              <a:buBlip>
                <a:blip r:embed="rId9"/>
              </a:buBlip>
              <a:tabLst/>
              <a:defRPr sz="1200">
                <a:latin typeface="Century Gothic" pitchFamily="34" charset="0"/>
              </a:defRPr>
            </a:lvl1pPr>
            <a:lvl2pPr marL="558000" lvl="1" defTabSz="515813">
              <a:spcBef>
                <a:spcPts val="300"/>
              </a:spcBef>
              <a:buSzPct val="90000"/>
              <a:defRPr sz="1900">
                <a:solidFill>
                  <a:srgbClr val="282A2B"/>
                </a:solidFill>
                <a:latin typeface="Century Gothic" pitchFamily="34" charset="0"/>
              </a:defRPr>
            </a:lvl2pPr>
          </a:lstStyle>
          <a:p>
            <a:pPr marL="0" marR="0" lvl="0" indent="0" algn="just" defTabSz="687733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Pct val="95000"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Deweloperzy w 2024 roku rozpoczęli budowę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153 tys.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mieszkań (wzrost o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33,2%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vs 2023 rok), a w I półroczu 2025 było to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68 tys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. mieszkań (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-15,2%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 r/r). Pomimo tego spadku, systematycznie rósł portfel mieszkań w budowie: do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853 tys.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 na koniec czerwca 2025. Wzrosła też istotnie pula mieszkań do sprzedaży: do 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62,1 tys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. na koniec czerwca 2025 (+30% r/r), co wystarcza na ponad 6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kwartałów sprzedaży (vs. 3 kwartały na początku 2023 roku).</a:t>
            </a:r>
          </a:p>
        </p:txBody>
      </p:sp>
      <p:graphicFrame>
        <p:nvGraphicFramePr>
          <p:cNvPr id="90" name="Tabela 89">
            <a:extLst>
              <a:ext uri="{FF2B5EF4-FFF2-40B4-BE49-F238E27FC236}">
                <a16:creationId xmlns:a16="http://schemas.microsoft.com/office/drawing/2014/main" id="{5D04962E-3034-4852-BB49-666B871E2ABA}"/>
              </a:ext>
            </a:extLst>
          </p:cNvPr>
          <p:cNvGraphicFramePr>
            <a:graphicFrameLocks noGrp="1"/>
          </p:cNvGraphicFramePr>
          <p:nvPr/>
        </p:nvGraphicFramePr>
        <p:xfrm>
          <a:off x="330508" y="6245072"/>
          <a:ext cx="5212202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3723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1204191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1984288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Ostatni odczyt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: 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06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/202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5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853,2 tys.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chemeClr val="tx1"/>
                          </a:solidFill>
                          <a:latin typeface="Nunito"/>
                        </a:rPr>
                        <a:t>3,1% r/r</a:t>
                      </a:r>
                      <a:endParaRPr lang="en-GB" sz="1200" baseline="0" noProof="0" dirty="0">
                        <a:solidFill>
                          <a:schemeClr val="tx1"/>
                        </a:solidFill>
                        <a:latin typeface="Nunito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7CF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sp>
        <p:nvSpPr>
          <p:cNvPr id="19" name="Pagon 24">
            <a:extLst>
              <a:ext uri="{FF2B5EF4-FFF2-40B4-BE49-F238E27FC236}">
                <a16:creationId xmlns:a16="http://schemas.microsoft.com/office/drawing/2014/main" id="{2FF9A90C-F86A-4414-9D73-0DADE004F2B3}"/>
              </a:ext>
            </a:extLst>
          </p:cNvPr>
          <p:cNvSpPr/>
          <p:nvPr/>
        </p:nvSpPr>
        <p:spPr>
          <a:xfrm>
            <a:off x="5979268" y="3038144"/>
            <a:ext cx="492255" cy="1183019"/>
          </a:xfrm>
          <a:prstGeom prst="chevron">
            <a:avLst>
              <a:gd name="adj" fmla="val 67126"/>
            </a:avLst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Prostokąt 12">
            <a:extLst>
              <a:ext uri="{FF2B5EF4-FFF2-40B4-BE49-F238E27FC236}">
                <a16:creationId xmlns:a16="http://schemas.microsoft.com/office/drawing/2014/main" id="{952C9CE8-1CDE-472A-9DD3-19B61B844F04}"/>
              </a:ext>
            </a:extLst>
          </p:cNvPr>
          <p:cNvSpPr/>
          <p:nvPr/>
        </p:nvSpPr>
        <p:spPr>
          <a:xfrm>
            <a:off x="6850292" y="1005192"/>
            <a:ext cx="5011200" cy="300188"/>
          </a:xfrm>
          <a:prstGeom prst="rect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Mamy wysokie wykorzystanie zdolności produkcyjnych</a:t>
            </a:r>
          </a:p>
        </p:txBody>
      </p:sp>
      <p:sp>
        <p:nvSpPr>
          <p:cNvPr id="15" name="Prostokąt 14">
            <a:extLst>
              <a:ext uri="{FF2B5EF4-FFF2-40B4-BE49-F238E27FC236}">
                <a16:creationId xmlns:a16="http://schemas.microsoft.com/office/drawing/2014/main" id="{E018295C-B37A-4045-90E7-F9F7E58776AF}"/>
              </a:ext>
            </a:extLst>
          </p:cNvPr>
          <p:cNvSpPr/>
          <p:nvPr/>
        </p:nvSpPr>
        <p:spPr>
          <a:xfrm>
            <a:off x="6850292" y="2944733"/>
            <a:ext cx="5011200" cy="259251"/>
          </a:xfrm>
          <a:prstGeom prst="rect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Przewagę ocen negatywnych dla wysokości portfela zamówień</a:t>
            </a:r>
          </a:p>
        </p:txBody>
      </p:sp>
      <p:sp>
        <p:nvSpPr>
          <p:cNvPr id="16" name="Prostokąt 15">
            <a:extLst>
              <a:ext uri="{FF2B5EF4-FFF2-40B4-BE49-F238E27FC236}">
                <a16:creationId xmlns:a16="http://schemas.microsoft.com/office/drawing/2014/main" id="{B0FA14CF-7973-4F8A-8EB9-E16CC692DDE5}"/>
              </a:ext>
            </a:extLst>
          </p:cNvPr>
          <p:cNvSpPr/>
          <p:nvPr/>
        </p:nvSpPr>
        <p:spPr>
          <a:xfrm>
            <a:off x="6850292" y="4839807"/>
            <a:ext cx="5011200" cy="259251"/>
          </a:xfrm>
          <a:prstGeom prst="rect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Oraz stabilne od 1,5 roku oceny ogólnej koniunktury</a:t>
            </a: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B5EC9CE5-DE5A-48F8-AEFE-174CC031BAF2}"/>
              </a:ext>
            </a:extLst>
          </p:cNvPr>
          <p:cNvSpPr txBox="1"/>
          <p:nvPr/>
        </p:nvSpPr>
        <p:spPr>
          <a:xfrm>
            <a:off x="9276735" y="2359742"/>
            <a:ext cx="2418735" cy="246221"/>
          </a:xfrm>
          <a:prstGeom prst="rect">
            <a:avLst/>
          </a:prstGeom>
          <a:noFill/>
          <a:ln>
            <a:solidFill>
              <a:srgbClr val="5B9BD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Ostatni odczyt za 07/2025: </a:t>
            </a:r>
            <a:r>
              <a:rPr kumimoji="0" lang="pl-PL" sz="10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+</a:t>
            </a:r>
            <a:r>
              <a:rPr kumimoji="0" lang="pl-PL" sz="10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0,1 pp.</a:t>
            </a:r>
            <a:r>
              <a:rPr kumimoji="0" lang="pl-PL" sz="1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pl-PL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m/m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D16BBD3E-D5A8-4AAE-8999-A2C567515B3C}"/>
              </a:ext>
            </a:extLst>
          </p:cNvPr>
          <p:cNvSpPr txBox="1"/>
          <p:nvPr/>
        </p:nvSpPr>
        <p:spPr>
          <a:xfrm>
            <a:off x="9217743" y="4210665"/>
            <a:ext cx="2521974" cy="246221"/>
          </a:xfrm>
          <a:prstGeom prst="rect">
            <a:avLst/>
          </a:prstGeom>
          <a:noFill/>
          <a:ln>
            <a:solidFill>
              <a:srgbClr val="5B9BD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Ostatni odczyt za 07/2025: </a:t>
            </a:r>
            <a:r>
              <a:rPr kumimoji="0" lang="pl-PL" sz="10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+</a:t>
            </a:r>
            <a:r>
              <a:rPr kumimoji="0" lang="pl-PL" sz="10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0,3 pp. </a:t>
            </a:r>
            <a:r>
              <a:rPr kumimoji="0" lang="pl-PL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m/m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3" name="pole tekstowe 22">
            <a:extLst>
              <a:ext uri="{FF2B5EF4-FFF2-40B4-BE49-F238E27FC236}">
                <a16:creationId xmlns:a16="http://schemas.microsoft.com/office/drawing/2014/main" id="{BD689755-5E7D-45DE-910A-9774CC49B942}"/>
              </a:ext>
            </a:extLst>
          </p:cNvPr>
          <p:cNvSpPr txBox="1"/>
          <p:nvPr/>
        </p:nvSpPr>
        <p:spPr>
          <a:xfrm>
            <a:off x="9276735" y="6129185"/>
            <a:ext cx="2485103" cy="246221"/>
          </a:xfrm>
          <a:prstGeom prst="rect">
            <a:avLst/>
          </a:prstGeom>
          <a:noFill/>
          <a:ln>
            <a:solidFill>
              <a:srgbClr val="5B9BD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Ostatni odczyt za 07/2025: </a:t>
            </a:r>
            <a:r>
              <a:rPr kumimoji="0" lang="pl-PL" sz="10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+</a:t>
            </a:r>
            <a:r>
              <a:rPr kumimoji="0" lang="pl-PL" sz="10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0,5 pp. </a:t>
            </a:r>
            <a:r>
              <a:rPr kumimoji="0" lang="pl-PL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m/m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cxnSp>
        <p:nvCxnSpPr>
          <p:cNvPr id="26" name="Łącznik prosty 25">
            <a:extLst>
              <a:ext uri="{FF2B5EF4-FFF2-40B4-BE49-F238E27FC236}">
                <a16:creationId xmlns:a16="http://schemas.microsoft.com/office/drawing/2014/main" id="{95DDD010-637A-4352-B0AB-B085634ED67D}"/>
              </a:ext>
            </a:extLst>
          </p:cNvPr>
          <p:cNvCxnSpPr>
            <a:cxnSpLocks/>
          </p:cNvCxnSpPr>
          <p:nvPr/>
        </p:nvCxnSpPr>
        <p:spPr>
          <a:xfrm>
            <a:off x="701562" y="4965187"/>
            <a:ext cx="4476136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rostokąt 5">
            <a:extLst>
              <a:ext uri="{FF2B5EF4-FFF2-40B4-BE49-F238E27FC236}">
                <a16:creationId xmlns:a16="http://schemas.microsoft.com/office/drawing/2014/main" id="{4DD2ADA9-F945-A4F7-A3A7-A9974FF6F77F}"/>
              </a:ext>
            </a:extLst>
          </p:cNvPr>
          <p:cNvSpPr/>
          <p:nvPr/>
        </p:nvSpPr>
        <p:spPr>
          <a:xfrm>
            <a:off x="127519" y="2800980"/>
            <a:ext cx="5624222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Mieszkania w budowie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(lewa oś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, tys.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sztuk na koniec okresu)</a:t>
            </a:r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E20F75EF-DE4B-BDA3-F1E2-D2CEE37F5673}"/>
              </a:ext>
            </a:extLst>
          </p:cNvPr>
          <p:cNvCxnSpPr>
            <a:cxnSpLocks/>
          </p:cNvCxnSpPr>
          <p:nvPr/>
        </p:nvCxnSpPr>
        <p:spPr>
          <a:xfrm>
            <a:off x="333529" y="3229941"/>
            <a:ext cx="5212202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928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0799991">
            <a:off x="382589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03521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Nieznaczna poprawa ocen koniunktury wśród gospodarstw rolnych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8791433" y="586601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graphicFrame>
        <p:nvGraphicFramePr>
          <p:cNvPr id="12" name="Tabela 11">
            <a:extLst>
              <a:ext uri="{FF2B5EF4-FFF2-40B4-BE49-F238E27FC236}">
                <a16:creationId xmlns:a16="http://schemas.microsoft.com/office/drawing/2014/main" id="{80DB14B6-87DF-4269-85A4-0B9579E4DF10}"/>
              </a:ext>
            </a:extLst>
          </p:cNvPr>
          <p:cNvGraphicFramePr>
            <a:graphicFrameLocks noGrp="1"/>
          </p:cNvGraphicFramePr>
          <p:nvPr/>
        </p:nvGraphicFramePr>
        <p:xfrm>
          <a:off x="339858" y="3654233"/>
          <a:ext cx="5626800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9621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810804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2176375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21554">
                <a:tc>
                  <a:txBody>
                    <a:bodyPr/>
                    <a:lstStyle/>
                    <a:p>
                      <a:pPr algn="l"/>
                      <a:r>
                        <a:rPr lang="pl-PL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Ostatni odczyt</a:t>
                      </a:r>
                      <a:r>
                        <a:rPr lang="en-GB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: </a:t>
                      </a:r>
                      <a:r>
                        <a:rPr lang="pl-PL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04</a:t>
                      </a:r>
                      <a:r>
                        <a:rPr lang="en-GB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/202</a:t>
                      </a:r>
                      <a:r>
                        <a:rPr lang="pl-PL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5</a:t>
                      </a:r>
                      <a:endParaRPr lang="en-GB" sz="1200" noProof="0" dirty="0">
                        <a:solidFill>
                          <a:srgbClr val="303030"/>
                        </a:solidFill>
                        <a:latin typeface="Nunito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rgbClr val="00B050"/>
                          </a:solidFill>
                          <a:latin typeface="Nunito"/>
                        </a:rPr>
                        <a:t>+1,0</a:t>
                      </a:r>
                      <a:endParaRPr lang="en-GB" sz="1200" noProof="0" dirty="0">
                        <a:solidFill>
                          <a:srgbClr val="00B050"/>
                        </a:solidFill>
                        <a:latin typeface="Nunito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rgbClr val="00B050"/>
                          </a:solidFill>
                          <a:latin typeface="Nunito"/>
                        </a:rPr>
                        <a:t>+4,4 p. H/H</a:t>
                      </a:r>
                      <a:endParaRPr lang="en-GB" sz="1200" baseline="0" noProof="0" dirty="0">
                        <a:solidFill>
                          <a:srgbClr val="00B050"/>
                        </a:solidFill>
                        <a:latin typeface="Nunito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sp>
        <p:nvSpPr>
          <p:cNvPr id="16" name="pole tekstowe 15">
            <a:extLst>
              <a:ext uri="{FF2B5EF4-FFF2-40B4-BE49-F238E27FC236}">
                <a16:creationId xmlns:a16="http://schemas.microsoft.com/office/drawing/2014/main" id="{6AF67CAB-ABA3-4334-9248-8957B85AFB5E}"/>
              </a:ext>
            </a:extLst>
          </p:cNvPr>
          <p:cNvSpPr txBox="1"/>
          <p:nvPr/>
        </p:nvSpPr>
        <p:spPr>
          <a:xfrm>
            <a:off x="292233" y="6570127"/>
            <a:ext cx="4186448" cy="23649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Źródło: SGH w Warszawie, Instytut rozwoju Gospodarczego</a:t>
            </a:r>
            <a:endParaRPr kumimoji="0" lang="en-GB" sz="1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graphicFrame>
        <p:nvGraphicFramePr>
          <p:cNvPr id="17" name="Tabela 16">
            <a:extLst>
              <a:ext uri="{FF2B5EF4-FFF2-40B4-BE49-F238E27FC236}">
                <a16:creationId xmlns:a16="http://schemas.microsoft.com/office/drawing/2014/main" id="{9B189110-E400-4863-ACA1-8F44203A74CC}"/>
              </a:ext>
            </a:extLst>
          </p:cNvPr>
          <p:cNvGraphicFramePr>
            <a:graphicFrameLocks noGrp="1"/>
          </p:cNvGraphicFramePr>
          <p:nvPr/>
        </p:nvGraphicFramePr>
        <p:xfrm>
          <a:off x="339858" y="6295807"/>
          <a:ext cx="5626800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9621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810804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2176375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pl-PL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Ostatni odczyt</a:t>
                      </a:r>
                      <a:r>
                        <a:rPr lang="en-GB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: </a:t>
                      </a:r>
                      <a:r>
                        <a:rPr lang="pl-PL" sz="1200" noProof="0">
                          <a:solidFill>
                            <a:srgbClr val="303030"/>
                          </a:solidFill>
                          <a:latin typeface="Nunito"/>
                        </a:rPr>
                        <a:t>II kw. </a:t>
                      </a:r>
                      <a:r>
                        <a:rPr lang="pl-PL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2025</a:t>
                      </a:r>
                      <a:endParaRPr lang="en-GB" sz="1200" noProof="0" dirty="0">
                        <a:solidFill>
                          <a:srgbClr val="303030"/>
                        </a:solidFill>
                        <a:latin typeface="Nunito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rgbClr val="F73711"/>
                          </a:solidFill>
                          <a:latin typeface="Nunito"/>
                        </a:rPr>
                        <a:t>-18,2</a:t>
                      </a:r>
                      <a:endParaRPr lang="en-GB" sz="1200" noProof="0" dirty="0">
                        <a:solidFill>
                          <a:srgbClr val="F73711"/>
                        </a:solidFill>
                        <a:latin typeface="Nunito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rgbClr val="00B050"/>
                          </a:solidFill>
                          <a:latin typeface="Nunito"/>
                        </a:rPr>
                        <a:t>+</a:t>
                      </a:r>
                      <a:r>
                        <a:rPr lang="pl-PL" sz="1200" noProof="0">
                          <a:solidFill>
                            <a:srgbClr val="00B050"/>
                          </a:solidFill>
                          <a:latin typeface="Nunito"/>
                        </a:rPr>
                        <a:t>1,5 p. </a:t>
                      </a:r>
                      <a:r>
                        <a:rPr lang="pl-PL" sz="1200" noProof="0" dirty="0">
                          <a:solidFill>
                            <a:srgbClr val="00B050"/>
                          </a:solidFill>
                          <a:latin typeface="Nunito"/>
                        </a:rPr>
                        <a:t>Q/Q</a:t>
                      </a:r>
                      <a:endParaRPr lang="en-GB" sz="1200" baseline="0" noProof="0" dirty="0">
                        <a:solidFill>
                          <a:srgbClr val="00B050"/>
                        </a:solidFill>
                        <a:latin typeface="Nunito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sp>
        <p:nvSpPr>
          <p:cNvPr id="20" name="Strzałka: pagon 19">
            <a:extLst>
              <a:ext uri="{FF2B5EF4-FFF2-40B4-BE49-F238E27FC236}">
                <a16:creationId xmlns:a16="http://schemas.microsoft.com/office/drawing/2014/main" id="{C5D10AF8-CC27-442E-A8F3-EB5F275CABC4}"/>
              </a:ext>
            </a:extLst>
          </p:cNvPr>
          <p:cNvSpPr>
            <a:spLocks noChangeAspect="1"/>
          </p:cNvSpPr>
          <p:nvPr/>
        </p:nvSpPr>
        <p:spPr>
          <a:xfrm rot="5400000">
            <a:off x="8901395" y="3957548"/>
            <a:ext cx="284486" cy="720000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aphicFrame>
        <p:nvGraphicFramePr>
          <p:cNvPr id="25" name="Tabela 24">
            <a:extLst>
              <a:ext uri="{FF2B5EF4-FFF2-40B4-BE49-F238E27FC236}">
                <a16:creationId xmlns:a16="http://schemas.microsoft.com/office/drawing/2014/main" id="{5B01F539-B467-41D0-88BB-F5D88005165F}"/>
              </a:ext>
            </a:extLst>
          </p:cNvPr>
          <p:cNvGraphicFramePr>
            <a:graphicFrameLocks noGrp="1"/>
          </p:cNvGraphicFramePr>
          <p:nvPr/>
        </p:nvGraphicFramePr>
        <p:xfrm>
          <a:off x="6243917" y="3663758"/>
          <a:ext cx="5616001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4555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809248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2172198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21554">
                <a:tc>
                  <a:txBody>
                    <a:bodyPr/>
                    <a:lstStyle/>
                    <a:p>
                      <a:pPr algn="l"/>
                      <a:r>
                        <a:rPr lang="pl-PL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Ostatni odczyt</a:t>
                      </a:r>
                      <a:r>
                        <a:rPr lang="en-GB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: </a:t>
                      </a:r>
                      <a:r>
                        <a:rPr lang="pl-PL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06</a:t>
                      </a:r>
                      <a:r>
                        <a:rPr lang="en-GB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/202</a:t>
                      </a:r>
                      <a:r>
                        <a:rPr lang="pl-PL" sz="1200" noProof="0" dirty="0">
                          <a:solidFill>
                            <a:srgbClr val="303030"/>
                          </a:solidFill>
                          <a:latin typeface="Nunito"/>
                        </a:rPr>
                        <a:t>5</a:t>
                      </a:r>
                      <a:endParaRPr lang="en-GB" sz="1200" noProof="0" dirty="0">
                        <a:solidFill>
                          <a:srgbClr val="303030"/>
                        </a:solidFill>
                        <a:latin typeface="Nunito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rgbClr val="00B050"/>
                          </a:solidFill>
                          <a:latin typeface="Nunito"/>
                        </a:rPr>
                        <a:t>12,7%</a:t>
                      </a:r>
                      <a:endParaRPr lang="en-GB" sz="1200" noProof="0" dirty="0">
                        <a:solidFill>
                          <a:srgbClr val="00B050"/>
                        </a:solidFill>
                        <a:latin typeface="Nunito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noProof="0" dirty="0">
                          <a:solidFill>
                            <a:srgbClr val="FF0000"/>
                          </a:solidFill>
                          <a:latin typeface="Nunito"/>
                        </a:rPr>
                        <a:t>-</a:t>
                      </a:r>
                      <a:r>
                        <a:rPr lang="pl-PL" sz="1200" noProof="0">
                          <a:solidFill>
                            <a:srgbClr val="FF0000"/>
                          </a:solidFill>
                          <a:latin typeface="Nunito"/>
                        </a:rPr>
                        <a:t>2,3 p. </a:t>
                      </a:r>
                      <a:r>
                        <a:rPr lang="pl-PL" sz="1200" noProof="0" dirty="0">
                          <a:solidFill>
                            <a:srgbClr val="FF0000"/>
                          </a:solidFill>
                          <a:latin typeface="Nunito"/>
                        </a:rPr>
                        <a:t>m/m</a:t>
                      </a:r>
                      <a:endParaRPr lang="en-GB" sz="1200" baseline="0" noProof="0" dirty="0">
                        <a:solidFill>
                          <a:srgbClr val="FF0000"/>
                        </a:solidFill>
                        <a:latin typeface="Nunito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pic>
        <p:nvPicPr>
          <p:cNvPr id="6" name="Obraz 5">
            <a:extLst>
              <a:ext uri="{FF2B5EF4-FFF2-40B4-BE49-F238E27FC236}">
                <a16:creationId xmlns:a16="http://schemas.microsoft.com/office/drawing/2014/main" id="{E9F1FB2F-FC63-4005-AB60-0B4F6C114B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858" y="3994037"/>
            <a:ext cx="5626800" cy="2263391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0267FEC-B2DA-404C-9EAF-989C7D3A66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9858" y="1032440"/>
            <a:ext cx="5626800" cy="2557081"/>
          </a:xfrm>
          <a:prstGeom prst="rect">
            <a:avLst/>
          </a:prstGeom>
        </p:spPr>
      </p:pic>
      <p:sp>
        <p:nvSpPr>
          <p:cNvPr id="15" name="pole tekstowe 14">
            <a:extLst>
              <a:ext uri="{FF2B5EF4-FFF2-40B4-BE49-F238E27FC236}">
                <a16:creationId xmlns:a16="http://schemas.microsoft.com/office/drawing/2014/main" id="{6D7E869C-9B70-43B6-866E-BCCE1E235593}"/>
              </a:ext>
            </a:extLst>
          </p:cNvPr>
          <p:cNvSpPr txBox="1"/>
          <p:nvPr/>
        </p:nvSpPr>
        <p:spPr>
          <a:xfrm>
            <a:off x="3462470" y="3028288"/>
            <a:ext cx="2447782" cy="23649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Źródło: Polska Izba Gospodarcza Maszyn i Urządzeń Rolniczych</a:t>
            </a:r>
            <a:endParaRPr kumimoji="0" lang="en-GB" sz="1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pic>
        <p:nvPicPr>
          <p:cNvPr id="9" name="Obraz 8">
            <a:extLst>
              <a:ext uri="{FF2B5EF4-FFF2-40B4-BE49-F238E27FC236}">
                <a16:creationId xmlns:a16="http://schemas.microsoft.com/office/drawing/2014/main" id="{4F3C1AC1-316A-499D-BCFF-59907AFD76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45015" y="1035076"/>
            <a:ext cx="5614903" cy="2554445"/>
          </a:xfrm>
          <a:prstGeom prst="rect">
            <a:avLst/>
          </a:prstGeom>
        </p:spPr>
      </p:pic>
      <p:graphicFrame>
        <p:nvGraphicFramePr>
          <p:cNvPr id="27" name="Tabela 26">
            <a:extLst>
              <a:ext uri="{FF2B5EF4-FFF2-40B4-BE49-F238E27FC236}">
                <a16:creationId xmlns:a16="http://schemas.microsoft.com/office/drawing/2014/main" id="{7D95D953-BAB4-4EB9-AB83-1ABB25CB1D6B}"/>
              </a:ext>
            </a:extLst>
          </p:cNvPr>
          <p:cNvGraphicFramePr>
            <a:graphicFrameLocks noGrp="1"/>
          </p:cNvGraphicFramePr>
          <p:nvPr/>
        </p:nvGraphicFramePr>
        <p:xfrm>
          <a:off x="6779422" y="5385521"/>
          <a:ext cx="4556702" cy="902547"/>
        </p:xfrm>
        <a:graphic>
          <a:graphicData uri="http://schemas.openxmlformats.org/drawingml/2006/table">
            <a:tbl>
              <a:tblPr/>
              <a:tblGrid>
                <a:gridCol w="1728000">
                  <a:extLst>
                    <a:ext uri="{9D8B030D-6E8A-4147-A177-3AD203B41FA5}">
                      <a16:colId xmlns:a16="http://schemas.microsoft.com/office/drawing/2014/main" val="1545378166"/>
                    </a:ext>
                  </a:extLst>
                </a:gridCol>
                <a:gridCol w="115200">
                  <a:extLst>
                    <a:ext uri="{9D8B030D-6E8A-4147-A177-3AD203B41FA5}">
                      <a16:colId xmlns:a16="http://schemas.microsoft.com/office/drawing/2014/main" val="1540940417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507178925"/>
                    </a:ext>
                  </a:extLst>
                </a:gridCol>
                <a:gridCol w="115200">
                  <a:extLst>
                    <a:ext uri="{9D8B030D-6E8A-4147-A177-3AD203B41FA5}">
                      <a16:colId xmlns:a16="http://schemas.microsoft.com/office/drawing/2014/main" val="2652029142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3310121249"/>
                    </a:ext>
                  </a:extLst>
                </a:gridCol>
                <a:gridCol w="114302">
                  <a:extLst>
                    <a:ext uri="{9D8B030D-6E8A-4147-A177-3AD203B41FA5}">
                      <a16:colId xmlns:a16="http://schemas.microsoft.com/office/drawing/2014/main" val="937748302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342008149"/>
                    </a:ext>
                  </a:extLst>
                </a:gridCol>
              </a:tblGrid>
              <a:tr h="2311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500" b="1" kern="1200" noProof="0" dirty="0">
                        <a:solidFill>
                          <a:schemeClr val="lt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5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4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2024</a:t>
                      </a:r>
                      <a:endParaRPr lang="en-GB" sz="1400" b="1" i="0" u="none" strike="noStrike" noProof="0" dirty="0">
                        <a:solidFill>
                          <a:srgbClr val="FFFFFF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99F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500" b="1" i="0" u="none" strike="noStrike" noProof="0" dirty="0">
                        <a:solidFill>
                          <a:srgbClr val="000000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400" b="1" i="0" u="none" strike="noStrike" noProof="0">
                          <a:solidFill>
                            <a:srgbClr val="FFFFFF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I kw. </a:t>
                      </a:r>
                      <a:r>
                        <a:rPr lang="pl-PL" sz="14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25</a:t>
                      </a:r>
                      <a:endParaRPr lang="en-GB" sz="1400" b="1" i="0" u="none" strike="noStrike" noProof="0" dirty="0">
                        <a:solidFill>
                          <a:srgbClr val="FFFFFF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GB" sz="100" b="1" i="0" u="none" strike="noStrike" noProof="0" dirty="0">
                        <a:solidFill>
                          <a:srgbClr val="FFFFFF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400" b="1" i="0" u="none" strike="noStrike" noProof="0">
                          <a:solidFill>
                            <a:srgbClr val="FFFFFF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II kw. </a:t>
                      </a:r>
                      <a:r>
                        <a:rPr lang="pl-PL" sz="14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2025</a:t>
                      </a:r>
                      <a:endParaRPr lang="en-GB" sz="1400" b="1" i="0" u="none" strike="noStrike" noProof="0" dirty="0">
                        <a:solidFill>
                          <a:srgbClr val="FFFFFF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553941"/>
                  </a:ext>
                </a:extLst>
              </a:tr>
              <a:tr h="41487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00" b="1" i="0" u="none" strike="noStrike" noProof="0" dirty="0" err="1">
                          <a:solidFill>
                            <a:srgbClr val="007856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endParaRPr lang="en-GB" sz="100" b="1" i="0" u="none" strike="noStrike" noProof="0" dirty="0">
                        <a:solidFill>
                          <a:srgbClr val="007856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00" b="1" i="0" u="none" strike="noStrike" noProof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4087237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kumimoji="0" lang="pl-PL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uLnTx/>
                          <a:uFillTx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Ilość [sztuki]</a:t>
                      </a:r>
                      <a:endParaRPr kumimoji="0" lang="pl-PL" sz="13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uLnTx/>
                        <a:uFillTx/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7739" marR="146251" marT="7739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300" b="1" i="0" u="none" strike="noStrike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5 722</a:t>
                      </a:r>
                    </a:p>
                  </a:txBody>
                  <a:tcPr marL="10160" marR="10160" marT="10160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300" b="1" i="0" u="none" strike="noStrike" dirty="0">
                        <a:solidFill>
                          <a:schemeClr val="tx1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1 821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300" b="0" i="0" u="none" strike="noStrike" kern="1200" dirty="0">
                        <a:solidFill>
                          <a:schemeClr val="tx1"/>
                        </a:solidFill>
                        <a:effectLst/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4451" marR="44451" marT="0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2 417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1752560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kumimoji="0" lang="pl-PL" sz="13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uLnTx/>
                          <a:uFillTx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dynamika [r/r]</a:t>
                      </a:r>
                    </a:p>
                  </a:txBody>
                  <a:tcPr marL="7739" marR="146251" marT="7739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300" b="1" i="0" u="none" strike="noStrike" noProof="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300" b="1" i="0" u="none" strike="noStrike" dirty="0">
                          <a:solidFill>
                            <a:srgbClr val="FF0000"/>
                          </a:solidFill>
                          <a:effectLst/>
                          <a:latin typeface="Nunito"/>
                          <a:cs typeface="Segoe UI" panose="020B0502040204020203" pitchFamily="34" charset="0"/>
                        </a:rPr>
                        <a:t>-17,5%</a:t>
                      </a:r>
                    </a:p>
                  </a:txBody>
                  <a:tcPr marL="10160" marR="10160" marT="10160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300" b="1" i="0" u="none" strike="noStrike" dirty="0">
                        <a:solidFill>
                          <a:schemeClr val="tx1"/>
                        </a:solidFill>
                        <a:effectLst/>
                        <a:latin typeface="Nunito"/>
                        <a:cs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73" rtl="0" eaLnBrk="1" fontAlgn="b" latinLnBrk="0" hangingPunct="1"/>
                      <a:r>
                        <a:rPr lang="pl-PL" sz="13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37,3%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300" b="0" i="0" u="none" strike="noStrike" kern="1200" dirty="0">
                        <a:solidFill>
                          <a:schemeClr val="tx1"/>
                        </a:solidFill>
                        <a:effectLst/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4451" marR="44451" marT="0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685773" rtl="0" eaLnBrk="1" fontAlgn="b" latinLnBrk="0" hangingPunct="1"/>
                      <a:r>
                        <a:rPr lang="pl-PL" sz="13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89,6%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9380150"/>
                  </a:ext>
                </a:extLst>
              </a:tr>
            </a:tbl>
          </a:graphicData>
        </a:graphic>
      </p:graphicFrame>
      <p:sp>
        <p:nvSpPr>
          <p:cNvPr id="28" name="Prostokąt 27">
            <a:extLst>
              <a:ext uri="{FF2B5EF4-FFF2-40B4-BE49-F238E27FC236}">
                <a16:creationId xmlns:a16="http://schemas.microsoft.com/office/drawing/2014/main" id="{4D5DE6D0-DC72-4381-A58D-BEE65E48D996}"/>
              </a:ext>
            </a:extLst>
          </p:cNvPr>
          <p:cNvSpPr/>
          <p:nvPr/>
        </p:nvSpPr>
        <p:spPr>
          <a:xfrm>
            <a:off x="6427803" y="4655699"/>
            <a:ext cx="5214150" cy="3784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Rejestracje nowych ciągników rolniczych na osoby fizyczne</a:t>
            </a:r>
          </a:p>
        </p:txBody>
      </p:sp>
      <p:cxnSp>
        <p:nvCxnSpPr>
          <p:cNvPr id="29" name="Łącznik prosty 28">
            <a:extLst>
              <a:ext uri="{FF2B5EF4-FFF2-40B4-BE49-F238E27FC236}">
                <a16:creationId xmlns:a16="http://schemas.microsoft.com/office/drawing/2014/main" id="{2F282896-5D94-4A4A-ABAD-3DA5C2FF41BB}"/>
              </a:ext>
            </a:extLst>
          </p:cNvPr>
          <p:cNvCxnSpPr>
            <a:cxnSpLocks/>
          </p:cNvCxnSpPr>
          <p:nvPr/>
        </p:nvCxnSpPr>
        <p:spPr>
          <a:xfrm>
            <a:off x="6518707" y="5065539"/>
            <a:ext cx="5032343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pole tekstowe 29">
            <a:extLst>
              <a:ext uri="{FF2B5EF4-FFF2-40B4-BE49-F238E27FC236}">
                <a16:creationId xmlns:a16="http://schemas.microsoft.com/office/drawing/2014/main" id="{E04D157F-5DCE-4254-91C4-C6B3860B54B1}"/>
              </a:ext>
            </a:extLst>
          </p:cNvPr>
          <p:cNvSpPr txBox="1"/>
          <p:nvPr/>
        </p:nvSpPr>
        <p:spPr>
          <a:xfrm>
            <a:off x="7339138" y="6196468"/>
            <a:ext cx="4186448" cy="23649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Źródło: SAMAR</a:t>
            </a:r>
            <a:endParaRPr kumimoji="0" lang="en-GB" sz="1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885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BE28AD86-F718-6190-2C7B-5C73B64651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85780" y="8367"/>
            <a:ext cx="3015343" cy="6858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10720722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pole tekstowe 15">
            <a:extLst>
              <a:ext uri="{FF2B5EF4-FFF2-40B4-BE49-F238E27FC236}">
                <a16:creationId xmlns:a16="http://schemas.microsoft.com/office/drawing/2014/main" id="{3648394B-9A82-1BDC-18B2-166329DFCB5B}"/>
              </a:ext>
            </a:extLst>
          </p:cNvPr>
          <p:cNvSpPr txBox="1"/>
          <p:nvPr/>
        </p:nvSpPr>
        <p:spPr>
          <a:xfrm>
            <a:off x="416975" y="403521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Przemysł powoli odbija, w większym stopniu dzięki branżom krajowym</a:t>
            </a:r>
          </a:p>
        </p:txBody>
      </p:sp>
      <p:pic>
        <p:nvPicPr>
          <p:cNvPr id="9" name="Obraz 16">
            <a:extLst>
              <a:ext uri="{FF2B5EF4-FFF2-40B4-BE49-F238E27FC236}">
                <a16:creationId xmlns:a16="http://schemas.microsoft.com/office/drawing/2014/main" id="{595DC2AA-612C-6911-6BE8-78AB9C1109B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Symbol zastępczy zawartości 2">
            <a:extLst>
              <a:ext uri="{FF2B5EF4-FFF2-40B4-BE49-F238E27FC236}">
                <a16:creationId xmlns:a16="http://schemas.microsoft.com/office/drawing/2014/main" id="{EEA67B89-4789-AC1A-BB75-0CD3D7A9F5C8}"/>
              </a:ext>
            </a:extLst>
          </p:cNvPr>
          <p:cNvSpPr txBox="1">
            <a:spLocks/>
          </p:cNvSpPr>
          <p:nvPr/>
        </p:nvSpPr>
        <p:spPr>
          <a:xfrm>
            <a:off x="345259" y="1097981"/>
            <a:ext cx="11517348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pl-PL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1" i="0" u="none" strike="noStrike" cap="none" spc="0" normalizeH="0" baseline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cs typeface="Segoe UI" panose="020B0502040204020203" pitchFamily="34" charset="0"/>
              </a:defRPr>
            </a:lvl1pPr>
            <a:lvl2pPr marL="742950" indent="-285750">
              <a:defRPr>
                <a:latin typeface="Calibri" panose="020F0502020204030204" pitchFamily="34" charset="0"/>
              </a:defRPr>
            </a:lvl2pPr>
            <a:lvl3pPr marL="1143000" indent="-228600">
              <a:defRPr>
                <a:latin typeface="Calibri" panose="020F0502020204030204" pitchFamily="34" charset="0"/>
              </a:defRPr>
            </a:lvl3pPr>
            <a:lvl4pPr marL="1600200" indent="-228600">
              <a:defRPr>
                <a:latin typeface="Calibri" panose="020F0502020204030204" pitchFamily="34" charset="0"/>
              </a:defRPr>
            </a:lvl4pPr>
            <a:lvl5pPr marL="2057400" indent="-228600">
              <a:defRPr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Stagnacja w strefie euro przekładała się na słabsze wyniki produkcji w branżach typowo eksportowych: 1,9% za 01-06/2025 (-1,5% r/r w </a:t>
            </a:r>
            <a:r>
              <a:rPr kumimoji="0" lang="pl-PL" altLang="pl-PL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2024). </a:t>
            </a:r>
            <a:r>
              <a:rPr kumimoji="0" lang="pl-PL" alt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 tym samym okresie produkcja branż zorientowanych na rynek krajowy wzrosła o 2,7% (o 3,9% r/r w </a:t>
            </a:r>
            <a:r>
              <a:rPr kumimoji="0" lang="pl-PL" altLang="pl-PL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2024). </a:t>
            </a:r>
            <a:endParaRPr kumimoji="0" lang="pl-PL" altLang="pl-PL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6" name="Pagon 24">
            <a:extLst>
              <a:ext uri="{FF2B5EF4-FFF2-40B4-BE49-F238E27FC236}">
                <a16:creationId xmlns:a16="http://schemas.microsoft.com/office/drawing/2014/main" id="{CC0E6872-8DF0-C39A-0ADB-6B91FAF08F7D}"/>
              </a:ext>
            </a:extLst>
          </p:cNvPr>
          <p:cNvSpPr/>
          <p:nvPr/>
        </p:nvSpPr>
        <p:spPr>
          <a:xfrm rot="5400000">
            <a:off x="2687997" y="5137439"/>
            <a:ext cx="336000" cy="1183019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Rectangle: Rounded Corners 3">
            <a:extLst>
              <a:ext uri="{FF2B5EF4-FFF2-40B4-BE49-F238E27FC236}">
                <a16:creationId xmlns:a16="http://schemas.microsoft.com/office/drawing/2014/main" id="{5E6E5663-CE91-2C37-1B43-DA0E9F2CD0D5}"/>
              </a:ext>
            </a:extLst>
          </p:cNvPr>
          <p:cNvSpPr/>
          <p:nvPr/>
        </p:nvSpPr>
        <p:spPr>
          <a:xfrm>
            <a:off x="202223" y="6001376"/>
            <a:ext cx="2519589" cy="495833"/>
          </a:xfrm>
          <a:prstGeom prst="roundRect">
            <a:avLst>
              <a:gd name="adj" fmla="val 0"/>
            </a:avLst>
          </a:prstGeom>
          <a:noFill/>
          <a:ln w="19050">
            <a:solidFill>
              <a:srgbClr val="0B3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333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I-III kw. 2024*</a:t>
            </a:r>
            <a:endParaRPr kumimoji="0" lang="en-GB" sz="1333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Rectangle: Rounded Corners 3">
            <a:extLst>
              <a:ext uri="{FF2B5EF4-FFF2-40B4-BE49-F238E27FC236}">
                <a16:creationId xmlns:a16="http://schemas.microsoft.com/office/drawing/2014/main" id="{2B84C145-C5E8-AF6A-207D-A70AC5CA4A9B}"/>
              </a:ext>
            </a:extLst>
          </p:cNvPr>
          <p:cNvSpPr/>
          <p:nvPr/>
        </p:nvSpPr>
        <p:spPr>
          <a:xfrm>
            <a:off x="1454047" y="6085144"/>
            <a:ext cx="1186196" cy="328296"/>
          </a:xfrm>
          <a:prstGeom prst="roundRect">
            <a:avLst>
              <a:gd name="adj" fmla="val 17549"/>
            </a:avLst>
          </a:prstGeom>
          <a:solidFill>
            <a:srgbClr val="00B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 Black" panose="020B0604020202020204" pitchFamily="34" charset="0"/>
              </a:rPr>
              <a:t>0,2% r/r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20" name="Rectangle: Rounded Corners 3">
            <a:extLst>
              <a:ext uri="{FF2B5EF4-FFF2-40B4-BE49-F238E27FC236}">
                <a16:creationId xmlns:a16="http://schemas.microsoft.com/office/drawing/2014/main" id="{D54847F9-1CD1-C3A4-3997-0FA7A93C289E}"/>
              </a:ext>
            </a:extLst>
          </p:cNvPr>
          <p:cNvSpPr/>
          <p:nvPr/>
        </p:nvSpPr>
        <p:spPr>
          <a:xfrm>
            <a:off x="2850758" y="6001376"/>
            <a:ext cx="2342001" cy="495833"/>
          </a:xfrm>
          <a:prstGeom prst="roundRect">
            <a:avLst>
              <a:gd name="adj" fmla="val 0"/>
            </a:avLst>
          </a:prstGeom>
          <a:noFill/>
          <a:ln w="19050">
            <a:solidFill>
              <a:srgbClr val="0C35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333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IV kw. </a:t>
            </a:r>
            <a:r>
              <a:rPr kumimoji="0" lang="pl-PL" sz="1333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2024*</a:t>
            </a:r>
            <a:endParaRPr kumimoji="0" lang="en-GB" sz="1333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Rectangle: Rounded Corners 3">
            <a:extLst>
              <a:ext uri="{FF2B5EF4-FFF2-40B4-BE49-F238E27FC236}">
                <a16:creationId xmlns:a16="http://schemas.microsoft.com/office/drawing/2014/main" id="{1FA0819B-8274-C23F-FCBE-4C9FAF9196C4}"/>
              </a:ext>
            </a:extLst>
          </p:cNvPr>
          <p:cNvSpPr/>
          <p:nvPr/>
        </p:nvSpPr>
        <p:spPr>
          <a:xfrm>
            <a:off x="3954442" y="6085144"/>
            <a:ext cx="1150772" cy="328296"/>
          </a:xfrm>
          <a:prstGeom prst="roundRect">
            <a:avLst>
              <a:gd name="adj" fmla="val 17549"/>
            </a:avLst>
          </a:prstGeom>
          <a:solidFill>
            <a:srgbClr val="00B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 Black" panose="020B0604020202020204" pitchFamily="34" charset="0"/>
              </a:rPr>
              <a:t>0,5% r/r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 Black" panose="020B0604020202020204" pitchFamily="34" charset="0"/>
            </a:endParaRPr>
          </a:p>
        </p:txBody>
      </p:sp>
      <p:graphicFrame>
        <p:nvGraphicFramePr>
          <p:cNvPr id="23" name="Tabela 22">
            <a:extLst>
              <a:ext uri="{FF2B5EF4-FFF2-40B4-BE49-F238E27FC236}">
                <a16:creationId xmlns:a16="http://schemas.microsoft.com/office/drawing/2014/main" id="{9796A6C8-317B-7908-2789-F6374BA1E431}"/>
              </a:ext>
            </a:extLst>
          </p:cNvPr>
          <p:cNvGraphicFramePr>
            <a:graphicFrameLocks noGrp="1"/>
          </p:cNvGraphicFramePr>
          <p:nvPr/>
        </p:nvGraphicFramePr>
        <p:xfrm>
          <a:off x="330335" y="5204370"/>
          <a:ext cx="5051325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5033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748345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2057947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pl-PL" sz="1100" noProof="0" dirty="0">
                          <a:solidFill>
                            <a:schemeClr val="tx1"/>
                          </a:solidFill>
                          <a:latin typeface="Nunito"/>
                        </a:rPr>
                        <a:t>Ostatni </a:t>
                      </a:r>
                      <a:r>
                        <a:rPr lang="pl-PL" sz="11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+mn-cs"/>
                        </a:rPr>
                        <a:t>odczyt: 06</a:t>
                      </a:r>
                      <a:r>
                        <a:rPr lang="en-GB" sz="1100" b="1" kern="1200" noProof="0" dirty="0">
                          <a:solidFill>
                            <a:schemeClr val="tx1"/>
                          </a:solidFill>
                          <a:ea typeface="+mn-ea"/>
                          <a:cs typeface="+mn-cs"/>
                        </a:rPr>
                        <a:t>/</a:t>
                      </a:r>
                      <a:r>
                        <a:rPr lang="pl-PL" sz="11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+mn-cs"/>
                        </a:rPr>
                        <a:t>2025</a:t>
                      </a:r>
                      <a:endParaRPr lang="en-GB" sz="1100" b="1" kern="1200" noProof="0" dirty="0">
                        <a:solidFill>
                          <a:schemeClr val="tx1"/>
                        </a:solidFill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100" noProof="0" dirty="0">
                          <a:solidFill>
                            <a:srgbClr val="00B050"/>
                          </a:solidFill>
                          <a:latin typeface="Nunito"/>
                        </a:rPr>
                        <a:t>0,1%</a:t>
                      </a:r>
                      <a:endParaRPr lang="en-GB" sz="1100" noProof="0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100" noProof="0" dirty="0">
                          <a:solidFill>
                            <a:schemeClr val="tx1"/>
                          </a:solidFill>
                          <a:latin typeface="Nunito"/>
                        </a:rPr>
                        <a:t>vs</a:t>
                      </a:r>
                      <a:r>
                        <a:rPr lang="pl-PL" sz="1100" baseline="0" noProof="0" dirty="0">
                          <a:solidFill>
                            <a:schemeClr val="tx1"/>
                          </a:solidFill>
                          <a:latin typeface="Nunito"/>
                        </a:rPr>
                        <a:t> 1,1% r/r dla 05/2025</a:t>
                      </a:r>
                      <a:endParaRPr lang="en-GB" sz="1100" noProof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sp>
        <p:nvSpPr>
          <p:cNvPr id="24" name="pole tekstowe 23">
            <a:extLst>
              <a:ext uri="{FF2B5EF4-FFF2-40B4-BE49-F238E27FC236}">
                <a16:creationId xmlns:a16="http://schemas.microsoft.com/office/drawing/2014/main" id="{B1011885-8CAD-82CD-30C2-71C16B7EB3A0}"/>
              </a:ext>
            </a:extLst>
          </p:cNvPr>
          <p:cNvSpPr txBox="1"/>
          <p:nvPr/>
        </p:nvSpPr>
        <p:spPr>
          <a:xfrm>
            <a:off x="11243124" y="6454479"/>
            <a:ext cx="16078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A4E"/>
              </a:buClr>
              <a:buSzTx/>
              <a:buFontTx/>
              <a:buNone/>
              <a:tabLst/>
              <a:defRPr/>
            </a:pPr>
            <a:r>
              <a:rPr kumimoji="0" lang="pl-PL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*dane NSA</a:t>
            </a:r>
            <a:endParaRPr kumimoji="0" lang="en-GB" sz="9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" name="Rectangle: Rounded Corners 3">
            <a:extLst>
              <a:ext uri="{FF2B5EF4-FFF2-40B4-BE49-F238E27FC236}">
                <a16:creationId xmlns:a16="http://schemas.microsoft.com/office/drawing/2014/main" id="{B15836F1-064D-C547-083F-D97277C1F1FE}"/>
              </a:ext>
            </a:extLst>
          </p:cNvPr>
          <p:cNvSpPr/>
          <p:nvPr/>
        </p:nvSpPr>
        <p:spPr>
          <a:xfrm>
            <a:off x="5321706" y="6001376"/>
            <a:ext cx="2342001" cy="495833"/>
          </a:xfrm>
          <a:prstGeom prst="roundRect">
            <a:avLst>
              <a:gd name="adj" fmla="val 0"/>
            </a:avLst>
          </a:prstGeom>
          <a:noFill/>
          <a:ln w="19050">
            <a:solidFill>
              <a:srgbClr val="0C35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333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 kw. </a:t>
            </a:r>
            <a:r>
              <a:rPr kumimoji="0" lang="pl-PL" sz="1333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2025*</a:t>
            </a:r>
            <a:endParaRPr kumimoji="0" lang="en-GB" sz="1333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" name="Rectangle: Rounded Corners 3">
            <a:extLst>
              <a:ext uri="{FF2B5EF4-FFF2-40B4-BE49-F238E27FC236}">
                <a16:creationId xmlns:a16="http://schemas.microsoft.com/office/drawing/2014/main" id="{27839F6E-C868-25BC-FAAE-849E523F939B}"/>
              </a:ext>
            </a:extLst>
          </p:cNvPr>
          <p:cNvSpPr/>
          <p:nvPr/>
        </p:nvSpPr>
        <p:spPr>
          <a:xfrm>
            <a:off x="6554337" y="6085144"/>
            <a:ext cx="1015848" cy="328296"/>
          </a:xfrm>
          <a:prstGeom prst="roundRect">
            <a:avLst>
              <a:gd name="adj" fmla="val 17549"/>
            </a:avLst>
          </a:prstGeom>
          <a:solidFill>
            <a:srgbClr val="00B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 Black" panose="020B0604020202020204" pitchFamily="34" charset="0"/>
              </a:rPr>
              <a:t>0,8% r/r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28" name="Rectangle: Rounded Corners 3">
            <a:extLst>
              <a:ext uri="{FF2B5EF4-FFF2-40B4-BE49-F238E27FC236}">
                <a16:creationId xmlns:a16="http://schemas.microsoft.com/office/drawing/2014/main" id="{07B1199F-E5D7-7C4B-3C6B-BF882BB992F3}"/>
              </a:ext>
            </a:extLst>
          </p:cNvPr>
          <p:cNvSpPr/>
          <p:nvPr/>
        </p:nvSpPr>
        <p:spPr>
          <a:xfrm>
            <a:off x="7792654" y="6001376"/>
            <a:ext cx="2342001" cy="495833"/>
          </a:xfrm>
          <a:prstGeom prst="roundRect">
            <a:avLst>
              <a:gd name="adj" fmla="val 0"/>
            </a:avLst>
          </a:prstGeom>
          <a:noFill/>
          <a:ln w="19050">
            <a:solidFill>
              <a:srgbClr val="0C35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333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II kw. </a:t>
            </a:r>
            <a:r>
              <a:rPr kumimoji="0" lang="pl-PL" sz="1333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2025*</a:t>
            </a:r>
            <a:endParaRPr kumimoji="0" lang="en-GB" sz="1333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" name="Rectangle: Rounded Corners 3">
            <a:extLst>
              <a:ext uri="{FF2B5EF4-FFF2-40B4-BE49-F238E27FC236}">
                <a16:creationId xmlns:a16="http://schemas.microsoft.com/office/drawing/2014/main" id="{B41CECE8-B53C-3B7E-E49E-41333821203F}"/>
              </a:ext>
            </a:extLst>
          </p:cNvPr>
          <p:cNvSpPr/>
          <p:nvPr/>
        </p:nvSpPr>
        <p:spPr>
          <a:xfrm>
            <a:off x="8975623" y="6085144"/>
            <a:ext cx="1059532" cy="328296"/>
          </a:xfrm>
          <a:prstGeom prst="roundRect">
            <a:avLst>
              <a:gd name="adj" fmla="val 17549"/>
            </a:avLst>
          </a:prstGeom>
          <a:solidFill>
            <a:srgbClr val="00B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 Black" panose="020B0604020202020204" pitchFamily="34" charset="0"/>
              </a:rPr>
              <a:t>1,9% r/r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 Black" panose="020B0604020202020204" pitchFamily="34" charset="0"/>
            </a:endParaRPr>
          </a:p>
        </p:txBody>
      </p:sp>
      <p:pic>
        <p:nvPicPr>
          <p:cNvPr id="30" name="Obraz 16">
            <a:extLst>
              <a:ext uri="{FF2B5EF4-FFF2-40B4-BE49-F238E27FC236}">
                <a16:creationId xmlns:a16="http://schemas.microsoft.com/office/drawing/2014/main" id="{A8CDB898-E318-5938-A86D-6A15BE7B52C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9261851" y="575547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AEBF67FF-06D1-44C7-AB4F-C58D9EC855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302" y="1820278"/>
            <a:ext cx="5043390" cy="3330050"/>
          </a:xfrm>
          <a:prstGeom prst="rect">
            <a:avLst/>
          </a:prstGeom>
        </p:spPr>
      </p:pic>
      <p:sp>
        <p:nvSpPr>
          <p:cNvPr id="32" name="Pagon 24">
            <a:extLst>
              <a:ext uri="{FF2B5EF4-FFF2-40B4-BE49-F238E27FC236}">
                <a16:creationId xmlns:a16="http://schemas.microsoft.com/office/drawing/2014/main" id="{5BB42562-A26D-476C-81CF-E0BBC7826E9E}"/>
              </a:ext>
            </a:extLst>
          </p:cNvPr>
          <p:cNvSpPr/>
          <p:nvPr/>
        </p:nvSpPr>
        <p:spPr>
          <a:xfrm>
            <a:off x="5663067" y="2893794"/>
            <a:ext cx="336000" cy="1183019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870F6750-0768-4503-BAA6-83B40B96B4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7744" y="1820303"/>
            <a:ext cx="5619641" cy="3330000"/>
          </a:xfrm>
          <a:prstGeom prst="rect">
            <a:avLst/>
          </a:prstGeom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102B1D9E-355C-4A77-AC2A-56688106774B}"/>
              </a:ext>
            </a:extLst>
          </p:cNvPr>
          <p:cNvSpPr txBox="1"/>
          <p:nvPr/>
        </p:nvSpPr>
        <p:spPr>
          <a:xfrm>
            <a:off x="11243124" y="3480719"/>
            <a:ext cx="11357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05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06/2025:</a:t>
            </a:r>
            <a:endParaRPr kumimoji="0" lang="en-GB" sz="10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534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B3913A-0679-F41A-B57C-2B8378D8C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A2368448-41EB-969D-1288-1FB2D8AB14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40B1E52D-9B22-271A-71DE-AD27ABE36E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4B039C43-F012-1041-CF51-1DC6B548CF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10720722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290E5E81-5C9D-106D-25BD-F8F9DDCF737A}"/>
              </a:ext>
            </a:extLst>
          </p:cNvPr>
          <p:cNvSpPr txBox="1"/>
          <p:nvPr/>
        </p:nvSpPr>
        <p:spPr>
          <a:xfrm>
            <a:off x="416975" y="413146"/>
            <a:ext cx="11622626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Badania GUS pokazują stabilizację koniunktury w przemyśle w ostatnim roku, ale na dosyć </a:t>
            </a:r>
            <a:r>
              <a:rPr kumimoji="0" lang="pl-PL" altLang="pl-PL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niskim poziomie. </a:t>
            </a: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PMI na krótko przekroczył barierę </a:t>
            </a:r>
            <a:r>
              <a:rPr kumimoji="0" lang="pl-PL" altLang="pl-PL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50 pkt., </a:t>
            </a: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po 33 </a:t>
            </a:r>
            <a:r>
              <a:rPr kumimoji="0" lang="pl-PL" altLang="pl-PL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miesiącach recesji.</a:t>
            </a:r>
            <a:endParaRPr kumimoji="0" lang="pl-PL" altLang="pl-PL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 Sans 10pt ExtraBold" pitchFamily="2" charset="-18"/>
              <a:ea typeface="+mn-ea"/>
              <a:cs typeface="+mn-cs"/>
            </a:endParaRP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D9AB235B-1664-8DB8-05EF-2AE7B53C020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11586411" y="824707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218C1168-910F-90FA-1E81-DD1D769289C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Prostokąt 7">
            <a:extLst>
              <a:ext uri="{FF2B5EF4-FFF2-40B4-BE49-F238E27FC236}">
                <a16:creationId xmlns:a16="http://schemas.microsoft.com/office/drawing/2014/main" id="{CBFA739B-6B11-FA27-BB81-1E7B4026D51B}"/>
              </a:ext>
            </a:extLst>
          </p:cNvPr>
          <p:cNvSpPr/>
          <p:nvPr/>
        </p:nvSpPr>
        <p:spPr>
          <a:xfrm>
            <a:off x="342914" y="1426632"/>
            <a:ext cx="11514124" cy="72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PMI poniżej bariery </a:t>
            </a:r>
            <a:r>
              <a:rPr kumimoji="0" lang="pl-PL" altLang="pl-PL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50 pkt. </a:t>
            </a:r>
            <a:r>
              <a:rPr kumimoji="0" lang="pl-PL" alt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po trzech miesiącach odczytów powyżej </a:t>
            </a:r>
            <a:r>
              <a:rPr kumimoji="0" lang="pl-PL" altLang="pl-PL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50 pkt. </a:t>
            </a:r>
            <a:r>
              <a:rPr kumimoji="0" lang="pl-PL" alt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Bardziej stabilne są natomiast odczyty szerszego indeksu koniunktury GUS, w większym stopniu uwzględniającego oceny mniejszych i </a:t>
            </a:r>
            <a:r>
              <a:rPr kumimoji="0" lang="pl-PL" altLang="pl-PL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średnich firm.</a:t>
            </a:r>
            <a:endParaRPr kumimoji="0" lang="pl-PL" altLang="pl-PL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70BB6883-B151-E862-EBE3-D265BE5CA23E}"/>
              </a:ext>
            </a:extLst>
          </p:cNvPr>
          <p:cNvGraphicFramePr>
            <a:graphicFrameLocks noGrp="1"/>
          </p:cNvGraphicFramePr>
          <p:nvPr/>
        </p:nvGraphicFramePr>
        <p:xfrm>
          <a:off x="339301" y="5462278"/>
          <a:ext cx="4932362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4057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950272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1448033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Ostatni odczyt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: 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07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/202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5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1" kern="1200" noProof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45,9</a:t>
                      </a:r>
                      <a:r>
                        <a:rPr lang="en-GB" sz="1200" b="1" kern="1200" noProof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 p.</a:t>
                      </a:r>
                      <a:endParaRPr lang="en-GB" sz="1200" b="1" kern="1200" noProof="0" dirty="0">
                        <a:solidFill>
                          <a:srgbClr val="F7371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pl-PL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+1,1</a:t>
                      </a:r>
                      <a:r>
                        <a:rPr lang="en-GB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 p. m/m</a:t>
                      </a: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8B4BB4AB-55F4-CE7A-82DF-7939EFBAAEB8}"/>
              </a:ext>
            </a:extLst>
          </p:cNvPr>
          <p:cNvGraphicFramePr>
            <a:graphicFrameLocks noGrp="1"/>
          </p:cNvGraphicFramePr>
          <p:nvPr/>
        </p:nvGraphicFramePr>
        <p:xfrm>
          <a:off x="6912437" y="5462278"/>
          <a:ext cx="4953981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5165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954436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1454380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Ostatni odczyt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: 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07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/202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5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1" kern="1200" noProof="0" dirty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</a:t>
                      </a:r>
                      <a:r>
                        <a:rPr lang="pl-PL" sz="1200" b="1" kern="1200" noProof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8,6</a:t>
                      </a:r>
                      <a:r>
                        <a:rPr lang="en-GB" sz="1200" b="1" kern="1200" noProof="0">
                          <a:solidFill>
                            <a:srgbClr val="F7371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 p.</a:t>
                      </a:r>
                      <a:endParaRPr lang="en-GB" sz="1200" b="1" kern="1200" noProof="0" dirty="0">
                        <a:solidFill>
                          <a:srgbClr val="F7371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pl-PL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+</a:t>
                      </a:r>
                      <a:r>
                        <a:rPr lang="pl-PL" sz="1200" b="1" kern="1200" noProof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0,5</a:t>
                      </a:r>
                      <a:r>
                        <a:rPr lang="en-GB" sz="1200" b="1" kern="1200" noProof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 p. </a:t>
                      </a:r>
                      <a:r>
                        <a:rPr lang="en-GB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m/m</a:t>
                      </a: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pic>
        <p:nvPicPr>
          <p:cNvPr id="9" name="Obraz 8">
            <a:extLst>
              <a:ext uri="{FF2B5EF4-FFF2-40B4-BE49-F238E27FC236}">
                <a16:creationId xmlns:a16="http://schemas.microsoft.com/office/drawing/2014/main" id="{236A5FAF-FB6A-4A29-914E-840C4548F2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3293" y="2524366"/>
            <a:ext cx="4953600" cy="2809346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CBAF785E-C3CA-48DE-B4AD-354D5A563C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273" y="2525039"/>
            <a:ext cx="4936390" cy="2808000"/>
          </a:xfrm>
          <a:prstGeom prst="rect">
            <a:avLst/>
          </a:prstGeom>
        </p:spPr>
      </p:pic>
      <p:sp>
        <p:nvSpPr>
          <p:cNvPr id="18" name="Pagon 24">
            <a:extLst>
              <a:ext uri="{FF2B5EF4-FFF2-40B4-BE49-F238E27FC236}">
                <a16:creationId xmlns:a16="http://schemas.microsoft.com/office/drawing/2014/main" id="{F2708BB9-27B2-441C-B88F-CA290DBD7F52}"/>
              </a:ext>
            </a:extLst>
          </p:cNvPr>
          <p:cNvSpPr/>
          <p:nvPr/>
        </p:nvSpPr>
        <p:spPr>
          <a:xfrm>
            <a:off x="5942980" y="3337530"/>
            <a:ext cx="336000" cy="1183019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A4D22B6-C2A6-5B84-338E-1C90657585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30189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0799991">
            <a:off x="11662749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13146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Produkcja w Polsce powinna nieznacznie przyspieszyć w 2025 roku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8667088" y="548797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3" name="Prostokąt 12">
            <a:extLst>
              <a:ext uri="{FF2B5EF4-FFF2-40B4-BE49-F238E27FC236}">
                <a16:creationId xmlns:a16="http://schemas.microsoft.com/office/drawing/2014/main" id="{A52AED46-A10A-4A43-8D6A-386EA0058929}"/>
              </a:ext>
            </a:extLst>
          </p:cNvPr>
          <p:cNvSpPr/>
          <p:nvPr/>
        </p:nvSpPr>
        <p:spPr>
          <a:xfrm>
            <a:off x="348563" y="939580"/>
            <a:ext cx="11514596" cy="9015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 I półroczu 2025 dynamika nowych zamówień wyniosła średnio 4,6% r/r, w tym 3,1% r/r dla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zamówień eksportowych.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9" name="Strzałka: pagon 18">
            <a:extLst>
              <a:ext uri="{FF2B5EF4-FFF2-40B4-BE49-F238E27FC236}">
                <a16:creationId xmlns:a16="http://schemas.microsoft.com/office/drawing/2014/main" id="{02302534-B5F8-4AFC-BF81-3637CA1EE57E}"/>
              </a:ext>
            </a:extLst>
          </p:cNvPr>
          <p:cNvSpPr>
            <a:spLocks noChangeAspect="1"/>
          </p:cNvSpPr>
          <p:nvPr/>
        </p:nvSpPr>
        <p:spPr>
          <a:xfrm rot="5400000">
            <a:off x="9420199" y="5308401"/>
            <a:ext cx="284486" cy="720000"/>
          </a:xfrm>
          <a:prstGeom prst="chevron">
            <a:avLst>
              <a:gd name="adj" fmla="val 61398"/>
            </a:avLst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8" name="Prostokąt 17">
            <a:extLst>
              <a:ext uri="{FF2B5EF4-FFF2-40B4-BE49-F238E27FC236}">
                <a16:creationId xmlns:a16="http://schemas.microsoft.com/office/drawing/2014/main" id="{BC8D1347-DE8A-4728-8C0A-09BFDE0DED0D}"/>
              </a:ext>
            </a:extLst>
          </p:cNvPr>
          <p:cNvSpPr/>
          <p:nvPr/>
        </p:nvSpPr>
        <p:spPr>
          <a:xfrm>
            <a:off x="338681" y="5526158"/>
            <a:ext cx="4975200" cy="1132869"/>
          </a:xfrm>
          <a:prstGeom prst="rect">
            <a:avLst/>
          </a:prstGeom>
          <a:noFill/>
          <a:ln>
            <a:solidFill>
              <a:srgbClr val="A7CF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Oczekujemy wzrostu aktywności przemysłu w 2025 roku, jednak w mniejszej skali niż poprawa nowych zamówień przemysłowych. Szacujemy, że w całym 2025 roku dynamika produkcji przemysłowej wyniesie ok. 3,5% r/r. </a:t>
            </a:r>
          </a:p>
        </p:txBody>
      </p:sp>
      <p:graphicFrame>
        <p:nvGraphicFramePr>
          <p:cNvPr id="20" name="Tabela 19">
            <a:extLst>
              <a:ext uri="{FF2B5EF4-FFF2-40B4-BE49-F238E27FC236}">
                <a16:creationId xmlns:a16="http://schemas.microsoft.com/office/drawing/2014/main" id="{51A4088E-65FD-4731-AABA-8DC86EB6749C}"/>
              </a:ext>
            </a:extLst>
          </p:cNvPr>
          <p:cNvGraphicFramePr>
            <a:graphicFrameLocks noGrp="1"/>
          </p:cNvGraphicFramePr>
          <p:nvPr/>
        </p:nvGraphicFramePr>
        <p:xfrm>
          <a:off x="6877050" y="5057822"/>
          <a:ext cx="4979987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0926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906048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1633013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Ostatni odczyt: </a:t>
                      </a:r>
                      <a:r>
                        <a:rPr lang="pl-PL" sz="1200" b="1" kern="1200" noProof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II kw. </a:t>
                      </a:r>
                      <a:r>
                        <a:rPr lang="en-GB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202</a:t>
                      </a:r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5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82,1%</a:t>
                      </a:r>
                      <a:endParaRPr lang="en-GB" sz="1200" b="1" kern="1200" noProof="0" dirty="0">
                        <a:solidFill>
                          <a:srgbClr val="00B050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+0,7</a:t>
                      </a:r>
                      <a:r>
                        <a:rPr lang="en-GB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GB" sz="1200" b="1" kern="1200" noProof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p</a:t>
                      </a:r>
                      <a:r>
                        <a:rPr lang="pl-PL" sz="1200" b="1" kern="1200" noProof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p. </a:t>
                      </a:r>
                      <a:r>
                        <a:rPr lang="pl-PL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Q/Q</a:t>
                      </a:r>
                      <a:r>
                        <a:rPr lang="en-GB" sz="1200" b="1" kern="1200" noProof="0" dirty="0">
                          <a:solidFill>
                            <a:srgbClr val="00B050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sp>
        <p:nvSpPr>
          <p:cNvPr id="25" name="Prostokąt 24">
            <a:extLst>
              <a:ext uri="{FF2B5EF4-FFF2-40B4-BE49-F238E27FC236}">
                <a16:creationId xmlns:a16="http://schemas.microsoft.com/office/drawing/2014/main" id="{C5F0A85B-0231-4C3C-9983-B722A3949950}"/>
              </a:ext>
            </a:extLst>
          </p:cNvPr>
          <p:cNvSpPr/>
          <p:nvPr/>
        </p:nvSpPr>
        <p:spPr>
          <a:xfrm>
            <a:off x="6883849" y="6004659"/>
            <a:ext cx="4978800" cy="654368"/>
          </a:xfrm>
          <a:prstGeom prst="rect">
            <a:avLst/>
          </a:prstGeom>
          <a:noFill/>
          <a:ln>
            <a:solidFill>
              <a:srgbClr val="A7CF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Wskaźnik powyżej kluczowego poziomu </a:t>
            </a:r>
            <a:r>
              <a:rPr kumimoji="0" lang="pl-PL" alt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80%.</a:t>
            </a:r>
            <a:endParaRPr kumimoji="0" lang="pl-PL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5A97D61F-C8A5-4E4F-857D-EE36BAF4A8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8237" y="1906824"/>
            <a:ext cx="4978800" cy="3044792"/>
          </a:xfrm>
          <a:prstGeom prst="rect">
            <a:avLst/>
          </a:prstGeom>
        </p:spPr>
      </p:pic>
      <p:graphicFrame>
        <p:nvGraphicFramePr>
          <p:cNvPr id="17" name="Tabela 16">
            <a:extLst>
              <a:ext uri="{FF2B5EF4-FFF2-40B4-BE49-F238E27FC236}">
                <a16:creationId xmlns:a16="http://schemas.microsoft.com/office/drawing/2014/main" id="{CAFF62F1-F70B-41A1-88EE-F3FF58CE449C}"/>
              </a:ext>
            </a:extLst>
          </p:cNvPr>
          <p:cNvGraphicFramePr>
            <a:graphicFrameLocks noGrp="1"/>
          </p:cNvGraphicFramePr>
          <p:nvPr/>
        </p:nvGraphicFramePr>
        <p:xfrm>
          <a:off x="338681" y="5057822"/>
          <a:ext cx="4975201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7807">
                  <a:extLst>
                    <a:ext uri="{9D8B030D-6E8A-4147-A177-3AD203B41FA5}">
                      <a16:colId xmlns:a16="http://schemas.microsoft.com/office/drawing/2014/main" val="2713338750"/>
                    </a:ext>
                  </a:extLst>
                </a:gridCol>
                <a:gridCol w="907202">
                  <a:extLst>
                    <a:ext uri="{9D8B030D-6E8A-4147-A177-3AD203B41FA5}">
                      <a16:colId xmlns:a16="http://schemas.microsoft.com/office/drawing/2014/main" val="3227635158"/>
                    </a:ext>
                  </a:extLst>
                </a:gridCol>
                <a:gridCol w="1760192">
                  <a:extLst>
                    <a:ext uri="{9D8B030D-6E8A-4147-A177-3AD203B41FA5}">
                      <a16:colId xmlns:a16="http://schemas.microsoft.com/office/drawing/2014/main" val="233927152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Ostatni odczyt: 06/2025:</a:t>
                      </a: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-4,7%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1" kern="1200" noProof="0" dirty="0">
                          <a:solidFill>
                            <a:schemeClr val="tx1"/>
                          </a:solidFill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vs 10,2% r/r dla 05/25</a:t>
                      </a:r>
                      <a:endParaRPr lang="en-GB" sz="1200" b="1" kern="1200" noProof="0" dirty="0">
                        <a:solidFill>
                          <a:schemeClr val="tx1"/>
                        </a:solidFill>
                        <a:latin typeface="Nunito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B9B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901893"/>
                  </a:ext>
                </a:extLst>
              </a:tr>
            </a:tbl>
          </a:graphicData>
        </a:graphic>
      </p:graphicFrame>
      <p:sp>
        <p:nvSpPr>
          <p:cNvPr id="24" name="Pagon 24">
            <a:extLst>
              <a:ext uri="{FF2B5EF4-FFF2-40B4-BE49-F238E27FC236}">
                <a16:creationId xmlns:a16="http://schemas.microsoft.com/office/drawing/2014/main" id="{F2BD6969-C07B-43F4-A20D-93C8A5241834}"/>
              </a:ext>
            </a:extLst>
          </p:cNvPr>
          <p:cNvSpPr/>
          <p:nvPr/>
        </p:nvSpPr>
        <p:spPr>
          <a:xfrm>
            <a:off x="5947288" y="2837711"/>
            <a:ext cx="336000" cy="1183019"/>
          </a:xfrm>
          <a:prstGeom prst="chevron">
            <a:avLst/>
          </a:prstGeom>
          <a:solidFill>
            <a:srgbClr val="A7C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05031CF2-7DC6-4118-8740-5092BE56B4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681" y="1906200"/>
            <a:ext cx="4975200" cy="304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38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AD76B5EA-A449-4795-6BDA-1D40279517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16A4F452-5DF0-D483-01D4-2C19E542E99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90071" y="1986053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1C37139-AD84-CA7F-F6A9-683B59403E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0" name="pole tekstowe 19">
            <a:extLst>
              <a:ext uri="{FF2B5EF4-FFF2-40B4-BE49-F238E27FC236}">
                <a16:creationId xmlns:a16="http://schemas.microsoft.com/office/drawing/2014/main" id="{267B595F-3C77-AF56-D33D-EC388E251180}"/>
              </a:ext>
            </a:extLst>
          </p:cNvPr>
          <p:cNvSpPr txBox="1"/>
          <p:nvPr/>
        </p:nvSpPr>
        <p:spPr>
          <a:xfrm>
            <a:off x="1788950" y="2353158"/>
            <a:ext cx="9219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Wyniki rynku leasingu wg głównych segmentów</a:t>
            </a:r>
          </a:p>
        </p:txBody>
      </p:sp>
      <p:sp>
        <p:nvSpPr>
          <p:cNvPr id="22" name="Kształt litery L 21">
            <a:extLst>
              <a:ext uri="{FF2B5EF4-FFF2-40B4-BE49-F238E27FC236}">
                <a16:creationId xmlns:a16="http://schemas.microsoft.com/office/drawing/2014/main" id="{F52CC03C-7CA5-66DE-8617-8476EDE926AB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2437972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4" name="Kształt litery L 23">
            <a:extLst>
              <a:ext uri="{FF2B5EF4-FFF2-40B4-BE49-F238E27FC236}">
                <a16:creationId xmlns:a16="http://schemas.microsoft.com/office/drawing/2014/main" id="{95D70ED0-9FD8-3DAF-E9F0-608687C4AA6F}"/>
              </a:ext>
            </a:extLst>
          </p:cNvPr>
          <p:cNvSpPr>
            <a:spLocks noChangeAspect="1"/>
          </p:cNvSpPr>
          <p:nvPr/>
        </p:nvSpPr>
        <p:spPr>
          <a:xfrm rot="13500000">
            <a:off x="1459781" y="3616228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27" name="Obraz 17">
            <a:extLst>
              <a:ext uri="{FF2B5EF4-FFF2-40B4-BE49-F238E27FC236}">
                <a16:creationId xmlns:a16="http://schemas.microsoft.com/office/drawing/2014/main" id="{687429B4-B3DC-4711-DC95-3BB8FA68A15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066916" y="1532956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8" name="Obraz 18">
            <a:extLst>
              <a:ext uri="{FF2B5EF4-FFF2-40B4-BE49-F238E27FC236}">
                <a16:creationId xmlns:a16="http://schemas.microsoft.com/office/drawing/2014/main" id="{5CE1279D-EE3B-706C-2A76-2A8B4D2EFC2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10799991">
            <a:off x="10165978" y="5114734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7EB30878-3BF5-5ECA-8A90-0DB881A4A2CB}"/>
              </a:ext>
            </a:extLst>
          </p:cNvPr>
          <p:cNvSpPr txBox="1"/>
          <p:nvPr/>
        </p:nvSpPr>
        <p:spPr>
          <a:xfrm>
            <a:off x="1788950" y="3459128"/>
            <a:ext cx="92195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Prognoza wyników branży leasingowej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942A10D5-BA51-5F2F-9B5A-D59063DF873F}"/>
              </a:ext>
            </a:extLst>
          </p:cNvPr>
          <p:cNvSpPr txBox="1"/>
          <p:nvPr/>
        </p:nvSpPr>
        <p:spPr>
          <a:xfrm>
            <a:off x="1155731" y="2339197"/>
            <a:ext cx="358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16000"/>
                  </a:prstClr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1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BAC27AA9-33B5-6E16-F971-ED0CC23ACFAF}"/>
              </a:ext>
            </a:extLst>
          </p:cNvPr>
          <p:cNvSpPr txBox="1"/>
          <p:nvPr/>
        </p:nvSpPr>
        <p:spPr>
          <a:xfrm>
            <a:off x="1155731" y="3501008"/>
            <a:ext cx="324061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0"/>
                <a:cs typeface="Segoe UI" panose="020B0502040204020203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2817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>
            <a:extLst>
              <a:ext uri="{FF2B5EF4-FFF2-40B4-BE49-F238E27FC236}">
                <a16:creationId xmlns:a16="http://schemas.microsoft.com/office/drawing/2014/main" id="{BD7841E9-BEA7-4FF5-B419-5371BD8F29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997" y="2905891"/>
            <a:ext cx="6048375" cy="3417417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11415326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13146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2025 rok będzie rokiem mocnych inwestycji w gospodarce narodowej, …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9890429" y="581181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8" name="Prostokąt 17">
            <a:extLst>
              <a:ext uri="{FF2B5EF4-FFF2-40B4-BE49-F238E27FC236}">
                <a16:creationId xmlns:a16="http://schemas.microsoft.com/office/drawing/2014/main" id="{5B7ACAD7-ED52-4F4C-9836-62E8721FFEA8}"/>
              </a:ext>
            </a:extLst>
          </p:cNvPr>
          <p:cNvSpPr/>
          <p:nvPr/>
        </p:nvSpPr>
        <p:spPr>
          <a:xfrm>
            <a:off x="290813" y="1220960"/>
            <a:ext cx="9184994" cy="8141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6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…głównie przez kumulację w wydatkowaniu środków unijnych z perspektywy unijnej 2021-2027 oraz inwestycji finansowanych z KPO</a:t>
            </a:r>
            <a:r>
              <a:rPr kumimoji="0" lang="pl-PL" altLang="pl-PL" sz="1600" b="0" i="1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.</a:t>
            </a:r>
          </a:p>
        </p:txBody>
      </p:sp>
      <p:sp>
        <p:nvSpPr>
          <p:cNvPr id="39" name="Symbol zastępczy zawartości 2">
            <a:extLst>
              <a:ext uri="{FF2B5EF4-FFF2-40B4-BE49-F238E27FC236}">
                <a16:creationId xmlns:a16="http://schemas.microsoft.com/office/drawing/2014/main" id="{A6F30CAF-A230-4543-A594-E9A477BF3C8E}"/>
              </a:ext>
            </a:extLst>
          </p:cNvPr>
          <p:cNvSpPr txBox="1">
            <a:spLocks/>
          </p:cNvSpPr>
          <p:nvPr/>
        </p:nvSpPr>
        <p:spPr>
          <a:xfrm>
            <a:off x="7592710" y="2202130"/>
            <a:ext cx="4243389" cy="3965238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defPPr>
              <a:defRPr lang="en-US"/>
            </a:defPPr>
            <a:lvl1pPr marL="357188" marR="0" lvl="0" indent="-357188" defTabSz="515813" fontAlgn="auto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Pct val="95000"/>
              <a:buFontTx/>
              <a:buBlip>
                <a:blip r:embed="rId6"/>
              </a:buBlip>
              <a:tabLst/>
              <a:defRPr sz="1200">
                <a:latin typeface="Century Gothic" pitchFamily="34" charset="0"/>
              </a:defRPr>
            </a:lvl1pPr>
            <a:lvl2pPr marL="558000" lvl="1" defTabSz="515813">
              <a:spcBef>
                <a:spcPts val="300"/>
              </a:spcBef>
              <a:buSzPct val="90000"/>
              <a:defRPr sz="1900">
                <a:solidFill>
                  <a:srgbClr val="282A2B"/>
                </a:solidFill>
                <a:latin typeface="Century Gothic" pitchFamily="34" charset="0"/>
              </a:defRPr>
            </a:lvl2pPr>
          </a:lstStyle>
          <a:p>
            <a:pPr marL="228600" marR="0" lvl="0" indent="-228600" algn="l" defTabSz="515813" rtl="0" eaLnBrk="1" fontAlgn="auto" latinLnBrk="0" hangingPunct="1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Tx/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0B35DC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W 2025 roku oczekujemy wyraźnego przyspieszenia inwestycji w skali </a:t>
            </a:r>
            <a:r>
              <a:rPr kumimoji="0" lang="pl-PL" sz="1400" b="1" i="0" u="none" strike="noStrike" kern="1200" cap="none" spc="0" normalizeH="0" baseline="0" noProof="0">
                <a:ln>
                  <a:noFill/>
                </a:ln>
                <a:solidFill>
                  <a:srgbClr val="0B35DC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całej gospodarki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0B35DC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.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2024 rok był rokiem przejściowym, z powodu wolnego startu KPO, ale też opóźnień w realizacji inwestycji z nowej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perspektywy unijnej.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B35DC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  <a:p>
            <a:pPr marL="228600" marR="0" lvl="0" indent="-228600" algn="l" defTabSz="515813" rtl="0" eaLnBrk="1" fontAlgn="auto" latinLnBrk="0" hangingPunct="1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Tx/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Prognozujemy, że z tytułu inwestycji z KPO oraz projektów z nowej perspektywy unijnej 2021-2027  wydatkowane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będzie ok.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100 mld zł w 2025, przy 30 mld PLN wydanych w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2024 roku.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  <a:p>
            <a:pPr marL="228600" marR="0" lvl="0" indent="-228600" algn="l" defTabSz="515813" rtl="0" eaLnBrk="1" fontAlgn="auto" latinLnBrk="0" hangingPunct="1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Tx/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Unijne środki będą katalizatorem dla inwestycji  prywatnych, w tym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inwestycji MŚP.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Będzie to korzystne dla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rynku leasingu. 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15" name="Rectangle: Rounded Corners 3">
            <a:extLst>
              <a:ext uri="{FF2B5EF4-FFF2-40B4-BE49-F238E27FC236}">
                <a16:creationId xmlns:a16="http://schemas.microsoft.com/office/drawing/2014/main" id="{5B8DA253-0079-47BE-8189-2545E81D2C2A}"/>
              </a:ext>
            </a:extLst>
          </p:cNvPr>
          <p:cNvSpPr/>
          <p:nvPr/>
        </p:nvSpPr>
        <p:spPr>
          <a:xfrm>
            <a:off x="2162795" y="3567843"/>
            <a:ext cx="1768339" cy="368903"/>
          </a:xfrm>
          <a:prstGeom prst="roundRect">
            <a:avLst>
              <a:gd name="adj" fmla="val 17549"/>
            </a:avLst>
          </a:prstGeom>
          <a:solidFill>
            <a:srgbClr val="0B35DC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2024: -2,2%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6" name="Rectangle: Rounded Corners 3">
            <a:extLst>
              <a:ext uri="{FF2B5EF4-FFF2-40B4-BE49-F238E27FC236}">
                <a16:creationId xmlns:a16="http://schemas.microsoft.com/office/drawing/2014/main" id="{A283155C-C17D-4976-9897-5E875A14314F}"/>
              </a:ext>
            </a:extLst>
          </p:cNvPr>
          <p:cNvSpPr/>
          <p:nvPr/>
        </p:nvSpPr>
        <p:spPr>
          <a:xfrm>
            <a:off x="4186550" y="3017774"/>
            <a:ext cx="1851660" cy="368903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2025: 9,2%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F681C676-67EA-AE44-96BC-B76920FEF34C}"/>
              </a:ext>
            </a:extLst>
          </p:cNvPr>
          <p:cNvSpPr/>
          <p:nvPr/>
        </p:nvSpPr>
        <p:spPr>
          <a:xfrm>
            <a:off x="324472" y="2306770"/>
            <a:ext cx="6057900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Realna dynamika inwestycji w polskiej gospodarce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[%, r/r]</a:t>
            </a:r>
            <a:endParaRPr kumimoji="0" lang="pl-PL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 pitchFamily="2" charset="-18"/>
              <a:ea typeface="+mn-ea"/>
              <a:cs typeface="Segoe UI" panose="020B0502040204020203" pitchFamily="34" charset="0"/>
            </a:endParaRPr>
          </a:p>
        </p:txBody>
      </p: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4608E9E9-4EED-F0F3-31AD-4F7D5AF70B14}"/>
              </a:ext>
            </a:extLst>
          </p:cNvPr>
          <p:cNvCxnSpPr>
            <a:cxnSpLocks/>
          </p:cNvCxnSpPr>
          <p:nvPr/>
        </p:nvCxnSpPr>
        <p:spPr>
          <a:xfrm>
            <a:off x="312111" y="2735731"/>
            <a:ext cx="6048000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Pagon 24">
            <a:extLst>
              <a:ext uri="{FF2B5EF4-FFF2-40B4-BE49-F238E27FC236}">
                <a16:creationId xmlns:a16="http://schemas.microsoft.com/office/drawing/2014/main" id="{055B9387-A14F-4150-8271-AAFF7414CEF2}"/>
              </a:ext>
            </a:extLst>
          </p:cNvPr>
          <p:cNvSpPr/>
          <p:nvPr/>
        </p:nvSpPr>
        <p:spPr>
          <a:xfrm>
            <a:off x="6891576" y="3809356"/>
            <a:ext cx="336000" cy="1183019"/>
          </a:xfrm>
          <a:prstGeom prst="chevron">
            <a:avLst/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A27B5190-6DC1-A217-52DB-50B9C33754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71497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69672076-B7C8-4D5C-B4EA-BD25CC1051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291" y="3052002"/>
            <a:ext cx="6048000" cy="3417205"/>
          </a:xfrm>
          <a:prstGeom prst="rect">
            <a:avLst/>
          </a:prstGeom>
        </p:spPr>
      </p:pic>
      <p:sp>
        <p:nvSpPr>
          <p:cNvPr id="19" name="Symbol zastępczy zawartości 2">
            <a:extLst>
              <a:ext uri="{FF2B5EF4-FFF2-40B4-BE49-F238E27FC236}">
                <a16:creationId xmlns:a16="http://schemas.microsoft.com/office/drawing/2014/main" id="{B7CD9A2E-74C6-C438-049D-75794F997338}"/>
              </a:ext>
            </a:extLst>
          </p:cNvPr>
          <p:cNvSpPr txBox="1">
            <a:spLocks/>
          </p:cNvSpPr>
          <p:nvPr/>
        </p:nvSpPr>
        <p:spPr>
          <a:xfrm>
            <a:off x="7588125" y="2230907"/>
            <a:ext cx="4366635" cy="3819084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defPPr>
              <a:defRPr lang="en-US"/>
            </a:defPPr>
            <a:lvl1pPr marL="357188" marR="0" lvl="0" indent="-357188" defTabSz="515813" fontAlgn="auto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Pct val="95000"/>
              <a:buFontTx/>
              <a:buBlip>
                <a:blip r:embed="rId4"/>
              </a:buBlip>
              <a:tabLst/>
              <a:defRPr sz="1200">
                <a:latin typeface="Century Gothic" pitchFamily="34" charset="0"/>
              </a:defRPr>
            </a:lvl1pPr>
            <a:lvl2pPr marL="558000" lvl="1" defTabSz="515813">
              <a:spcBef>
                <a:spcPts val="300"/>
              </a:spcBef>
              <a:buSzPct val="90000"/>
              <a:defRPr sz="1900">
                <a:solidFill>
                  <a:srgbClr val="282A2B"/>
                </a:solidFill>
                <a:latin typeface="Century Gothic" pitchFamily="34" charset="0"/>
              </a:defRPr>
            </a:lvl2pPr>
          </a:lstStyle>
          <a:p>
            <a:pPr marL="228600" marR="0" lvl="0" indent="-228600" algn="l" defTabSz="515813" rtl="0" eaLnBrk="1" fontAlgn="auto" latinLnBrk="0" hangingPunct="1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Tx/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Zakładamy, że konsumpcja prywatna nadal pozostanie kluczowym motorem wzrostu gospodarczego w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całym 2025r.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  <a:p>
            <a:pPr marL="228600" marR="0" lvl="0" indent="-228600" algn="l" defTabSz="515813" rtl="0" eaLnBrk="1" fontAlgn="auto" latinLnBrk="0" hangingPunct="1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Tx/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Popyt krajowy będzie również mocno wsparty inwestycjami ze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środków unijnych.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W dużej mierze zamortyzuje to potencjalnie negatywny wpływ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otoczenia zewnętrznego.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  <a:p>
            <a:pPr marL="228600" marR="0" lvl="0" indent="-228600" algn="l" defTabSz="515813" rtl="0" eaLnBrk="1" fontAlgn="auto" latinLnBrk="0" hangingPunct="1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Tx/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Będziemy też korzystać na stopniowym odbiciu gospodarek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strefy euro.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  <a:p>
            <a:pPr marL="228600" marR="0" lvl="0" indent="-228600" algn="l" defTabSz="515813" rtl="0" eaLnBrk="1" fontAlgn="auto" latinLnBrk="0" hangingPunct="1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Tx/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W tych warunkach dynamika PKB w 2025 może </a:t>
            </a:r>
            <a:r>
              <a:rPr kumimoji="0" lang="pl-PL" sz="1400" b="0" i="0" u="none" strike="noStrike" kern="1200" cap="none" spc="0" normalizeH="0" baseline="0" noProof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wynieść ok. 3,6-proc.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sp>
        <p:nvSpPr>
          <p:cNvPr id="11" name="Rectangle: Rounded Corners 3">
            <a:extLst>
              <a:ext uri="{FF2B5EF4-FFF2-40B4-BE49-F238E27FC236}">
                <a16:creationId xmlns:a16="http://schemas.microsoft.com/office/drawing/2014/main" id="{A4D9414B-F4ED-5FA8-9647-DEB144F44971}"/>
              </a:ext>
            </a:extLst>
          </p:cNvPr>
          <p:cNvSpPr/>
          <p:nvPr/>
        </p:nvSpPr>
        <p:spPr>
          <a:xfrm>
            <a:off x="2149192" y="3616131"/>
            <a:ext cx="1876145" cy="372249"/>
          </a:xfrm>
          <a:prstGeom prst="roundRect">
            <a:avLst>
              <a:gd name="adj" fmla="val 17549"/>
            </a:avLst>
          </a:prstGeom>
          <a:solidFill>
            <a:srgbClr val="0B35DC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2024: 2,9%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" name="Rectangle: Rounded Corners 3">
            <a:extLst>
              <a:ext uri="{FF2B5EF4-FFF2-40B4-BE49-F238E27FC236}">
                <a16:creationId xmlns:a16="http://schemas.microsoft.com/office/drawing/2014/main" id="{09376312-3B35-A1EA-9880-658DB921D151}"/>
              </a:ext>
            </a:extLst>
          </p:cNvPr>
          <p:cNvSpPr/>
          <p:nvPr/>
        </p:nvSpPr>
        <p:spPr>
          <a:xfrm>
            <a:off x="4370285" y="3324690"/>
            <a:ext cx="1817345" cy="372249"/>
          </a:xfrm>
          <a:prstGeom prst="roundRect">
            <a:avLst>
              <a:gd name="adj" fmla="val 17549"/>
            </a:avLst>
          </a:prstGeom>
          <a:solidFill>
            <a:srgbClr val="A7CFEA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Nunito"/>
                <a:ea typeface="+mn-ea"/>
                <a:cs typeface="Arial Black" panose="020B0604020202020204" pitchFamily="34" charset="0"/>
              </a:rPr>
              <a:t>2025: 3,6%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Aptos Display" panose="02110004020202020204"/>
              <a:ea typeface="+mn-ea"/>
              <a:cs typeface="Arial Black" panose="020B0604020202020204" pitchFamily="34" charset="0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11415326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13146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2025 powinien być kolejnym dobrym rokiem dla polskiej gospodarki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10799991">
            <a:off x="8837677" y="581181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8" name="Prostokąt 17">
            <a:extLst>
              <a:ext uri="{FF2B5EF4-FFF2-40B4-BE49-F238E27FC236}">
                <a16:creationId xmlns:a16="http://schemas.microsoft.com/office/drawing/2014/main" id="{5B7ACAD7-ED52-4F4C-9836-62E8721FFEA8}"/>
              </a:ext>
            </a:extLst>
          </p:cNvPr>
          <p:cNvSpPr/>
          <p:nvPr/>
        </p:nvSpPr>
        <p:spPr>
          <a:xfrm>
            <a:off x="342915" y="1241408"/>
            <a:ext cx="9184994" cy="8141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 2024 roku weszliśmy na ścieżkę trwałego i już wysokiego wzrostu gospodarczego, bazującego na mocnych </a:t>
            </a:r>
            <a:r>
              <a:rPr kumimoji="0" lang="pl-PL" altLang="pl-PL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wydatkach konsumentów. </a:t>
            </a:r>
            <a:r>
              <a:rPr kumimoji="0" lang="pl-PL" alt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Dynamika PKB za cały 2024 rok wyniosła 2,9%, a w tym roku powinna przyspieszyć </a:t>
            </a:r>
            <a:r>
              <a:rPr kumimoji="0" lang="pl-PL" altLang="pl-PL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/>
                <a:ea typeface="+mn-ea"/>
                <a:cs typeface="Segoe UI" panose="020B0502040204020203" pitchFamily="34" charset="0"/>
              </a:rPr>
              <a:t>do ok. 3,6%.</a:t>
            </a:r>
            <a:endParaRPr kumimoji="0" lang="pl-PL" altLang="pl-PL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/>
              <a:ea typeface="+mn-ea"/>
              <a:cs typeface="Segoe UI" panose="020B0502040204020203" pitchFamily="34" charset="0"/>
            </a:endParaRPr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F681C676-67EA-AE44-96BC-B76920FEF34C}"/>
              </a:ext>
            </a:extLst>
          </p:cNvPr>
          <p:cNvSpPr/>
          <p:nvPr/>
        </p:nvSpPr>
        <p:spPr>
          <a:xfrm>
            <a:off x="251285" y="2496181"/>
            <a:ext cx="6540404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Dynamika PKB w Polsce </a:t>
            </a:r>
            <a:r>
              <a:rPr kumimoji="0" lang="pl-PL" alt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[%, r/r]</a:t>
            </a:r>
            <a:endParaRPr kumimoji="0" lang="pl-PL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" pitchFamily="2" charset="-18"/>
              <a:ea typeface="+mn-ea"/>
              <a:cs typeface="Segoe UI" panose="020B0502040204020203" pitchFamily="34" charset="0"/>
            </a:endParaRPr>
          </a:p>
        </p:txBody>
      </p: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4608E9E9-4EED-F0F3-31AD-4F7D5AF70B14}"/>
              </a:ext>
            </a:extLst>
          </p:cNvPr>
          <p:cNvCxnSpPr>
            <a:cxnSpLocks/>
          </p:cNvCxnSpPr>
          <p:nvPr/>
        </p:nvCxnSpPr>
        <p:spPr>
          <a:xfrm>
            <a:off x="337291" y="2925142"/>
            <a:ext cx="6048000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Pagon 24">
            <a:extLst>
              <a:ext uri="{FF2B5EF4-FFF2-40B4-BE49-F238E27FC236}">
                <a16:creationId xmlns:a16="http://schemas.microsoft.com/office/drawing/2014/main" id="{8C14D239-028F-4A43-B03F-2E1A9AD099E1}"/>
              </a:ext>
            </a:extLst>
          </p:cNvPr>
          <p:cNvSpPr/>
          <p:nvPr/>
        </p:nvSpPr>
        <p:spPr>
          <a:xfrm>
            <a:off x="6891576" y="3809356"/>
            <a:ext cx="336000" cy="1183019"/>
          </a:xfrm>
          <a:prstGeom prst="chevron">
            <a:avLst/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675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920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25012EE3-9104-DE5F-20E7-C580AB8EB6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E45AF336-1A21-C44B-6418-BF8DD66F6C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99B83CE8-5440-796A-F3D1-EF3039A488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5166926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pole tekstowe 15">
            <a:extLst>
              <a:ext uri="{FF2B5EF4-FFF2-40B4-BE49-F238E27FC236}">
                <a16:creationId xmlns:a16="http://schemas.microsoft.com/office/drawing/2014/main" id="{C1EA1FC4-8DB6-54E6-D6F9-D71E6D4BDB95}"/>
              </a:ext>
            </a:extLst>
          </p:cNvPr>
          <p:cNvSpPr txBox="1"/>
          <p:nvPr/>
        </p:nvSpPr>
        <p:spPr>
          <a:xfrm>
            <a:off x="416975" y="413146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Prognoza wyników branży leasingowej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A940296A-1861-D297-2E78-A0C58D8D879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5141540" y="581273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A9028CD2-8660-EE0C-8FBB-4E4FD906C0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graphicFrame>
        <p:nvGraphicFramePr>
          <p:cNvPr id="28" name="Tabela 27">
            <a:extLst>
              <a:ext uri="{FF2B5EF4-FFF2-40B4-BE49-F238E27FC236}">
                <a16:creationId xmlns:a16="http://schemas.microsoft.com/office/drawing/2014/main" id="{2CF7C66F-AC67-4A5C-9DB7-7EF9C95ED16C}"/>
              </a:ext>
            </a:extLst>
          </p:cNvPr>
          <p:cNvGraphicFramePr>
            <a:graphicFrameLocks noGrp="1"/>
          </p:cNvGraphicFramePr>
          <p:nvPr/>
        </p:nvGraphicFramePr>
        <p:xfrm>
          <a:off x="2881115" y="1888392"/>
          <a:ext cx="6460673" cy="4104030"/>
        </p:xfrm>
        <a:graphic>
          <a:graphicData uri="http://schemas.openxmlformats.org/drawingml/2006/table">
            <a:tbl>
              <a:tblPr/>
              <a:tblGrid>
                <a:gridCol w="32049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46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58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52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296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alt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Nunito Sans 10pt" pitchFamily="2" charset="-18"/>
                        <a:cs typeface="Segoe UI" panose="020B0502040204020203" pitchFamily="34" charset="0"/>
                      </a:endParaRPr>
                    </a:p>
                  </a:txBody>
                  <a:tcPr marL="0" marR="0" marT="0" marB="0" anchor="b" horzOverflow="overflow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l-PL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 ExtraBold" pitchFamily="2" charset="-18"/>
                          <a:ea typeface="+mn-ea"/>
                          <a:cs typeface="Segoe UI" panose="020B0502040204020203" pitchFamily="34" charset="0"/>
                        </a:rPr>
                        <a:t>2024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l-PL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 ExtraBold" pitchFamily="2" charset="-18"/>
                          <a:ea typeface="+mn-ea"/>
                          <a:cs typeface="Segoe UI" panose="020B0502040204020203" pitchFamily="34" charset="0"/>
                        </a:rPr>
                        <a:t>2025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l-PL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 ExtraBold" pitchFamily="2" charset="-18"/>
                          <a:ea typeface="+mn-ea"/>
                          <a:cs typeface="Segoe UI" panose="020B0502040204020203" pitchFamily="34" charset="0"/>
                        </a:rPr>
                        <a:t>2025/2024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Pojazdy lekkie </a:t>
                      </a:r>
                      <a:b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</a:b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(osobowe + ciężarowe do 3,5 tony)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60 433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64 386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Nunito"/>
                          <a:ea typeface="+mn-ea"/>
                          <a:cs typeface="+mn-cs"/>
                        </a:rPr>
                        <a:t>6,5%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Pojazdy ciężkie </a:t>
                      </a:r>
                      <a:b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</a:b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(ciężarowe o masie powyżej 3,5 tony + ciągniki siodłowe + naczepy i przyczepy)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17 206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17 251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Nunito"/>
                          <a:ea typeface="+mn-ea"/>
                          <a:cs typeface="+mn-cs"/>
                        </a:rPr>
                        <a:t>0,3%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Pozostałe pojazdy </a:t>
                      </a:r>
                      <a:b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</a:b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(autobusy + inne)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2 591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2 833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Nunito"/>
                          <a:ea typeface="+mn-ea"/>
                          <a:cs typeface="+mn-cs"/>
                        </a:rPr>
                        <a:t>9,4%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Maszyny i urządzenia </a:t>
                      </a: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(ogółem)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26 238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27 606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Nunito"/>
                          <a:ea typeface="+mn-ea"/>
                          <a:cs typeface="+mn-cs"/>
                        </a:rPr>
                        <a:t>5,2%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IT</a:t>
                      </a: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 (sprzęt + oprogramowanie + inne) 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994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1 160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Nunito"/>
                          <a:ea typeface="+mn-ea"/>
                          <a:cs typeface="+mn-cs"/>
                        </a:rPr>
                        <a:t>16,7%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Samoloty, statki, kolej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1 784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1 962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Nunito"/>
                          <a:ea typeface="+mn-ea"/>
                          <a:cs typeface="+mn-cs"/>
                        </a:rPr>
                        <a:t>10,0%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Pozostałe ruchomości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742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805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Nunito"/>
                          <a:ea typeface="+mn-ea"/>
                          <a:cs typeface="+mn-cs"/>
                        </a:rPr>
                        <a:t>8,4%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4623">
                <a:tc>
                  <a:txBody>
                    <a:bodyPr/>
                    <a:lstStyle>
                      <a:lvl1pPr marL="323850" indent="-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323850" marR="0" lvl="0" indent="-4572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Razem ruchomości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109 988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116 003</a:t>
                      </a:r>
                      <a:endParaRPr lang="en-GB" sz="1300" b="1" i="0" u="none" strike="noStrike" dirty="0">
                        <a:solidFill>
                          <a:schemeClr val="bg1"/>
                        </a:solidFill>
                        <a:effectLst/>
                        <a:latin typeface="Nunit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pl-PL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5,5%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4623">
                <a:tc>
                  <a:txBody>
                    <a:bodyPr/>
                    <a:lstStyle>
                      <a:lvl1pPr marL="323850" indent="-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323850" marR="0" lvl="0" indent="-4572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Nieruchomości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509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566</a:t>
                      </a:r>
                      <a:endParaRPr lang="en-GB" sz="1300" b="1" i="0" u="none" strike="noStrike" dirty="0">
                        <a:solidFill>
                          <a:schemeClr val="bg1"/>
                        </a:solidFill>
                        <a:effectLst/>
                        <a:latin typeface="Nunit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pl-PL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11,3%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4623">
                <a:tc>
                  <a:txBody>
                    <a:bodyPr/>
                    <a:lstStyle>
                      <a:lvl1pPr marL="323850" indent="-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323850" marR="0" lvl="0" indent="-4572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Leasing ogółem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371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110 497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371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116 569</a:t>
                      </a:r>
                      <a:endParaRPr lang="en-GB" sz="1300" b="1" i="0" u="none" strike="noStrike" dirty="0">
                        <a:solidFill>
                          <a:schemeClr val="bg1"/>
                        </a:solidFill>
                        <a:effectLst/>
                        <a:latin typeface="Nunit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371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pl-PL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"/>
                          <a:ea typeface="+mn-ea"/>
                          <a:cs typeface="Segoe UI" panose="020B0502040204020203" pitchFamily="34" charset="0"/>
                        </a:rPr>
                        <a:t>5,5%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371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9" name="Prostokąt 28">
            <a:extLst>
              <a:ext uri="{FF2B5EF4-FFF2-40B4-BE49-F238E27FC236}">
                <a16:creationId xmlns:a16="http://schemas.microsoft.com/office/drawing/2014/main" id="{1538B91A-FB11-43ED-8429-CC6E1565DFA1}"/>
              </a:ext>
            </a:extLst>
          </p:cNvPr>
          <p:cNvSpPr/>
          <p:nvPr/>
        </p:nvSpPr>
        <p:spPr>
          <a:xfrm>
            <a:off x="1765270" y="1183912"/>
            <a:ext cx="8692364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Łączne aktywa sfinansowane przez firmy leasingowe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[mln PLN]</a:t>
            </a:r>
          </a:p>
        </p:txBody>
      </p:sp>
      <p:cxnSp>
        <p:nvCxnSpPr>
          <p:cNvPr id="34" name="Łącznik prosty 33">
            <a:extLst>
              <a:ext uri="{FF2B5EF4-FFF2-40B4-BE49-F238E27FC236}">
                <a16:creationId xmlns:a16="http://schemas.microsoft.com/office/drawing/2014/main" id="{BE022BFD-F8EE-42D6-9829-C5E5DC373911}"/>
              </a:ext>
            </a:extLst>
          </p:cNvPr>
          <p:cNvCxnSpPr>
            <a:cxnSpLocks/>
          </p:cNvCxnSpPr>
          <p:nvPr/>
        </p:nvCxnSpPr>
        <p:spPr>
          <a:xfrm>
            <a:off x="2882803" y="1612873"/>
            <a:ext cx="6463621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3A77B69E-20E7-B36F-CC92-AD98F04F12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04504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Obraz 22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2E8887E0-AB56-DD29-7EF0-C96866B382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76995439-B694-CB00-4C60-288E556CA9E2}"/>
              </a:ext>
            </a:extLst>
          </p:cNvPr>
          <p:cNvGraphicFramePr>
            <a:graphicFrameLocks noGrp="1"/>
          </p:cNvGraphicFramePr>
          <p:nvPr/>
        </p:nvGraphicFramePr>
        <p:xfrm>
          <a:off x="319996" y="1887679"/>
          <a:ext cx="5628642" cy="4104030"/>
        </p:xfrm>
        <a:graphic>
          <a:graphicData uri="http://schemas.openxmlformats.org/drawingml/2006/table">
            <a:tbl>
              <a:tblPr/>
              <a:tblGrid>
                <a:gridCol w="27922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54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54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54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296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alt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Nunito Sans 10pt" pitchFamily="2" charset="-18"/>
                        <a:cs typeface="Segoe UI" panose="020B0502040204020203" pitchFamily="34" charset="0"/>
                      </a:endParaRPr>
                    </a:p>
                  </a:txBody>
                  <a:tcPr marL="0" marR="0" marT="0" marB="0" anchor="b" horzOverflow="overflow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l-PL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2024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l-PL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2025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l-PL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2025/2024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Pojazdy lekkie </a:t>
                      </a:r>
                      <a:b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</a:b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(osobowe + ciężarowe do 3,5 tony)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57 431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61 090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6,4%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Pojazdy ciężkie </a:t>
                      </a:r>
                      <a:b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</a:b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(ciężarowe o masie powyżej 3,5 tony + ciągniki siodłowe + naczepy i przyczepy)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15 875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15 973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0,6%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Pozostałe pojazdy </a:t>
                      </a:r>
                      <a:b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</a:b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(autobusy + inne)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2 481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2 699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8,8%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Maszyny i urządzenia </a:t>
                      </a: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(ogółem)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17 742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18 411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3,8%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IT</a:t>
                      </a: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 (sprzęt + oprogramowanie + inne) 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828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952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15,0%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Samoloty, statki, kolej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1 523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1 658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8,9%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Pozostałe ruchomości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533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576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8,0%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4623">
                <a:tc>
                  <a:txBody>
                    <a:bodyPr/>
                    <a:lstStyle>
                      <a:lvl1pPr marL="323850" indent="-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323850" marR="0" lvl="0" indent="-4572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Razem ruchomości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96 414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101 358</a:t>
                      </a:r>
                      <a:endParaRPr lang="en-GB" sz="1300" b="1" i="0" u="none" strike="noStrike" dirty="0">
                        <a:solidFill>
                          <a:schemeClr val="bg1"/>
                        </a:solidFill>
                        <a:effectLst/>
                        <a:latin typeface="Nunit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pl-PL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5,1%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4623">
                <a:tc>
                  <a:txBody>
                    <a:bodyPr/>
                    <a:lstStyle>
                      <a:lvl1pPr marL="323850" indent="-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323850" marR="0" lvl="0" indent="-4572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Nieruchomości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438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300" b="0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493</a:t>
                      </a:r>
                      <a:endParaRPr lang="en-GB" sz="1300" b="0" i="0" u="none" strike="noStrike" dirty="0">
                        <a:solidFill>
                          <a:schemeClr val="bg1"/>
                        </a:solidFill>
                        <a:effectLst/>
                        <a:latin typeface="Nunit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pl-PL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12,5%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4623">
                <a:tc>
                  <a:txBody>
                    <a:bodyPr/>
                    <a:lstStyle>
                      <a:lvl1pPr marL="323850" indent="-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323850" marR="0" lvl="0" indent="-4572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Leasing ogółem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371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96 852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371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101 851</a:t>
                      </a:r>
                      <a:endParaRPr lang="en-GB" sz="1300" b="1" i="0" u="none" strike="noStrike" dirty="0">
                        <a:solidFill>
                          <a:schemeClr val="bg1"/>
                        </a:solidFill>
                        <a:effectLst/>
                        <a:latin typeface="Nunit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371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pl-PL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5,2%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371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BFD00ADE-23C2-9B1A-52A3-BCC52218B9AA}"/>
              </a:ext>
            </a:extLst>
          </p:cNvPr>
          <p:cNvGraphicFramePr>
            <a:graphicFrameLocks noGrp="1"/>
          </p:cNvGraphicFramePr>
          <p:nvPr/>
        </p:nvGraphicFramePr>
        <p:xfrm>
          <a:off x="6217932" y="1887678"/>
          <a:ext cx="5628642" cy="4104033"/>
        </p:xfrm>
        <a:graphic>
          <a:graphicData uri="http://schemas.openxmlformats.org/drawingml/2006/table">
            <a:tbl>
              <a:tblPr/>
              <a:tblGrid>
                <a:gridCol w="27922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54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54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54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296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alt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Nunito Sans 10pt" pitchFamily="2" charset="-18"/>
                        <a:cs typeface="Segoe UI" panose="020B0502040204020203" pitchFamily="34" charset="0"/>
                      </a:endParaRPr>
                    </a:p>
                  </a:txBody>
                  <a:tcPr marL="0" marR="0" marT="0" marB="0" anchor="b" horzOverflow="overflow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l-PL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2024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l-PL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2025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l-PL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2025/2024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Pojazdy lekkie </a:t>
                      </a:r>
                      <a:b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</a:b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(osobowe + ciężarowe do 3,5 tony)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3 002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3 295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9,8%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Pojazdy ciężkie </a:t>
                      </a:r>
                      <a:b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</a:b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(ciężarowe o masie powyżej 3,5 tony + ciągniki siodłowe + naczepy i przyczepy)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1 331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1 278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-4,0%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Pozostałe pojazdy </a:t>
                      </a:r>
                      <a:b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</a:b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(autobusy + inne)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135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22,5%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Maszyny i urządzenia </a:t>
                      </a: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(ogółem)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8 495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9 195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8,2%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IT</a:t>
                      </a:r>
                      <a:r>
                        <a:rPr kumimoji="0" lang="pl-PL" alt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 (sprzęt + oprogramowanie + inne) 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166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208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25,0%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Samoloty, statki, kolej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261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305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16,5%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Pozostałe ruchomości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209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229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"/>
                        </a:rPr>
                        <a:t>9,5%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4622">
                <a:tc>
                  <a:txBody>
                    <a:bodyPr/>
                    <a:lstStyle>
                      <a:lvl1pPr marL="323850" indent="-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323850" marR="0" lvl="0" indent="-4572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Razem ruchomości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13 575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14 644</a:t>
                      </a:r>
                      <a:endParaRPr lang="en-GB" sz="1300" b="1" i="0" u="none" strike="noStrike" dirty="0">
                        <a:solidFill>
                          <a:schemeClr val="bg1"/>
                        </a:solidFill>
                        <a:effectLst/>
                        <a:latin typeface="Nunit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pl-PL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7,9%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4622">
                <a:tc>
                  <a:txBody>
                    <a:bodyPr/>
                    <a:lstStyle>
                      <a:lvl1pPr marL="323850" indent="-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323850" marR="0" lvl="0" indent="-4572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Nieruchomości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71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300" b="0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74</a:t>
                      </a:r>
                      <a:endParaRPr lang="en-GB" sz="1300" b="0" i="0" u="none" strike="noStrike" dirty="0">
                        <a:solidFill>
                          <a:schemeClr val="bg1"/>
                        </a:solidFill>
                        <a:effectLst/>
                        <a:latin typeface="Nunit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pl-PL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3,9%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7C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4622">
                <a:tc>
                  <a:txBody>
                    <a:bodyPr/>
                    <a:lstStyle>
                      <a:lvl1pPr marL="323850" indent="-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323850" marR="0" lvl="0" indent="-4572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cs typeface="Segoe UI" panose="020B0502040204020203" pitchFamily="34" charset="0"/>
                        </a:rPr>
                        <a:t>Pożyczka ogółem</a:t>
                      </a:r>
                    </a:p>
                  </a:txBody>
                  <a:tcPr marL="144000" marR="72000" marT="0" marB="0" anchor="ctr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371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13 646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371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Nunito"/>
                        </a:rPr>
                        <a:t>14 718</a:t>
                      </a:r>
                      <a:endParaRPr lang="en-GB" sz="1300" b="1" i="0" u="none" strike="noStrike" dirty="0">
                        <a:solidFill>
                          <a:schemeClr val="bg1"/>
                        </a:solidFill>
                        <a:effectLst/>
                        <a:latin typeface="Nunit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371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pl-PL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Nunito Sans 10pt" pitchFamily="2" charset="-18"/>
                          <a:ea typeface="+mn-ea"/>
                          <a:cs typeface="Segoe UI" panose="020B0502040204020203" pitchFamily="34" charset="0"/>
                        </a:rPr>
                        <a:t>7,9%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371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9" name="Prostokąt 28">
            <a:extLst>
              <a:ext uri="{FF2B5EF4-FFF2-40B4-BE49-F238E27FC236}">
                <a16:creationId xmlns:a16="http://schemas.microsoft.com/office/drawing/2014/main" id="{1538B91A-FB11-43ED-8429-CC6E1565DFA1}"/>
              </a:ext>
            </a:extLst>
          </p:cNvPr>
          <p:cNvSpPr/>
          <p:nvPr/>
        </p:nvSpPr>
        <p:spPr>
          <a:xfrm>
            <a:off x="293166" y="1183912"/>
            <a:ext cx="5646944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Segoe UI" panose="020B0502040204020203" pitchFamily="34" charset="0"/>
              </a:rPr>
              <a:t>Aktywa sfinansowane leasingiem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Segoe UI" panose="020B0502040204020203" pitchFamily="34" charset="0"/>
              </a:rPr>
              <a:t>[mln PLN]</a:t>
            </a:r>
          </a:p>
        </p:txBody>
      </p:sp>
      <p:cxnSp>
        <p:nvCxnSpPr>
          <p:cNvPr id="34" name="Łącznik prosty 33">
            <a:extLst>
              <a:ext uri="{FF2B5EF4-FFF2-40B4-BE49-F238E27FC236}">
                <a16:creationId xmlns:a16="http://schemas.microsoft.com/office/drawing/2014/main" id="{BE022BFD-F8EE-42D6-9829-C5E5DC373911}"/>
              </a:ext>
            </a:extLst>
          </p:cNvPr>
          <p:cNvCxnSpPr>
            <a:cxnSpLocks/>
          </p:cNvCxnSpPr>
          <p:nvPr/>
        </p:nvCxnSpPr>
        <p:spPr>
          <a:xfrm>
            <a:off x="307127" y="1612873"/>
            <a:ext cx="5632983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80A50460-7848-8785-D0F7-1F75A6AA5118}"/>
              </a:ext>
            </a:extLst>
          </p:cNvPr>
          <p:cNvCxnSpPr>
            <a:cxnSpLocks/>
          </p:cNvCxnSpPr>
          <p:nvPr/>
        </p:nvCxnSpPr>
        <p:spPr>
          <a:xfrm>
            <a:off x="6198135" y="1612873"/>
            <a:ext cx="5647184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Prostokąt 9">
            <a:extLst>
              <a:ext uri="{FF2B5EF4-FFF2-40B4-BE49-F238E27FC236}">
                <a16:creationId xmlns:a16="http://schemas.microsoft.com/office/drawing/2014/main" id="{4DE85998-39A3-7268-19EA-9B7B6AE76465}"/>
              </a:ext>
            </a:extLst>
          </p:cNvPr>
          <p:cNvSpPr/>
          <p:nvPr/>
        </p:nvSpPr>
        <p:spPr>
          <a:xfrm>
            <a:off x="6195928" y="1183912"/>
            <a:ext cx="5646944" cy="388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Segoe UI" panose="020B0502040204020203" pitchFamily="34" charset="0"/>
              </a:rPr>
              <a:t>Aktywa sfinansowane pożyczką 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Segoe UI" panose="020B0502040204020203" pitchFamily="34" charset="0"/>
              </a:rPr>
              <a:t>[mln PLN]</a:t>
            </a:r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0E3E285C-521F-0A8E-65DC-56EDD89DE80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B79218FA-3D08-30B1-ABA4-FFF8B7135FF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8681651" y="58118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0" name="pole tekstowe 15">
            <a:extLst>
              <a:ext uri="{FF2B5EF4-FFF2-40B4-BE49-F238E27FC236}">
                <a16:creationId xmlns:a16="http://schemas.microsoft.com/office/drawing/2014/main" id="{AFFA74ED-FFDB-E99F-85CD-4016984F808F}"/>
              </a:ext>
            </a:extLst>
          </p:cNvPr>
          <p:cNvSpPr txBox="1"/>
          <p:nvPr/>
        </p:nvSpPr>
        <p:spPr>
          <a:xfrm>
            <a:off x="416975" y="413146"/>
            <a:ext cx="1162262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 10pt ExtraBold" pitchFamily="2" charset="-18"/>
                <a:ea typeface="+mn-ea"/>
                <a:cs typeface="+mn-cs"/>
              </a:rPr>
              <a:t>Prognoza wyników – finansowanie w podziale na leasing i pożyczkę</a:t>
            </a:r>
          </a:p>
        </p:txBody>
      </p:sp>
      <p:pic>
        <p:nvPicPr>
          <p:cNvPr id="21" name="Obraz 16">
            <a:extLst>
              <a:ext uri="{FF2B5EF4-FFF2-40B4-BE49-F238E27FC236}">
                <a16:creationId xmlns:a16="http://schemas.microsoft.com/office/drawing/2014/main" id="{C4CD8338-F993-3810-973C-63313AF88ED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8656265" y="581273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2" name="Obraz 16">
            <a:extLst>
              <a:ext uri="{FF2B5EF4-FFF2-40B4-BE49-F238E27FC236}">
                <a16:creationId xmlns:a16="http://schemas.microsoft.com/office/drawing/2014/main" id="{F51998F7-B069-972E-A419-FC4559914F2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93969" y="371189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4094217B-D96F-B08F-3ECF-D13806C32A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56757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7E3FAE-9941-4266-BF29-48C876A7D1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8CC2BB1F-AFB5-AAB1-3BDF-B4A429E99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Obraz 17">
            <a:extLst>
              <a:ext uri="{FF2B5EF4-FFF2-40B4-BE49-F238E27FC236}">
                <a16:creationId xmlns:a16="http://schemas.microsoft.com/office/drawing/2014/main" id="{88AB4C5A-B693-41CB-D1FB-4C956A14369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522492" y="206791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Obraz 18">
            <a:extLst>
              <a:ext uri="{FF2B5EF4-FFF2-40B4-BE49-F238E27FC236}">
                <a16:creationId xmlns:a16="http://schemas.microsoft.com/office/drawing/2014/main" id="{188F9154-34F2-B7E9-11F8-A9D6A5C53B0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8735285" y="431230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055C39DE-BF51-A47D-7A19-36C8CBE71B3E}"/>
              </a:ext>
            </a:extLst>
          </p:cNvPr>
          <p:cNvSpPr txBox="1"/>
          <p:nvPr/>
        </p:nvSpPr>
        <p:spPr>
          <a:xfrm>
            <a:off x="2850165" y="2133308"/>
            <a:ext cx="65550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l-PL" sz="8000" b="1" dirty="0">
                <a:solidFill>
                  <a:schemeClr val="bg1"/>
                </a:solidFill>
                <a:latin typeface="Nunito" pitchFamily="2" charset="0"/>
              </a:rPr>
              <a:t>Napędzamy gospodarkę</a:t>
            </a:r>
            <a:endParaRPr lang="pl-PL" sz="8000" dirty="0">
              <a:solidFill>
                <a:schemeClr val="bg1"/>
              </a:solidFill>
              <a:latin typeface="Nunito" pitchFamily="2" charset="0"/>
            </a:endParaRPr>
          </a:p>
        </p:txBody>
      </p:sp>
      <p:pic>
        <p:nvPicPr>
          <p:cNvPr id="6" name="Obraz 5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670A6B59-87C1-0EE6-67A7-86F556E7DF2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72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ECF80D33-E8A8-0589-9B44-C62822645E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0" t="1883" r="15893" b="28590"/>
          <a:stretch/>
        </p:blipFill>
        <p:spPr>
          <a:xfrm>
            <a:off x="4320208" y="1953793"/>
            <a:ext cx="2855844" cy="2855844"/>
          </a:xfrm>
          <a:prstGeom prst="ellipse">
            <a:avLst/>
          </a:prstGeom>
        </p:spPr>
      </p:pic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1C37139-AD84-CA7F-F6A9-683B59403E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12A3C02-7DB2-D804-EDC6-8A89FFEEB730}"/>
              </a:ext>
            </a:extLst>
          </p:cNvPr>
          <p:cNvSpPr txBox="1"/>
          <p:nvPr/>
        </p:nvSpPr>
        <p:spPr>
          <a:xfrm>
            <a:off x="552735" y="387896"/>
            <a:ext cx="1042006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cs typeface="Segoe UI" panose="020B0502040204020203" pitchFamily="34" charset="0"/>
              </a:rPr>
              <a:t>Wyniki branży wynajmu długoterminowego aut (CFM) i Rent a Car za I półrocze 2025 roku</a:t>
            </a:r>
            <a:endParaRPr kumimoji="0" lang="pl-PL" sz="3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cs typeface="Segoe UI" panose="020B0502040204020203" pitchFamily="34" charset="0"/>
            </a:endParaRPr>
          </a:p>
        </p:txBody>
      </p:sp>
      <p:cxnSp>
        <p:nvCxnSpPr>
          <p:cNvPr id="15" name="Łącznik prosty 14">
            <a:extLst>
              <a:ext uri="{FF2B5EF4-FFF2-40B4-BE49-F238E27FC236}">
                <a16:creationId xmlns:a16="http://schemas.microsoft.com/office/drawing/2014/main" id="{271ADF59-8334-64E8-B9E4-5BB3E5EBDF57}"/>
              </a:ext>
            </a:extLst>
          </p:cNvPr>
          <p:cNvCxnSpPr/>
          <p:nvPr/>
        </p:nvCxnSpPr>
        <p:spPr>
          <a:xfrm>
            <a:off x="4346714" y="5082207"/>
            <a:ext cx="2862469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pole tekstowe 6">
            <a:extLst>
              <a:ext uri="{FF2B5EF4-FFF2-40B4-BE49-F238E27FC236}">
                <a16:creationId xmlns:a16="http://schemas.microsoft.com/office/drawing/2014/main" id="{89658359-0F4F-DB53-0634-5BCF1477642C}"/>
              </a:ext>
            </a:extLst>
          </p:cNvPr>
          <p:cNvSpPr txBox="1"/>
          <p:nvPr/>
        </p:nvSpPr>
        <p:spPr>
          <a:xfrm>
            <a:off x="4361637" y="5214595"/>
            <a:ext cx="282690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cs typeface="Segoe UI" panose="020B0502040204020203" pitchFamily="34" charset="0"/>
              </a:rPr>
              <a:t>Daniel Trzaskowski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cs typeface="Segoe UI" panose="020B0502040204020203" pitchFamily="34" charset="0"/>
              </a:rPr>
              <a:t>członek zarządu PZWLP, prezes </a:t>
            </a:r>
            <a:r>
              <a:rPr kumimoji="0" lang="pl-PL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cs typeface="Segoe UI" panose="020B0502040204020203" pitchFamily="34" charset="0"/>
              </a:rPr>
              <a:t>Carefleet</a:t>
            </a:r>
            <a:endParaRPr kumimoji="0" lang="pl-PL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cs typeface="Segoe UI" panose="020B0502040204020203" pitchFamily="34" charset="0"/>
            </a:endParaRPr>
          </a:p>
        </p:txBody>
      </p:sp>
      <p:pic>
        <p:nvPicPr>
          <p:cNvPr id="14" name="Obraz 17">
            <a:extLst>
              <a:ext uri="{FF2B5EF4-FFF2-40B4-BE49-F238E27FC236}">
                <a16:creationId xmlns:a16="http://schemas.microsoft.com/office/drawing/2014/main" id="{C207EA32-5751-0DA4-F4DA-2265BA4CBBE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318636" y="1948169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Obraz 18">
            <a:extLst>
              <a:ext uri="{FF2B5EF4-FFF2-40B4-BE49-F238E27FC236}">
                <a16:creationId xmlns:a16="http://schemas.microsoft.com/office/drawing/2014/main" id="{1CE27414-E032-165C-38B0-A861A1618E5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6939142" y="4453815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9" name="Obraz 18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AECD89FF-E948-10E9-8EB1-E937A9AB606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75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Obraz zawierający kobieta, osoba, siedzenie samochodowe&#10;&#10;Opis wygenerowany automatycznie">
            <a:extLst>
              <a:ext uri="{FF2B5EF4-FFF2-40B4-BE49-F238E27FC236}">
                <a16:creationId xmlns:a16="http://schemas.microsoft.com/office/drawing/2014/main" id="{27321E0D-9E53-447D-9F37-426C33DAAF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ABA9E195-B99C-4211-E204-9F31C4A0F65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1C7C5504-AD80-00CC-9E9C-46782AACA2D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00" y="4586638"/>
            <a:ext cx="5814646" cy="646076"/>
          </a:xfrm>
          <a:prstGeom prst="rect">
            <a:avLst/>
          </a:prstGeom>
        </p:spPr>
      </p:pic>
      <p:pic>
        <p:nvPicPr>
          <p:cNvPr id="5" name="Obraz 4" descr="Obraz zawierający czarne, ciemność, księżyc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B9A5C793-5D38-176E-A7F6-3980E6C5146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5" y="3428"/>
            <a:ext cx="12192000" cy="6858000"/>
          </a:xfrm>
          <a:prstGeom prst="rect">
            <a:avLst/>
          </a:prstGeom>
        </p:spPr>
      </p:pic>
      <p:pic>
        <p:nvPicPr>
          <p:cNvPr id="2" name="Grafika 1">
            <a:extLst>
              <a:ext uri="{FF2B5EF4-FFF2-40B4-BE49-F238E27FC236}">
                <a16:creationId xmlns:a16="http://schemas.microsoft.com/office/drawing/2014/main" id="{72FAA02D-6D26-B877-39C6-24A6DF7486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953716" y="12664"/>
            <a:ext cx="3215353" cy="941079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5FDE2ABC-A7BE-FD47-3704-A71C4CF1ADF4}"/>
              </a:ext>
            </a:extLst>
          </p:cNvPr>
          <p:cNvSpPr txBox="1"/>
          <p:nvPr/>
        </p:nvSpPr>
        <p:spPr>
          <a:xfrm>
            <a:off x="391516" y="1269326"/>
            <a:ext cx="46887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Polski Związek Wynajmu i Leasingu Pojazdów (PZWLP)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5C341B0F-01C4-5580-1A8E-1CD6621EBA95}"/>
              </a:ext>
            </a:extLst>
          </p:cNvPr>
          <p:cNvSpPr txBox="1"/>
          <p:nvPr/>
        </p:nvSpPr>
        <p:spPr>
          <a:xfrm>
            <a:off x="780177" y="4617289"/>
            <a:ext cx="5142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Wyniki branży wynajmu długoterminowego aut (CFM) i Rent a Car w Polsce w I półroczu 2025 roku</a:t>
            </a:r>
          </a:p>
        </p:txBody>
      </p:sp>
    </p:spTree>
    <p:extLst>
      <p:ext uri="{BB962C8B-B14F-4D97-AF65-F5344CB8AC3E}">
        <p14:creationId xmlns:p14="http://schemas.microsoft.com/office/powerpoint/2010/main" val="10584787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6B3F9127-8AF7-448F-BDB5-E6B8ACD02A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4EFE67FC-8D87-40B9-8720-D92FBED1AEC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alphaModFix amt="9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006484"/>
            <a:ext cx="6177064" cy="1386818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03CB264D-FE90-473C-9D61-FADC31BC7B2E}"/>
              </a:ext>
            </a:extLst>
          </p:cNvPr>
          <p:cNvSpPr txBox="1"/>
          <p:nvPr/>
        </p:nvSpPr>
        <p:spPr>
          <a:xfrm>
            <a:off x="400798" y="5154028"/>
            <a:ext cx="53871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</a:t>
            </a:r>
            <a:b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otoczenie rynkowe i najważniejsze zjawiska</a:t>
            </a:r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36F24C4B-753F-80C7-C945-159B3BB6D7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953716" y="12664"/>
            <a:ext cx="3215353" cy="941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63901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2">
            <a:extLst>
              <a:ext uri="{FF2B5EF4-FFF2-40B4-BE49-F238E27FC236}">
                <a16:creationId xmlns:a16="http://schemas.microsoft.com/office/drawing/2014/main" id="{C15A452C-D298-FD95-7FD4-1A901AA786C9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5F9EF4E4-A025-49FF-B4BF-6FBC2DE441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38250"/>
            <a:ext cx="12192000" cy="5619750"/>
          </a:xfrm>
          <a:prstGeom prst="rect">
            <a:avLst/>
          </a:prstGeom>
        </p:spPr>
      </p:pic>
      <p:pic>
        <p:nvPicPr>
          <p:cNvPr id="14" name="Obraz 13" descr="Obraz zawierający computer&#10;&#10;Opis wygenerowany automatycznie">
            <a:extLst>
              <a:ext uri="{FF2B5EF4-FFF2-40B4-BE49-F238E27FC236}">
                <a16:creationId xmlns:a16="http://schemas.microsoft.com/office/drawing/2014/main" id="{E817D0F5-3A35-4C34-895E-351077383C1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alphaModFix amt="9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3053" y="1238249"/>
            <a:ext cx="6658947" cy="5619750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D80727B0-3A93-4C0D-B811-7D4E9939964B}"/>
              </a:ext>
            </a:extLst>
          </p:cNvPr>
          <p:cNvSpPr txBox="1"/>
          <p:nvPr/>
        </p:nvSpPr>
        <p:spPr>
          <a:xfrm>
            <a:off x="206690" y="136188"/>
            <a:ext cx="90345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 </a:t>
            </a:r>
            <a:r>
              <a:rPr kumimoji="0" lang="pl-PL" sz="2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otoczenie rynkowe i najważniejsze zjawiska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AE8C8F51-36A0-4FAF-96F0-4ABFF69105F5}"/>
              </a:ext>
            </a:extLst>
          </p:cNvPr>
          <p:cNvSpPr txBox="1"/>
          <p:nvPr/>
        </p:nvSpPr>
        <p:spPr>
          <a:xfrm>
            <a:off x="7402702" y="1390046"/>
            <a:ext cx="45718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 zeszłorocznych bardzo dobrych wynikach </a:t>
            </a:r>
            <a:b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sprzedaży, rynek motoryzacyjny w Polsce nadal rośnie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17CE87F5-DB7E-4156-BD87-8B800D3F4B51}"/>
              </a:ext>
            </a:extLst>
          </p:cNvPr>
          <p:cNvSpPr txBox="1"/>
          <p:nvPr/>
        </p:nvSpPr>
        <p:spPr>
          <a:xfrm>
            <a:off x="7122146" y="2447727"/>
            <a:ext cx="4571821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 kilku latach perturbacji i kryzysu na rynku motoryzacyjnym w Polsce, w zeszłym roku sprzedaż nowych aut nad Wisłą wystrzeliła i osiągnęła trzeci najwyższy wynik w historii. W całym 2024 r. z polskich salonów wyjechało ponad 551 tys. nowych osobówek.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Pierwsze półrocze bieżącego roku pokazuje, że ten pozytywny trend jest kontynuowany, sprzedaż nowych samochodów w Polsce nadal rośnie, choć już w wolniejszym tempie.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49240EF7-8BA9-47B3-9966-F3864F53F957}"/>
              </a:ext>
            </a:extLst>
          </p:cNvPr>
          <p:cNvCxnSpPr>
            <a:cxnSpLocks/>
          </p:cNvCxnSpPr>
          <p:nvPr/>
        </p:nvCxnSpPr>
        <p:spPr>
          <a:xfrm flipV="1">
            <a:off x="8071607" y="5915522"/>
            <a:ext cx="157993" cy="569760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ole tekstowe 7">
            <a:extLst>
              <a:ext uri="{FF2B5EF4-FFF2-40B4-BE49-F238E27FC236}">
                <a16:creationId xmlns:a16="http://schemas.microsoft.com/office/drawing/2014/main" id="{46864C74-C0C0-4C54-9D5B-B945D44C8AF9}"/>
              </a:ext>
            </a:extLst>
          </p:cNvPr>
          <p:cNvSpPr txBox="1"/>
          <p:nvPr/>
        </p:nvSpPr>
        <p:spPr>
          <a:xfrm>
            <a:off x="8328211" y="5883343"/>
            <a:ext cx="36303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Rynek motoryzacyjny w Polsce </a:t>
            </a:r>
            <a:br>
              <a:rPr kumimoji="0" lang="pl-PL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pl-PL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wciąż rośnie</a:t>
            </a:r>
          </a:p>
        </p:txBody>
      </p:sp>
    </p:spTree>
    <p:extLst>
      <p:ext uri="{BB962C8B-B14F-4D97-AF65-F5344CB8AC3E}">
        <p14:creationId xmlns:p14="http://schemas.microsoft.com/office/powerpoint/2010/main" val="332299137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2">
            <a:extLst>
              <a:ext uri="{FF2B5EF4-FFF2-40B4-BE49-F238E27FC236}">
                <a16:creationId xmlns:a16="http://schemas.microsoft.com/office/drawing/2014/main" id="{03214A4F-755C-FCCD-AF6D-DFDBFC5612FD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Obraz 2" descr="Obraz zawierający tekst&#10;&#10;Opis wygenerowany automatycznie">
            <a:extLst>
              <a:ext uri="{FF2B5EF4-FFF2-40B4-BE49-F238E27FC236}">
                <a16:creationId xmlns:a16="http://schemas.microsoft.com/office/drawing/2014/main" id="{38B70423-05AD-43D9-852A-C9F70A1778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4663" y="1222926"/>
            <a:ext cx="5517337" cy="5644905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382D41EE-4D80-4A93-AB8D-2915E8C4CAAF}"/>
              </a:ext>
            </a:extLst>
          </p:cNvPr>
          <p:cNvSpPr txBox="1"/>
          <p:nvPr/>
        </p:nvSpPr>
        <p:spPr>
          <a:xfrm>
            <a:off x="1679173" y="940289"/>
            <a:ext cx="563602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 pierwszym półroczu z salonów w naszym kraju wyjechało ponad 285 tys. nowych samochodów osobowych – o 3% więcej niż w analogicznym czasie rok wcześniej.  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19983D59-D568-4F5B-99E0-BCE89EE8F71D}"/>
              </a:ext>
            </a:extLst>
          </p:cNvPr>
          <p:cNvSpPr txBox="1"/>
          <p:nvPr/>
        </p:nvSpPr>
        <p:spPr>
          <a:xfrm>
            <a:off x="1679171" y="1839741"/>
            <a:ext cx="62489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Nasz kraj wyróżnia się pod tym względem na tle całej Unii Europejskiej, gdzie odnotowany został w tym zakresie spadek wynoszący -1,9% w porównaniu z pierwszym półroczem ubiegłego roku. </a:t>
            </a:r>
          </a:p>
        </p:txBody>
      </p:sp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E0880BC3-62BC-489C-ADB0-53C2CA5433F9}"/>
              </a:ext>
            </a:extLst>
          </p:cNvPr>
          <p:cNvCxnSpPr>
            <a:cxnSpLocks/>
          </p:cNvCxnSpPr>
          <p:nvPr/>
        </p:nvCxnSpPr>
        <p:spPr>
          <a:xfrm flipV="1">
            <a:off x="201768" y="1222024"/>
            <a:ext cx="142613" cy="418502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>
            <a:extLst>
              <a:ext uri="{FF2B5EF4-FFF2-40B4-BE49-F238E27FC236}">
                <a16:creationId xmlns:a16="http://schemas.microsoft.com/office/drawing/2014/main" id="{ACFA31C5-4A45-40D9-AF4A-DC7D8F9AB401}"/>
              </a:ext>
            </a:extLst>
          </p:cNvPr>
          <p:cNvCxnSpPr>
            <a:cxnSpLocks/>
          </p:cNvCxnSpPr>
          <p:nvPr/>
        </p:nvCxnSpPr>
        <p:spPr>
          <a:xfrm flipV="1">
            <a:off x="201767" y="2116020"/>
            <a:ext cx="142613" cy="418502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C800632B-47C8-4A27-ABE2-A8A108AC72FF}"/>
              </a:ext>
            </a:extLst>
          </p:cNvPr>
          <p:cNvSpPr txBox="1"/>
          <p:nvPr/>
        </p:nvSpPr>
        <p:spPr>
          <a:xfrm>
            <a:off x="471157" y="1024854"/>
            <a:ext cx="10820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8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CAF35BF2-13AC-464F-9CFB-C983EA30A5D7}"/>
              </a:ext>
            </a:extLst>
          </p:cNvPr>
          <p:cNvSpPr txBox="1"/>
          <p:nvPr/>
        </p:nvSpPr>
        <p:spPr>
          <a:xfrm>
            <a:off x="471157" y="1909772"/>
            <a:ext cx="12561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8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</a:t>
            </a:r>
          </a:p>
        </p:txBody>
      </p:sp>
      <p:pic>
        <p:nvPicPr>
          <p:cNvPr id="22" name="Obraz 21">
            <a:extLst>
              <a:ext uri="{FF2B5EF4-FFF2-40B4-BE49-F238E27FC236}">
                <a16:creationId xmlns:a16="http://schemas.microsoft.com/office/drawing/2014/main" id="{6AB168A5-0E49-40F4-B1C2-AF2DFF6B9CD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4663" y="1200898"/>
            <a:ext cx="1924054" cy="5657102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D6BEDDE8-6D0B-8C05-4F1C-75AE7900955F}"/>
              </a:ext>
            </a:extLst>
          </p:cNvPr>
          <p:cNvSpPr txBox="1"/>
          <p:nvPr/>
        </p:nvSpPr>
        <p:spPr>
          <a:xfrm>
            <a:off x="206690" y="136188"/>
            <a:ext cx="90345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 </a:t>
            </a:r>
            <a:r>
              <a:rPr kumimoji="0" lang="pl-PL" sz="2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otoczenie rynkowe i najważniejsze zjawiska</a:t>
            </a:r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561450A8-C0A5-E5EC-E58E-D4195B27BD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85" y="3468186"/>
            <a:ext cx="6653378" cy="3376177"/>
          </a:xfrm>
          <a:prstGeom prst="rect">
            <a:avLst/>
          </a:prstGeom>
        </p:spPr>
      </p:pic>
      <p:pic>
        <p:nvPicPr>
          <p:cNvPr id="20" name="Obraz 19">
            <a:extLst>
              <a:ext uri="{FF2B5EF4-FFF2-40B4-BE49-F238E27FC236}">
                <a16:creationId xmlns:a16="http://schemas.microsoft.com/office/drawing/2014/main" id="{39DE6876-ED6C-A7CF-FEC8-00F26221C2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9171" y="2971588"/>
            <a:ext cx="4309326" cy="713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97057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2">
            <a:extLst>
              <a:ext uri="{FF2B5EF4-FFF2-40B4-BE49-F238E27FC236}">
                <a16:creationId xmlns:a16="http://schemas.microsoft.com/office/drawing/2014/main" id="{4A0BD32E-34BF-BAB4-A6E0-810121BF387E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Obraz 2" descr="Obraz zawierający osoba, samochód&#10;&#10;Opis wygenerowany automatycznie">
            <a:extLst>
              <a:ext uri="{FF2B5EF4-FFF2-40B4-BE49-F238E27FC236}">
                <a16:creationId xmlns:a16="http://schemas.microsoft.com/office/drawing/2014/main" id="{118891EF-6547-459D-958D-35D25800F9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2741" y="1200896"/>
            <a:ext cx="5529259" cy="5657103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382D41EE-4D80-4A93-AB8D-2915E8C4CAAF}"/>
              </a:ext>
            </a:extLst>
          </p:cNvPr>
          <p:cNvSpPr txBox="1"/>
          <p:nvPr/>
        </p:nvSpPr>
        <p:spPr>
          <a:xfrm>
            <a:off x="1519585" y="992759"/>
            <a:ext cx="6136408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Już drugi rok z rzędu </a:t>
            </a:r>
            <a:r>
              <a:rPr kumimoji="0" lang="pl-PL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 wzrost sprzedaży </a:t>
            </a:r>
            <a:r>
              <a:rPr kumimoji="0" lang="pl-PL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nowych aut w Polsce </a:t>
            </a:r>
            <a:r>
              <a:rPr kumimoji="0" lang="pl-PL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odpowiadają</a:t>
            </a:r>
            <a:r>
              <a:rPr kumimoji="0" lang="pl-PL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nie jak to miało miejsce dotychczas firmy, ale </a:t>
            </a:r>
            <a:r>
              <a:rPr kumimoji="0" lang="pl-PL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klienci indywidualni</a:t>
            </a:r>
            <a:r>
              <a:rPr kumimoji="0" lang="pl-PL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Ale, to </a:t>
            </a:r>
            <a:r>
              <a:rPr kumimoji="0" lang="pl-PL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nadal firmy pozostają głównym filarem rynku motoryzacyjnego w Polsce.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19983D59-D568-4F5B-99E0-BCE89EE8F71D}"/>
              </a:ext>
            </a:extLst>
          </p:cNvPr>
          <p:cNvSpPr txBox="1"/>
          <p:nvPr/>
        </p:nvSpPr>
        <p:spPr>
          <a:xfrm>
            <a:off x="1510350" y="1712827"/>
            <a:ext cx="6376555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buClr>
                <a:srgbClr val="E01D1F"/>
              </a:buClr>
              <a:defRPr sz="125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 pierwszych sześciu miesiącach bieżącego roku zakupiły łącznie prawie 192 tys., co stanowiło 67,3% wszystkich samochodów, które wyjechały w tym czasie z salonów. Sprzedaż do firm była o 0,7% większa niż w porównywalnym czasie rok wcześniej. 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FD9DF6EB-09A1-4DBC-8A66-87B098D39C52}"/>
              </a:ext>
            </a:extLst>
          </p:cNvPr>
          <p:cNvSpPr txBox="1"/>
          <p:nvPr/>
        </p:nvSpPr>
        <p:spPr>
          <a:xfrm>
            <a:off x="1514043" y="2408259"/>
            <a:ext cx="624421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buClr>
                <a:srgbClr val="E01D1F"/>
              </a:buClr>
              <a:defRPr sz="125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Znacznie wyższy, bo wynoszący 8%, wzrost sprzedaży został odnotowany w segmencie klientów indywidualnych. Osoby prywatne odpowiadały za sprzedaż 32,7% wszystkich nowych osobówek, łącznie 93,4 tys. aut. W efekcie, zwiększył się również udział osób prywatnych w sprzedaży nowych samochodów osobowych w Polsce – o 1,5 </a:t>
            </a:r>
            <a:r>
              <a:rPr kumimoji="0" lang="pl-PL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p.p</a:t>
            </a:r>
            <a:r>
              <a:rPr kumimoji="0" lang="pl-PL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w porównaniu z pierwszym półroczem poprzedniego roku. </a:t>
            </a:r>
          </a:p>
        </p:txBody>
      </p:sp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E0880BC3-62BC-489C-ADB0-53C2CA5433F9}"/>
              </a:ext>
            </a:extLst>
          </p:cNvPr>
          <p:cNvCxnSpPr>
            <a:cxnSpLocks/>
          </p:cNvCxnSpPr>
          <p:nvPr/>
        </p:nvCxnSpPr>
        <p:spPr>
          <a:xfrm flipV="1">
            <a:off x="217670" y="1099008"/>
            <a:ext cx="142613" cy="418502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>
            <a:extLst>
              <a:ext uri="{FF2B5EF4-FFF2-40B4-BE49-F238E27FC236}">
                <a16:creationId xmlns:a16="http://schemas.microsoft.com/office/drawing/2014/main" id="{ACFA31C5-4A45-40D9-AF4A-DC7D8F9AB401}"/>
              </a:ext>
            </a:extLst>
          </p:cNvPr>
          <p:cNvCxnSpPr>
            <a:cxnSpLocks/>
          </p:cNvCxnSpPr>
          <p:nvPr/>
        </p:nvCxnSpPr>
        <p:spPr>
          <a:xfrm flipV="1">
            <a:off x="217669" y="1776676"/>
            <a:ext cx="142613" cy="418502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14">
            <a:extLst>
              <a:ext uri="{FF2B5EF4-FFF2-40B4-BE49-F238E27FC236}">
                <a16:creationId xmlns:a16="http://schemas.microsoft.com/office/drawing/2014/main" id="{B268E076-AE6D-4986-8CD1-BFF59AE74DDC}"/>
              </a:ext>
            </a:extLst>
          </p:cNvPr>
          <p:cNvCxnSpPr>
            <a:cxnSpLocks/>
          </p:cNvCxnSpPr>
          <p:nvPr/>
        </p:nvCxnSpPr>
        <p:spPr>
          <a:xfrm flipV="1">
            <a:off x="217668" y="2676000"/>
            <a:ext cx="142613" cy="418502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C800632B-47C8-4A27-ABE2-A8A108AC72FF}"/>
              </a:ext>
            </a:extLst>
          </p:cNvPr>
          <p:cNvSpPr txBox="1"/>
          <p:nvPr/>
        </p:nvSpPr>
        <p:spPr>
          <a:xfrm>
            <a:off x="487060" y="901838"/>
            <a:ext cx="1015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8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CAF35BF2-13AC-464F-9CFB-C983EA30A5D7}"/>
              </a:ext>
            </a:extLst>
          </p:cNvPr>
          <p:cNvSpPr txBox="1"/>
          <p:nvPr/>
        </p:nvSpPr>
        <p:spPr>
          <a:xfrm>
            <a:off x="487060" y="1616608"/>
            <a:ext cx="1015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8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04</a:t>
            </a:r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864490DA-B060-4079-AA33-07CCE8E13BC6}"/>
              </a:ext>
            </a:extLst>
          </p:cNvPr>
          <p:cNvSpPr txBox="1"/>
          <p:nvPr/>
        </p:nvSpPr>
        <p:spPr>
          <a:xfrm>
            <a:off x="487060" y="2475961"/>
            <a:ext cx="1015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8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05</a:t>
            </a:r>
          </a:p>
        </p:txBody>
      </p:sp>
      <p:pic>
        <p:nvPicPr>
          <p:cNvPr id="22" name="Obraz 21">
            <a:extLst>
              <a:ext uri="{FF2B5EF4-FFF2-40B4-BE49-F238E27FC236}">
                <a16:creationId xmlns:a16="http://schemas.microsoft.com/office/drawing/2014/main" id="{6AB168A5-0E49-40F4-B1C2-AF2DFF6B9CD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4663" y="1200898"/>
            <a:ext cx="1924054" cy="5657102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36F5D33B-B1C4-1587-1555-A30290AC3124}"/>
              </a:ext>
            </a:extLst>
          </p:cNvPr>
          <p:cNvSpPr txBox="1"/>
          <p:nvPr/>
        </p:nvSpPr>
        <p:spPr>
          <a:xfrm>
            <a:off x="206690" y="136188"/>
            <a:ext cx="90345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 </a:t>
            </a:r>
            <a:r>
              <a:rPr kumimoji="0" lang="pl-PL" sz="2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otoczenie rynkowe i najważniejsze zjawiska</a:t>
            </a:r>
          </a:p>
        </p:txBody>
      </p:sp>
      <p:pic>
        <p:nvPicPr>
          <p:cNvPr id="20" name="Obraz 19">
            <a:extLst>
              <a:ext uri="{FF2B5EF4-FFF2-40B4-BE49-F238E27FC236}">
                <a16:creationId xmlns:a16="http://schemas.microsoft.com/office/drawing/2014/main" id="{7058720A-4BC0-9861-578C-D9E59725BC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739" y="3429000"/>
            <a:ext cx="3964592" cy="3414481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5530D333-9102-ED4F-237E-699CBB8487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22" y="6589531"/>
            <a:ext cx="948972" cy="264562"/>
          </a:xfrm>
          <a:prstGeom prst="rect">
            <a:avLst/>
          </a:prstGeom>
        </p:spPr>
      </p:pic>
      <p:pic>
        <p:nvPicPr>
          <p:cNvPr id="23" name="Obraz 22">
            <a:extLst>
              <a:ext uri="{FF2B5EF4-FFF2-40B4-BE49-F238E27FC236}">
                <a16:creationId xmlns:a16="http://schemas.microsoft.com/office/drawing/2014/main" id="{E65FDBBD-DDCF-8820-19D6-12262555D9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3749" y="4592798"/>
            <a:ext cx="3233398" cy="441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11206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85789-9FF8-FE94-9FCF-8D0DBB9AB6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2">
            <a:extLst>
              <a:ext uri="{FF2B5EF4-FFF2-40B4-BE49-F238E27FC236}">
                <a16:creationId xmlns:a16="http://schemas.microsoft.com/office/drawing/2014/main" id="{E932D2FC-E446-6E80-F32F-3C3AE405BFD0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Obraz 2" descr="Obraz zawierający tekst&#10;&#10;Opis wygenerowany automatycznie">
            <a:extLst>
              <a:ext uri="{FF2B5EF4-FFF2-40B4-BE49-F238E27FC236}">
                <a16:creationId xmlns:a16="http://schemas.microsoft.com/office/drawing/2014/main" id="{9173D9D0-50E7-25CE-C4FD-089C05EED4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4663" y="1222926"/>
            <a:ext cx="5517337" cy="5644905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E40FE7CB-D5A9-EAD9-6F9B-5955A69EB1D6}"/>
              </a:ext>
            </a:extLst>
          </p:cNvPr>
          <p:cNvSpPr txBox="1"/>
          <p:nvPr/>
        </p:nvSpPr>
        <p:spPr>
          <a:xfrm>
            <a:off x="1769918" y="964096"/>
            <a:ext cx="584084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2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 jednak nie jedyna pozytywna dla polskiego rynku motoryzacyjnego w pierwszym półroczu b.r. informacja. W parze z relatywnie szybko rosnącą sprzedażą nowych aut do klientów indywidualnych, idzie fakt że import używanych samochodów zza granicy nie tylko nie rósł, ale odnotował wręcz niewielki spadek w porównaniu z analogicznym czasem roku poprzedniego. 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D058DE2C-4B07-122A-7F88-F0874D37773D}"/>
              </a:ext>
            </a:extLst>
          </p:cNvPr>
          <p:cNvSpPr txBox="1"/>
          <p:nvPr/>
        </p:nvSpPr>
        <p:spPr>
          <a:xfrm>
            <a:off x="1769918" y="2123136"/>
            <a:ext cx="566535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buClr>
                <a:srgbClr val="E01D1F"/>
              </a:buClr>
              <a:defRPr sz="125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2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 pierwszym półroczu 2025 r. do Polski sprowadzono blisko 437 tys. używanych samochodów zza granicy. To liczba o 0,4% mniejsza niż w analogicznym czasie rok temu. Nabywcami importowanych aut używanych są w zdecydowanej większości osoby prywatne.</a:t>
            </a:r>
          </a:p>
        </p:txBody>
      </p:sp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6CBB25F0-55CF-2C3C-E113-652C917AF91F}"/>
              </a:ext>
            </a:extLst>
          </p:cNvPr>
          <p:cNvCxnSpPr>
            <a:cxnSpLocks/>
          </p:cNvCxnSpPr>
          <p:nvPr/>
        </p:nvCxnSpPr>
        <p:spPr>
          <a:xfrm flipV="1">
            <a:off x="292513" y="1245831"/>
            <a:ext cx="142613" cy="418502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>
            <a:extLst>
              <a:ext uri="{FF2B5EF4-FFF2-40B4-BE49-F238E27FC236}">
                <a16:creationId xmlns:a16="http://schemas.microsoft.com/office/drawing/2014/main" id="{10294BB9-3899-EE8F-00E0-25B86603118F}"/>
              </a:ext>
            </a:extLst>
          </p:cNvPr>
          <p:cNvCxnSpPr>
            <a:cxnSpLocks/>
          </p:cNvCxnSpPr>
          <p:nvPr/>
        </p:nvCxnSpPr>
        <p:spPr>
          <a:xfrm flipV="1">
            <a:off x="292512" y="2373026"/>
            <a:ext cx="142613" cy="418502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1F8FCC4C-3C23-6025-B155-E3A3C3D37278}"/>
              </a:ext>
            </a:extLst>
          </p:cNvPr>
          <p:cNvSpPr txBox="1"/>
          <p:nvPr/>
        </p:nvSpPr>
        <p:spPr>
          <a:xfrm>
            <a:off x="561903" y="1048661"/>
            <a:ext cx="1015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8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06</a:t>
            </a:r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940E12F3-334A-7250-4E06-8F7146B48A6A}"/>
              </a:ext>
            </a:extLst>
          </p:cNvPr>
          <p:cNvSpPr txBox="1"/>
          <p:nvPr/>
        </p:nvSpPr>
        <p:spPr>
          <a:xfrm>
            <a:off x="561903" y="2166778"/>
            <a:ext cx="1015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8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07</a:t>
            </a:r>
          </a:p>
        </p:txBody>
      </p:sp>
      <p:pic>
        <p:nvPicPr>
          <p:cNvPr id="22" name="Obraz 21">
            <a:extLst>
              <a:ext uri="{FF2B5EF4-FFF2-40B4-BE49-F238E27FC236}">
                <a16:creationId xmlns:a16="http://schemas.microsoft.com/office/drawing/2014/main" id="{016BF1F9-1D5C-DEBC-8FD8-969D2238B4F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4663" y="1200898"/>
            <a:ext cx="1924054" cy="5657102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ABB21079-76E6-4C84-8D53-21DDE1EF8D2B}"/>
              </a:ext>
            </a:extLst>
          </p:cNvPr>
          <p:cNvSpPr txBox="1"/>
          <p:nvPr/>
        </p:nvSpPr>
        <p:spPr>
          <a:xfrm>
            <a:off x="206690" y="136188"/>
            <a:ext cx="90345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 </a:t>
            </a:r>
            <a:r>
              <a:rPr kumimoji="0" lang="pl-PL" sz="2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otoczenie rynkowe i najważniejsze zjawiska</a:t>
            </a:r>
          </a:p>
        </p:txBody>
      </p:sp>
      <p:pic>
        <p:nvPicPr>
          <p:cNvPr id="12" name="Obraz 11">
            <a:extLst>
              <a:ext uri="{FF2B5EF4-FFF2-40B4-BE49-F238E27FC236}">
                <a16:creationId xmlns:a16="http://schemas.microsoft.com/office/drawing/2014/main" id="{4F04F28A-D1A1-F6F2-CED2-2D6A8FF2B6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55" y="3161784"/>
            <a:ext cx="6438233" cy="3673153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4013C237-7B2E-5FEB-CD36-CACD226268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22" y="6608189"/>
            <a:ext cx="882043" cy="24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63938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AB1FCE-F8B5-EA7A-8D2F-6C85696FB3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2">
            <a:extLst>
              <a:ext uri="{FF2B5EF4-FFF2-40B4-BE49-F238E27FC236}">
                <a16:creationId xmlns:a16="http://schemas.microsoft.com/office/drawing/2014/main" id="{AB01B582-604B-3019-B8FE-D0C753A238DD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Obraz 2" descr="Obraz zawierający osoba, samochód&#10;&#10;Opis wygenerowany automatycznie">
            <a:extLst>
              <a:ext uri="{FF2B5EF4-FFF2-40B4-BE49-F238E27FC236}">
                <a16:creationId xmlns:a16="http://schemas.microsoft.com/office/drawing/2014/main" id="{6FCDDA34-67AB-6C7E-AE00-A3257F3A6A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2741" y="1200896"/>
            <a:ext cx="5529259" cy="5657103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24D0E720-A64F-1EE0-5FA2-011584D04E37}"/>
              </a:ext>
            </a:extLst>
          </p:cNvPr>
          <p:cNvSpPr txBox="1"/>
          <p:nvPr/>
        </p:nvSpPr>
        <p:spPr>
          <a:xfrm>
            <a:off x="1446647" y="1048557"/>
            <a:ext cx="6616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 pierwszym półroczu firmy i przedsiębiorcy zakupili w naszym kraju łącznie 191,9 tys. nowych samochodów osobowych, czyli o 0,7% więcej niż w analogicznym okresie rok wcześniej. 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5CBDE91D-19CC-FE93-91C6-6C197372A129}"/>
              </a:ext>
            </a:extLst>
          </p:cNvPr>
          <p:cNvSpPr txBox="1"/>
          <p:nvPr/>
        </p:nvSpPr>
        <p:spPr>
          <a:xfrm>
            <a:off x="1437412" y="1752445"/>
            <a:ext cx="6376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buClr>
                <a:srgbClr val="E01D1F"/>
              </a:buClr>
              <a:defRPr sz="1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Zgodnie z danymi PZWLP na podstawie danych firm członkowskich skupionych w organizacji, w przypadku wynajmu długoterminowego pojazdów sprzedaż wzrosła o 9,1% w porównaniu z pierwszym półroczem 2024. </a:t>
            </a:r>
          </a:p>
        </p:txBody>
      </p:sp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100BA00A-8D19-9031-B0DA-F067E80500F4}"/>
              </a:ext>
            </a:extLst>
          </p:cNvPr>
          <p:cNvCxnSpPr>
            <a:cxnSpLocks/>
          </p:cNvCxnSpPr>
          <p:nvPr/>
        </p:nvCxnSpPr>
        <p:spPr>
          <a:xfrm flipV="1">
            <a:off x="144732" y="1117862"/>
            <a:ext cx="142613" cy="418502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>
            <a:extLst>
              <a:ext uri="{FF2B5EF4-FFF2-40B4-BE49-F238E27FC236}">
                <a16:creationId xmlns:a16="http://schemas.microsoft.com/office/drawing/2014/main" id="{6598F25C-8705-AE14-D7DE-99BC929F5A81}"/>
              </a:ext>
            </a:extLst>
          </p:cNvPr>
          <p:cNvCxnSpPr>
            <a:cxnSpLocks/>
          </p:cNvCxnSpPr>
          <p:nvPr/>
        </p:nvCxnSpPr>
        <p:spPr>
          <a:xfrm flipV="1">
            <a:off x="144731" y="1816294"/>
            <a:ext cx="142613" cy="418502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758CB48A-EC61-113B-55D4-4771358BBDA5}"/>
              </a:ext>
            </a:extLst>
          </p:cNvPr>
          <p:cNvSpPr txBox="1"/>
          <p:nvPr/>
        </p:nvSpPr>
        <p:spPr>
          <a:xfrm>
            <a:off x="414122" y="920692"/>
            <a:ext cx="1015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8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08</a:t>
            </a:r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18F82487-BB28-8F70-0B1C-215D8D9792DA}"/>
              </a:ext>
            </a:extLst>
          </p:cNvPr>
          <p:cNvSpPr txBox="1"/>
          <p:nvPr/>
        </p:nvSpPr>
        <p:spPr>
          <a:xfrm>
            <a:off x="414122" y="1656226"/>
            <a:ext cx="1015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8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09</a:t>
            </a:r>
          </a:p>
        </p:txBody>
      </p:sp>
      <p:pic>
        <p:nvPicPr>
          <p:cNvPr id="22" name="Obraz 21">
            <a:extLst>
              <a:ext uri="{FF2B5EF4-FFF2-40B4-BE49-F238E27FC236}">
                <a16:creationId xmlns:a16="http://schemas.microsoft.com/office/drawing/2014/main" id="{9D37520A-9CFD-9192-9283-5CA9629D700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4663" y="1200898"/>
            <a:ext cx="1924054" cy="5657102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7BF32885-8B57-9ABC-3166-8189CC031330}"/>
              </a:ext>
            </a:extLst>
          </p:cNvPr>
          <p:cNvSpPr txBox="1"/>
          <p:nvPr/>
        </p:nvSpPr>
        <p:spPr>
          <a:xfrm>
            <a:off x="206690" y="136188"/>
            <a:ext cx="90345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 </a:t>
            </a:r>
            <a:r>
              <a:rPr kumimoji="0" lang="pl-PL" sz="2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otoczenie rynkowe i najważniejsze zjawiska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5883BEF9-B98B-D3EF-207D-B56C02AC0D9E}"/>
              </a:ext>
            </a:extLst>
          </p:cNvPr>
          <p:cNvSpPr txBox="1"/>
          <p:nvPr/>
        </p:nvSpPr>
        <p:spPr>
          <a:xfrm>
            <a:off x="1405087" y="2588336"/>
            <a:ext cx="5799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buClr>
                <a:srgbClr val="E01D1F"/>
              </a:buClr>
              <a:defRPr sz="1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Jeśli zaś chodzi o pozostałe formy finansowania samochodów, a więc kredyt, zakup ze środków własnych i klasyczny leasing finansowy liczone łącznie, sprzedaż była nieznacznie niższa (o 1,5%) niż rok wcześniej. </a:t>
            </a:r>
          </a:p>
        </p:txBody>
      </p:sp>
      <p:cxnSp>
        <p:nvCxnSpPr>
          <p:cNvPr id="10" name="Łącznik prosty 9">
            <a:extLst>
              <a:ext uri="{FF2B5EF4-FFF2-40B4-BE49-F238E27FC236}">
                <a16:creationId xmlns:a16="http://schemas.microsoft.com/office/drawing/2014/main" id="{2621A8C4-E1CB-8F1B-B4B4-641A7176AFE8}"/>
              </a:ext>
            </a:extLst>
          </p:cNvPr>
          <p:cNvCxnSpPr>
            <a:cxnSpLocks/>
          </p:cNvCxnSpPr>
          <p:nvPr/>
        </p:nvCxnSpPr>
        <p:spPr>
          <a:xfrm flipV="1">
            <a:off x="112406" y="2642949"/>
            <a:ext cx="142613" cy="418502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ABAB68D4-D91F-84CF-6BA9-B30CE12874E1}"/>
              </a:ext>
            </a:extLst>
          </p:cNvPr>
          <p:cNvSpPr txBox="1"/>
          <p:nvPr/>
        </p:nvSpPr>
        <p:spPr>
          <a:xfrm>
            <a:off x="381797" y="2482881"/>
            <a:ext cx="8801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8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10</a:t>
            </a:r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5E6FCA4B-61ED-BEFE-B653-116E14B23D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" y="3391139"/>
            <a:ext cx="6672785" cy="3326337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A1389BB4-9FE9-D878-FBBB-7E941ED5C1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27" y="6635197"/>
            <a:ext cx="981635" cy="173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43040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6B3F9127-8AF7-448F-BDB5-E6B8ACD02A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4EFE67FC-8D87-40B9-8720-D92FBED1AEC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alphaModFix amt="9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006484"/>
            <a:ext cx="6177064" cy="1386818"/>
          </a:xfrm>
          <a:prstGeom prst="rect">
            <a:avLst/>
          </a:prstGeom>
        </p:spPr>
      </p:pic>
      <p:pic>
        <p:nvPicPr>
          <p:cNvPr id="2" name="Obraz 1" descr="Obraz zawierający czarne, ciemność, księżyc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84FD6493-03DB-4CA8-8ADA-0313CBE5165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6260"/>
            <a:ext cx="12192000" cy="6858000"/>
          </a:xfrm>
          <a:prstGeom prst="rect">
            <a:avLst/>
          </a:prstGeom>
        </p:spPr>
      </p:pic>
      <p:pic>
        <p:nvPicPr>
          <p:cNvPr id="3" name="Grafika 2">
            <a:extLst>
              <a:ext uri="{FF2B5EF4-FFF2-40B4-BE49-F238E27FC236}">
                <a16:creationId xmlns:a16="http://schemas.microsoft.com/office/drawing/2014/main" id="{EF8BF2DE-55A0-660A-8596-481FF064B2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953716" y="12664"/>
            <a:ext cx="3215353" cy="941079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8C0B7B45-20FB-EAB5-0B48-3EA8DAC2C94D}"/>
              </a:ext>
            </a:extLst>
          </p:cNvPr>
          <p:cNvSpPr txBox="1"/>
          <p:nvPr/>
        </p:nvSpPr>
        <p:spPr>
          <a:xfrm>
            <a:off x="400798" y="5033960"/>
            <a:ext cx="53871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</a:t>
            </a:r>
            <a:b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wyniki branży wynajmu długoterminowego (CFM) i Rent a Car </a:t>
            </a:r>
          </a:p>
        </p:txBody>
      </p:sp>
    </p:spTree>
    <p:extLst>
      <p:ext uri="{BB962C8B-B14F-4D97-AF65-F5344CB8AC3E}">
        <p14:creationId xmlns:p14="http://schemas.microsoft.com/office/powerpoint/2010/main" val="106062392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0D6E7720-1EE9-D559-775C-929AE1DAA2DF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6E75E9EE-064B-6EFD-FCCE-76EBB44104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1782" y="1223696"/>
            <a:ext cx="4490218" cy="5634304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1362C841-1A74-4DE8-A8D9-70378A50768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694" y="2141375"/>
            <a:ext cx="3401430" cy="3401430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3FBEFF0C-9320-4776-B661-C5710D61A12F}"/>
              </a:ext>
            </a:extLst>
          </p:cNvPr>
          <p:cNvSpPr txBox="1"/>
          <p:nvPr/>
        </p:nvSpPr>
        <p:spPr>
          <a:xfrm>
            <a:off x="21962" y="145424"/>
            <a:ext cx="846625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2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 – </a:t>
            </a:r>
            <a:r>
              <a:rPr kumimoji="0" lang="pl-PL" sz="2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wyniki wynajmu długoterminowego aut i Rent a Car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9FFED6DE-9C8D-4ECA-B4F3-722994DEA986}"/>
              </a:ext>
            </a:extLst>
          </p:cNvPr>
          <p:cNvSpPr txBox="1"/>
          <p:nvPr/>
        </p:nvSpPr>
        <p:spPr>
          <a:xfrm>
            <a:off x="461572" y="1222802"/>
            <a:ext cx="64812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Rynek wynajmu długoterminowego w PZWLP na koniec I półrocza 2025</a:t>
            </a:r>
          </a:p>
        </p:txBody>
      </p:sp>
      <p:pic>
        <p:nvPicPr>
          <p:cNvPr id="16" name="Obraz 15">
            <a:extLst>
              <a:ext uri="{FF2B5EF4-FFF2-40B4-BE49-F238E27FC236}">
                <a16:creationId xmlns:a16="http://schemas.microsoft.com/office/drawing/2014/main" id="{55A6965A-737F-4C02-BABF-D5DD899F9F0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1330" y="3484167"/>
            <a:ext cx="1553169" cy="634827"/>
          </a:xfrm>
          <a:prstGeom prst="rect">
            <a:avLst/>
          </a:prstGeom>
        </p:spPr>
      </p:pic>
      <p:cxnSp>
        <p:nvCxnSpPr>
          <p:cNvPr id="30" name="Łącznik prosty 29">
            <a:extLst>
              <a:ext uri="{FF2B5EF4-FFF2-40B4-BE49-F238E27FC236}">
                <a16:creationId xmlns:a16="http://schemas.microsoft.com/office/drawing/2014/main" id="{8A670640-94A0-41E2-99E2-C04D92915E1C}"/>
              </a:ext>
            </a:extLst>
          </p:cNvPr>
          <p:cNvCxnSpPr>
            <a:cxnSpLocks/>
          </p:cNvCxnSpPr>
          <p:nvPr/>
        </p:nvCxnSpPr>
        <p:spPr>
          <a:xfrm flipV="1">
            <a:off x="8071607" y="5915522"/>
            <a:ext cx="157993" cy="569760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ole tekstowe 45">
            <a:extLst>
              <a:ext uri="{FF2B5EF4-FFF2-40B4-BE49-F238E27FC236}">
                <a16:creationId xmlns:a16="http://schemas.microsoft.com/office/drawing/2014/main" id="{FAF8C638-F319-4299-861F-35A9A6314423}"/>
              </a:ext>
            </a:extLst>
          </p:cNvPr>
          <p:cNvSpPr txBox="1"/>
          <p:nvPr/>
        </p:nvSpPr>
        <p:spPr>
          <a:xfrm>
            <a:off x="8282031" y="5827931"/>
            <a:ext cx="36303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PZWLP na koniec I półrocza 2025 –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ponad 300 tys. aut we wszelkich usługach wynajmu </a:t>
            </a:r>
          </a:p>
        </p:txBody>
      </p:sp>
      <p:graphicFrame>
        <p:nvGraphicFramePr>
          <p:cNvPr id="12" name="Wykres 11">
            <a:extLst>
              <a:ext uri="{FF2B5EF4-FFF2-40B4-BE49-F238E27FC236}">
                <a16:creationId xmlns:a16="http://schemas.microsoft.com/office/drawing/2014/main" id="{3266131A-54EF-4403-809C-D64CAF82BA51}"/>
              </a:ext>
            </a:extLst>
          </p:cNvPr>
          <p:cNvGraphicFramePr/>
          <p:nvPr/>
        </p:nvGraphicFramePr>
        <p:xfrm>
          <a:off x="5792362" y="1997266"/>
          <a:ext cx="4664755" cy="36925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" name="pole tekstowe 1">
            <a:extLst>
              <a:ext uri="{FF2B5EF4-FFF2-40B4-BE49-F238E27FC236}">
                <a16:creationId xmlns:a16="http://schemas.microsoft.com/office/drawing/2014/main" id="{17920C1B-4369-C379-C3FC-18236072BF45}"/>
              </a:ext>
            </a:extLst>
          </p:cNvPr>
          <p:cNvSpPr txBox="1"/>
          <p:nvPr/>
        </p:nvSpPr>
        <p:spPr>
          <a:xfrm>
            <a:off x="461573" y="1733079"/>
            <a:ext cx="5126427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 PZWLP skupiamy obecnie 17 firm członkowskich – najważniejsi gracze rynku CFM oraz duże, sieciowe (polskie i międzynarodowe) wypożyczalnie samochodów (Rent a Car).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Łączna flota firm członkowskich PZWLP w wynajmie długoterminowym na koniec czerwca 2025 to blisko 278,5 tys. samochodów.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Klienci stawiają na maksymalną prostotę i wygodę związaną z autami – ponad 9 na 10 samochodów w wynajmie długoterminowym w Polsce znajduje się w usłudze Full Serwis Leasing. Rynek ewoluuje w kierunku wyłącznie pełnej obsługi wraz z finansowaniem.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Najpopularniejsze samochody w wynajmie długoterminowym (stan na koniec czerwca 2025):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Skoda Octavia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Toyota Corolla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Kia </a:t>
            </a:r>
            <a:r>
              <a:rPr kumimoji="0" lang="pl-PL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Ceed</a:t>
            </a: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69735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489FCE-04A0-DF61-28D5-3E0AD0766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B4A3F880-1D1A-AC0F-E689-66640E4634D8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BE6A75F9-CA7D-E36B-54E4-2BD8DBB6E9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1782" y="1223696"/>
            <a:ext cx="4490218" cy="5634304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74E754A5-A522-10AE-00C3-5FB997222A93}"/>
              </a:ext>
            </a:extLst>
          </p:cNvPr>
          <p:cNvSpPr txBox="1"/>
          <p:nvPr/>
        </p:nvSpPr>
        <p:spPr>
          <a:xfrm>
            <a:off x="21962" y="145424"/>
            <a:ext cx="846625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2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 – </a:t>
            </a:r>
            <a:r>
              <a:rPr kumimoji="0" lang="pl-PL" sz="2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wyniki wynajmu długoterminowego aut i Rent a Car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D2395481-C3B9-5BA0-18F7-D2C7A842E991}"/>
              </a:ext>
            </a:extLst>
          </p:cNvPr>
          <p:cNvSpPr txBox="1"/>
          <p:nvPr/>
        </p:nvSpPr>
        <p:spPr>
          <a:xfrm>
            <a:off x="267611" y="1062287"/>
            <a:ext cx="7361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Stabilne i solidne tempo wzrostu wynajmu długoterminowego aut po I półroczu 2025 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827B8392-6B9E-F131-282D-C1DEA22EF6A7}"/>
              </a:ext>
            </a:extLst>
          </p:cNvPr>
          <p:cNvSpPr txBox="1"/>
          <p:nvPr/>
        </p:nvSpPr>
        <p:spPr>
          <a:xfrm>
            <a:off x="138303" y="1460403"/>
            <a:ext cx="4876757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Dane PZWLP potwierdzają pozytywny trend, że branża i rynek wynajmu długoterminowego w Polsce utrzymują się na stabilnej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ścieżce wzrostu,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który od kilkunastu miesięcy mieści się w przedziale 7-8% rocznie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Wzrost rynku wynajmu długoterminowego aut w Polsce pod względem najważniejszego dla niego wskaźnika, czyli łącznej liczby samochodów (tzw. aktywnej floty) znajdującej się w tej usłudze, wyniósł na koniec pierwszego półrocza 7,6% r/r (w stosunku do stanu na koniec czerwca 2024).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Rynek wynajmu długoterminowego w Polsce, niezależnie od sytuacji gospodarczej, konsekwentnie każdego roku rośnie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wynajem długoterminowy jest jedną z kluczowych, najchętniej wykorzystywanych form finansowania samochodów przez firmy i przedsiębiorców w naszym kraju.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Liczba klientów branży w Polsce rośnie nie tylko wśród dużych korporacji, ale w coraz większym stopniu także pośród mniejszych przedsiębiorców. </a:t>
            </a:r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832AEB8A-7B31-8DD3-14E8-CCB486C471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8437" y="2002138"/>
            <a:ext cx="6906665" cy="4052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85194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DB4B75-58CC-8267-4030-CDF6DBB5A8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96A42EA1-9EAC-A622-59A4-1F27FB3BF808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26EBB457-9015-1E56-4E4F-3CA2EE5966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1782" y="1223696"/>
            <a:ext cx="4490218" cy="5634304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0880F7EC-5F14-764E-1F68-73CBFFC77CE1}"/>
              </a:ext>
            </a:extLst>
          </p:cNvPr>
          <p:cNvSpPr txBox="1"/>
          <p:nvPr/>
        </p:nvSpPr>
        <p:spPr>
          <a:xfrm>
            <a:off x="21962" y="145424"/>
            <a:ext cx="846625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2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 – </a:t>
            </a:r>
            <a:r>
              <a:rPr kumimoji="0" lang="pl-PL" sz="2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wyniki wynajmu długoterminowego aut i Rent a Car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E9FB2FE8-EC78-7D60-D19B-5F4916E0C55D}"/>
              </a:ext>
            </a:extLst>
          </p:cNvPr>
          <p:cNvSpPr txBox="1"/>
          <p:nvPr/>
        </p:nvSpPr>
        <p:spPr>
          <a:xfrm>
            <a:off x="138304" y="1961839"/>
            <a:ext cx="5181842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 wynajmie długoterminowym znalazło się niemalże co czwarte (23,1%) nowe auto osobowe nabywane w okresie od stycznia do czerwca w Polsce przez firmy i przedsiębiorców.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l-PL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Cieszy utrzymanie przez branżę relatywnie wysokiego udziału w sprzedaży aut do firm w Polsce.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l-PL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Branża zakupiła w pierwszej połowie roku na potrzeby oferowanych usług 44,3 tys. nowych aut osobowych.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Stała rata za wynajem przez cały okres umowy, pełna przewidywalność kosztów niezależnie od zdarzeń związanych z autem, komfort użytkowania - to najważniejsze cechy, które powodują, że usługa ta coraz bardziej podoba się polskim firmom i przedsiębiorcom.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C3675D94-84B1-D7CD-DFFC-900516ECFE16}"/>
              </a:ext>
            </a:extLst>
          </p:cNvPr>
          <p:cNvSpPr txBox="1"/>
          <p:nvPr/>
        </p:nvSpPr>
        <p:spPr>
          <a:xfrm>
            <a:off x="341502" y="1173125"/>
            <a:ext cx="59576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Wynajem długoterminowy samochodów utrzymuje silną pozycję na polskim rynku w I półroczu 2025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600" b="1" i="0" u="none" strike="noStrike" kern="1200" cap="none" spc="0" normalizeH="0" baseline="0" noProof="0" dirty="0">
              <a:ln>
                <a:noFill/>
              </a:ln>
              <a:solidFill>
                <a:srgbClr val="151E2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D95F218A-1149-4250-39D5-F598D9C65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2398" y="1625115"/>
            <a:ext cx="5698838" cy="4835684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3F0BA04B-1873-1FF5-4251-BEFEB13CCD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8315" y="6154910"/>
            <a:ext cx="981635" cy="173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41115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46C12E-A722-E0FE-10A4-86A993EB95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91D553D4-7547-AC95-1A47-4C3083D96135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5DCCAE71-4862-B61E-8F1E-2ED9831FC6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1782" y="1223696"/>
            <a:ext cx="4490218" cy="5634304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FB50BF50-A764-0FDC-F6C7-4E7B7ED06888}"/>
              </a:ext>
            </a:extLst>
          </p:cNvPr>
          <p:cNvSpPr txBox="1"/>
          <p:nvPr/>
        </p:nvSpPr>
        <p:spPr>
          <a:xfrm>
            <a:off x="21962" y="145424"/>
            <a:ext cx="846625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2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 – </a:t>
            </a:r>
            <a:r>
              <a:rPr kumimoji="0" lang="pl-PL" sz="2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wyniki wynajmu długoterminowego aut i Rent a Car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D207EE95-07CF-6258-37B6-F37A17545442}"/>
              </a:ext>
            </a:extLst>
          </p:cNvPr>
          <p:cNvSpPr txBox="1"/>
          <p:nvPr/>
        </p:nvSpPr>
        <p:spPr>
          <a:xfrm>
            <a:off x="138304" y="1749406"/>
            <a:ext cx="5514352" cy="5093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Nadal dobrze widoczna jest szybko postępująca transformacja napędów stosowanych w samochodach w wynajmie długoterminowym w Polsce.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Konsekwentnie i szybko spada udział samochodów z silnikami wysokoprężnymi (Diesla), które na koniec czerwca przebiły </a:t>
            </a: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kolejną  granicę. Udział Diesli spadł poniżej 30% - auta zasilane olejem </a:t>
            </a: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napędowym stanowiły 29,7% ogółu parku pojazdów w wynajmie długoterminowym, o 2,2 </a:t>
            </a:r>
            <a:r>
              <a:rPr kumimoji="0" lang="pl-PL" sz="13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p.p</a:t>
            </a: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mniej niż przed rokiem. Dla porównania – na koniec I półrocza 2020 r. udział Diesli wynosił 54,9%, a na koniec I półrocza 2015 aż 71%.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 coraz mniejszym tempie rośnie udział samochodów z benzynowymi jednostkami napędowymi – na koniec półrocza stanowiły one 55,5%, a ich udział w ciągu roku zwiększył się jedynie o 0,2 </a:t>
            </a:r>
            <a:r>
              <a:rPr kumimoji="0" lang="pl-PL" sz="13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p.p</a:t>
            </a: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l-PL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Najszybciej zwiększa się liczebność aut z napędami ekologicznymi, rozumianymi jako wszelkiego rodzaju hybrydy oraz pojazdy w pełni elektryczne (BEV), które na koniec czerwca reprezentowały już 14,8% ogółu (wzrost udziału o 2 </a:t>
            </a:r>
            <a:r>
              <a:rPr kumimoji="0" lang="pl-PL" sz="13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p.p</a:t>
            </a: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w ciągu roku). Udział samochodów w pełni elektrycznych wynosił natomiast 4,1%, co oznacza wzrost ich odsetka o 1,2 </a:t>
            </a:r>
            <a:r>
              <a:rPr kumimoji="0" lang="pl-PL" sz="13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p.p</a:t>
            </a:r>
            <a:r>
              <a:rPr kumimoji="0" lang="pl-PL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na przestrzeni roku.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62C82CB4-DC05-D8F3-13C9-A76BD7A3C4EB}"/>
              </a:ext>
            </a:extLst>
          </p:cNvPr>
          <p:cNvSpPr txBox="1"/>
          <p:nvPr/>
        </p:nvSpPr>
        <p:spPr>
          <a:xfrm>
            <a:off x="212192" y="1094565"/>
            <a:ext cx="81815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Diesle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w wynajmie długoterminowym spadają 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poniżej kolejnej granicy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elektryki stanowią ponad 4% łącznej floty aut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600" b="1" i="0" u="none" strike="noStrike" kern="1200" cap="none" spc="0" normalizeH="0" baseline="0" noProof="0" dirty="0">
              <a:ln>
                <a:noFill/>
              </a:ln>
              <a:solidFill>
                <a:srgbClr val="151E2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2BDF8D39-7695-2F5E-1142-0CABE4918D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7106" y="1833950"/>
            <a:ext cx="5904322" cy="4406917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1765EE15-F3A4-5E74-E644-BBF651F878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97519" y="6031345"/>
            <a:ext cx="641021" cy="177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9219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FCA784-B90D-8746-6202-5CECCB797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B4B6F955-C701-CAE5-80BC-AC6DD0FE52D1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CB362800-9CDF-C915-8F6B-8805B7889B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1782" y="1223696"/>
            <a:ext cx="4490218" cy="5634304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064BC4AC-51FE-2D0C-D512-F239A81C13B0}"/>
              </a:ext>
            </a:extLst>
          </p:cNvPr>
          <p:cNvSpPr txBox="1"/>
          <p:nvPr/>
        </p:nvSpPr>
        <p:spPr>
          <a:xfrm>
            <a:off x="21962" y="145424"/>
            <a:ext cx="846625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2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 – </a:t>
            </a:r>
            <a:r>
              <a:rPr kumimoji="0" lang="pl-PL" sz="2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wyniki wynajmu długoterminowego aut i Rent a Car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C2DBAC13-2B0C-EDDE-BAA4-3B23C428C653}"/>
              </a:ext>
            </a:extLst>
          </p:cNvPr>
          <p:cNvSpPr txBox="1"/>
          <p:nvPr/>
        </p:nvSpPr>
        <p:spPr>
          <a:xfrm>
            <a:off x="461572" y="931544"/>
            <a:ext cx="542199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Rośnie udział napędów zelektryfikowanych w wynajmie długoterminowym – wpływ na poziom emisji dwutlenku węgla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EDE9B45F-1179-D13B-B504-C61D180A2892}"/>
              </a:ext>
            </a:extLst>
          </p:cNvPr>
          <p:cNvSpPr txBox="1"/>
          <p:nvPr/>
        </p:nvSpPr>
        <p:spPr>
          <a:xfrm>
            <a:off x="461573" y="1921656"/>
            <a:ext cx="3953409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Średnia emisja dwutlenku węgla nowych samochodów osobowych zakupionych przez branżę wynajmu długoterminowego w drugim kwartale 2025 roku była niższa o </a:t>
            </a:r>
            <a:r>
              <a:rPr kumimoji="0" lang="nn-NO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31,8 g/km i 25,9%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niż rok wcześniej i wyniosła jedynie 90,6 g/km.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Średnia emisja dwutlenku węgla w przypadku aut dostawczych wyniosła 152,9 g/km i była wyższa o 0,8% i 1,3 g/km w stosunku do stanu w porównywalnym okresie roku 2024.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Uwzględnienie firm (poza </a:t>
            </a:r>
            <a:r>
              <a:rPr kumimoji="0" 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jdg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w programie dopłat </a:t>
            </a:r>
            <a:r>
              <a:rPr kumimoji="0" 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NaszEauto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byłoby dodatkowym motorem napędowym elektryfikacji flot i ograniczania emisji dwutlenku węgla. </a:t>
            </a:r>
          </a:p>
        </p:txBody>
      </p:sp>
      <p:pic>
        <p:nvPicPr>
          <p:cNvPr id="9" name="Obraz 8">
            <a:extLst>
              <a:ext uri="{FF2B5EF4-FFF2-40B4-BE49-F238E27FC236}">
                <a16:creationId xmlns:a16="http://schemas.microsoft.com/office/drawing/2014/main" id="{2CB26590-7EE9-3897-E64A-553E15459B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7636" y="1903935"/>
            <a:ext cx="7213600" cy="4101949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FC89E4DE-8515-497A-9238-2E85F9BE71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06755" y="5781966"/>
            <a:ext cx="641021" cy="177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17062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AE9D97-D470-1E68-8C46-D4BD28192E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984D0EB8-240A-9841-EBB1-CE9EEDF5B9C3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F6D84030-5F1E-459B-70B3-5156890F04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1782" y="1223696"/>
            <a:ext cx="4490218" cy="5634304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7F91DB25-2F01-9D05-8C7B-D380C89718D2}"/>
              </a:ext>
            </a:extLst>
          </p:cNvPr>
          <p:cNvSpPr txBox="1"/>
          <p:nvPr/>
        </p:nvSpPr>
        <p:spPr>
          <a:xfrm>
            <a:off x="21962" y="145424"/>
            <a:ext cx="846625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2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półrocze 2025 – </a:t>
            </a:r>
            <a:r>
              <a:rPr kumimoji="0" lang="pl-PL" sz="2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wyniki wynajmu długoterminowego aut i Rent a Car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4D3FD6A9-18A3-DA57-496C-C3AC0E610CFA}"/>
              </a:ext>
            </a:extLst>
          </p:cNvPr>
          <p:cNvSpPr txBox="1"/>
          <p:nvPr/>
        </p:nvSpPr>
        <p:spPr>
          <a:xfrm>
            <a:off x="323029" y="1024982"/>
            <a:ext cx="6327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Rynek Rent a Car z nieznacznym spadkiem na koniec półrocza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2BF9D476-A69A-1CCF-5BC7-56D8C58A19C8}"/>
              </a:ext>
            </a:extLst>
          </p:cNvPr>
          <p:cNvSpPr txBox="1"/>
          <p:nvPr/>
        </p:nvSpPr>
        <p:spPr>
          <a:xfrm>
            <a:off x="249144" y="1631973"/>
            <a:ext cx="4172027" cy="487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Zgodnie z danymi PZWLP, branża Rent a Car (wypożyczalnie samochodów) odnotowała niewielki spadek na poziomie 0,9% r/r.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5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Wypożyczalnie samochodów w Polsce wciąż przechodzą przez trudny okres, co nadal oznacza konieczność precyzyjnego dostosowywania wielkości przeznaczanej do wynajmu floty do aktualnej sytuacji i popytu.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5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Dane na koniec półrocza nadal pokazują, że rynek notuje spadek, ale jest on już niewielki i można odczytywać go raczej jako stabilizację rynku na tym poziomie.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l-PL" sz="135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 obliczu obniżonego popytu ze strony zarówno klientów biznesowych jak i prywatnych, ostrożnie podejmujących decyzje o wszelkich dodatkowych wydatkach, w tym na usługi wypożyczalni aut, a także wysokich ogólnych kosztów prowadzenia działalności przez firmy Rent a Car, stabilizacja rynku nie jest złą informacją. 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70468F88-6E6B-3A93-CEC1-866C14001E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3402" y="2098539"/>
            <a:ext cx="7488027" cy="3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2579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D3B80-0E6E-CED7-140B-7FFC72604F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DB8B693C-91AE-DC03-FEBD-83902BEEE6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CF57B255-116D-EB55-96C7-5D894D3E297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alphaModFix amt="9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006484"/>
            <a:ext cx="6177064" cy="1386818"/>
          </a:xfrm>
          <a:prstGeom prst="rect">
            <a:avLst/>
          </a:prstGeom>
        </p:spPr>
      </p:pic>
      <p:pic>
        <p:nvPicPr>
          <p:cNvPr id="2" name="Obraz 1" descr="Obraz zawierający czarne, ciemność, księżyc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3E3379ED-B543-664B-C265-F2D61E8D451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6260"/>
            <a:ext cx="12192000" cy="6858000"/>
          </a:xfrm>
          <a:prstGeom prst="rect">
            <a:avLst/>
          </a:prstGeom>
        </p:spPr>
      </p:pic>
      <p:pic>
        <p:nvPicPr>
          <p:cNvPr id="3" name="Grafika 2">
            <a:extLst>
              <a:ext uri="{FF2B5EF4-FFF2-40B4-BE49-F238E27FC236}">
                <a16:creationId xmlns:a16="http://schemas.microsoft.com/office/drawing/2014/main" id="{CE38EE0B-E4E8-6DDF-E4C6-E984AE6012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953716" y="12664"/>
            <a:ext cx="3215353" cy="941079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86359F89-8018-A6AE-A74B-C8BB7859770B}"/>
              </a:ext>
            </a:extLst>
          </p:cNvPr>
          <p:cNvSpPr txBox="1"/>
          <p:nvPr/>
        </p:nvSpPr>
        <p:spPr>
          <a:xfrm>
            <a:off x="400798" y="5033960"/>
            <a:ext cx="53871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 półrocze 2025</a:t>
            </a:r>
            <a:b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prognozy i najważniejsze wydarzenia / zjawiska </a:t>
            </a:r>
          </a:p>
        </p:txBody>
      </p:sp>
    </p:spTree>
    <p:extLst>
      <p:ext uri="{BB962C8B-B14F-4D97-AF65-F5344CB8AC3E}">
        <p14:creationId xmlns:p14="http://schemas.microsoft.com/office/powerpoint/2010/main" val="168619542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2FEC24-7FE7-405D-3481-9768DACEC2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2">
            <a:extLst>
              <a:ext uri="{FF2B5EF4-FFF2-40B4-BE49-F238E27FC236}">
                <a16:creationId xmlns:a16="http://schemas.microsoft.com/office/drawing/2014/main" id="{9829A4FB-13D9-4764-5B3D-49CAE0091D82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EC4A6549-0023-4B1E-DBAA-F6608CB8028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38250"/>
            <a:ext cx="12192000" cy="5619750"/>
          </a:xfrm>
          <a:prstGeom prst="rect">
            <a:avLst/>
          </a:prstGeom>
        </p:spPr>
      </p:pic>
      <p:pic>
        <p:nvPicPr>
          <p:cNvPr id="14" name="Obraz 13" descr="Obraz zawierający computer&#10;&#10;Opis wygenerowany automatycznie">
            <a:extLst>
              <a:ext uri="{FF2B5EF4-FFF2-40B4-BE49-F238E27FC236}">
                <a16:creationId xmlns:a16="http://schemas.microsoft.com/office/drawing/2014/main" id="{3E1D85CF-09B1-E775-BF45-1DEC0812EC1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alphaModFix amt="9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3053" y="1238249"/>
            <a:ext cx="6658947" cy="5619750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EE5A2A49-B48D-956F-ABFF-A059208903F0}"/>
              </a:ext>
            </a:extLst>
          </p:cNvPr>
          <p:cNvSpPr txBox="1"/>
          <p:nvPr/>
        </p:nvSpPr>
        <p:spPr>
          <a:xfrm>
            <a:off x="132802" y="136188"/>
            <a:ext cx="903458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 półrocze 2025 </a:t>
            </a:r>
            <a:r>
              <a:rPr kumimoji="0" lang="pl-PL" sz="2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prognozy i najważniejsze wydarzenia / zjawiska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CC6B7C29-5A61-90E0-54EC-FF8FB8C3F548}"/>
              </a:ext>
            </a:extLst>
          </p:cNvPr>
          <p:cNvCxnSpPr>
            <a:cxnSpLocks/>
          </p:cNvCxnSpPr>
          <p:nvPr/>
        </p:nvCxnSpPr>
        <p:spPr>
          <a:xfrm flipV="1">
            <a:off x="8071607" y="5915522"/>
            <a:ext cx="157993" cy="569760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ole tekstowe 7">
            <a:extLst>
              <a:ext uri="{FF2B5EF4-FFF2-40B4-BE49-F238E27FC236}">
                <a16:creationId xmlns:a16="http://schemas.microsoft.com/office/drawing/2014/main" id="{5C21ABD0-C2F5-9C66-838D-150748C0CE5C}"/>
              </a:ext>
            </a:extLst>
          </p:cNvPr>
          <p:cNvSpPr txBox="1"/>
          <p:nvPr/>
        </p:nvSpPr>
        <p:spPr>
          <a:xfrm>
            <a:off x="8328211" y="5883343"/>
            <a:ext cx="36303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 półrocze 2025 – najważniejsze prognozy i wydarzenia / zjawiska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43D58865-E343-33F9-C692-254F564BE464}"/>
              </a:ext>
            </a:extLst>
          </p:cNvPr>
          <p:cNvSpPr txBox="1"/>
          <p:nvPr/>
        </p:nvSpPr>
        <p:spPr>
          <a:xfrm>
            <a:off x="7254680" y="1280040"/>
            <a:ext cx="5011213" cy="4455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Coraz większa stabilizacja rynku w zakresie m.in. podaży nowych aut, stóp procentowych, terminów produkcji i dostaw + wzrost atrakcyjności oferty pod względem kosztów dla klienta końcowego.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Szansa na zwiększenie popytu i ożywienie rynku w segmencie dużych firm (tradycyjne DNA branży wynajmu długoterminowego) – poprawa nastrojów, polepszenie otoczenia makroekonomicznego, wpływ funduszy z KPO.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l-PL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Dalsza transformacja energetyczna napędów.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l-PL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Rozwój rynku używanych aut elektrycznych, edukacja i budowanie zaufania do używanych „elektryków”.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Druga połowa roku 2025 – kumulacja działań związanych z jubileuszem 20-lecia PZWLP.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Plany dekarbonizacji flot firmowych – regulacje UE.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endParaRPr kumimoji="0" lang="pl-PL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75385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DB6D2550-C745-4B7F-A77B-E7721416BE2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CC36F46E-7989-4860-8938-24AFB3A00C2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alphaModFix amt="9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7276" y="2736346"/>
            <a:ext cx="8700699" cy="1378454"/>
          </a:xfrm>
          <a:prstGeom prst="rect">
            <a:avLst/>
          </a:prstGeom>
        </p:spPr>
      </p:pic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101F7BC5-C720-4241-B043-0E2B8BCAEAB8}"/>
              </a:ext>
            </a:extLst>
          </p:cNvPr>
          <p:cNvCxnSpPr>
            <a:cxnSpLocks/>
          </p:cNvCxnSpPr>
          <p:nvPr/>
        </p:nvCxnSpPr>
        <p:spPr>
          <a:xfrm flipV="1">
            <a:off x="3895725" y="2907584"/>
            <a:ext cx="285750" cy="1026241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CBA8F866-E51B-426B-A661-D5DBADBE0D9D}"/>
              </a:ext>
            </a:extLst>
          </p:cNvPr>
          <p:cNvSpPr txBox="1"/>
          <p:nvPr/>
        </p:nvSpPr>
        <p:spPr>
          <a:xfrm>
            <a:off x="4228057" y="2968564"/>
            <a:ext cx="5590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Dziękujemy za uwagę</a:t>
            </a:r>
            <a:endParaRPr lang="pl-PL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BC146797-B27F-0C71-E1E5-098C3B0634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953716" y="12664"/>
            <a:ext cx="3215353" cy="941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4009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24085C-D5FC-394B-D332-FAD89AA9DC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62582249-7CCF-93D8-FF1B-1261189319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Obraz 17">
            <a:extLst>
              <a:ext uri="{FF2B5EF4-FFF2-40B4-BE49-F238E27FC236}">
                <a16:creationId xmlns:a16="http://schemas.microsoft.com/office/drawing/2014/main" id="{86369696-1269-9300-1679-91DC9903C65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522492" y="206791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Obraz 18">
            <a:extLst>
              <a:ext uri="{FF2B5EF4-FFF2-40B4-BE49-F238E27FC236}">
                <a16:creationId xmlns:a16="http://schemas.microsoft.com/office/drawing/2014/main" id="{F72FB76C-749C-32AE-1A13-0F9D1B0B2E4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8735285" y="431230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487EDB59-6D39-3572-DA98-0E526D0FBF34}"/>
              </a:ext>
            </a:extLst>
          </p:cNvPr>
          <p:cNvSpPr txBox="1"/>
          <p:nvPr/>
        </p:nvSpPr>
        <p:spPr>
          <a:xfrm>
            <a:off x="2850165" y="2133308"/>
            <a:ext cx="65550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l-PL" sz="8000" b="1" dirty="0">
                <a:solidFill>
                  <a:schemeClr val="bg1"/>
                </a:solidFill>
                <a:latin typeface="Nunito" pitchFamily="2" charset="0"/>
              </a:rPr>
              <a:t>Napędzamy gospodarkę</a:t>
            </a:r>
            <a:endParaRPr lang="pl-PL" sz="8000" dirty="0">
              <a:solidFill>
                <a:schemeClr val="bg1"/>
              </a:solidFill>
              <a:latin typeface="Nunito" pitchFamily="2" charset="0"/>
            </a:endParaRPr>
          </a:p>
        </p:txBody>
      </p:sp>
      <p:pic>
        <p:nvPicPr>
          <p:cNvPr id="6" name="Obraz 5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3A72938E-3D98-830A-0444-21A2F1C9F6A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57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Obraz 52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613FA0D3-B322-DDFD-5F0E-235895957E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  <p:pic>
        <p:nvPicPr>
          <p:cNvPr id="50" name="Obraz 49">
            <a:extLst>
              <a:ext uri="{FF2B5EF4-FFF2-40B4-BE49-F238E27FC236}">
                <a16:creationId xmlns:a16="http://schemas.microsoft.com/office/drawing/2014/main" id="{B0B28718-48BA-C29F-D8C8-B550972CC13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89" t="1104" r="33695" b="52732"/>
          <a:stretch/>
        </p:blipFill>
        <p:spPr>
          <a:xfrm>
            <a:off x="9288466" y="2150328"/>
            <a:ext cx="2079646" cy="2079646"/>
          </a:xfrm>
          <a:prstGeom prst="ellipse">
            <a:avLst/>
          </a:prstGeom>
        </p:spPr>
      </p:pic>
      <p:pic>
        <p:nvPicPr>
          <p:cNvPr id="48" name="Obraz 47">
            <a:extLst>
              <a:ext uri="{FF2B5EF4-FFF2-40B4-BE49-F238E27FC236}">
                <a16:creationId xmlns:a16="http://schemas.microsoft.com/office/drawing/2014/main" id="{6E1A07E1-C2E9-25DD-EDED-E9CEE2A472F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18" t="1741" r="12997" b="26674"/>
          <a:stretch/>
        </p:blipFill>
        <p:spPr>
          <a:xfrm>
            <a:off x="6433930" y="2174984"/>
            <a:ext cx="2060713" cy="2060713"/>
          </a:xfrm>
          <a:prstGeom prst="ellipse">
            <a:avLst/>
          </a:prstGeom>
        </p:spPr>
      </p:pic>
      <p:pic>
        <p:nvPicPr>
          <p:cNvPr id="46" name="Obraz 45">
            <a:extLst>
              <a:ext uri="{FF2B5EF4-FFF2-40B4-BE49-F238E27FC236}">
                <a16:creationId xmlns:a16="http://schemas.microsoft.com/office/drawing/2014/main" id="{6726BD65-BAD9-3197-D45D-A5B12C03DC2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" b="31281"/>
          <a:stretch/>
        </p:blipFill>
        <p:spPr>
          <a:xfrm>
            <a:off x="3565636" y="2147929"/>
            <a:ext cx="2088671" cy="2088671"/>
          </a:xfrm>
          <a:prstGeom prst="ellipse">
            <a:avLst/>
          </a:prstGeom>
        </p:spPr>
      </p:pic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F1C37139-AD84-CA7F-F6A9-683B59403E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12A3C02-7DB2-D804-EDC6-8A89FFEEB730}"/>
              </a:ext>
            </a:extLst>
          </p:cNvPr>
          <p:cNvSpPr txBox="1"/>
          <p:nvPr/>
        </p:nvSpPr>
        <p:spPr>
          <a:xfrm>
            <a:off x="552736" y="387896"/>
            <a:ext cx="107646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pl-PL" sz="3300" dirty="0">
                <a:solidFill>
                  <a:schemeClr val="bg1"/>
                </a:solidFill>
                <a:latin typeface="Nunito" pitchFamily="2" charset="-18"/>
              </a:rPr>
              <a:t>Panel: Dekarbonizacja flot w praktyce – scenariusze dla Polski</a:t>
            </a:r>
          </a:p>
        </p:txBody>
      </p:sp>
      <p:pic>
        <p:nvPicPr>
          <p:cNvPr id="573" name="Obraz 17">
            <a:extLst>
              <a:ext uri="{FF2B5EF4-FFF2-40B4-BE49-F238E27FC236}">
                <a16:creationId xmlns:a16="http://schemas.microsoft.com/office/drawing/2014/main" id="{B4DFDB04-AA63-6BBF-F7DB-155772144D9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542190" y="2152723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74" name="Obraz 18">
            <a:extLst>
              <a:ext uri="{FF2B5EF4-FFF2-40B4-BE49-F238E27FC236}">
                <a16:creationId xmlns:a16="http://schemas.microsoft.com/office/drawing/2014/main" id="{04FAB3A8-52BC-B8D3-2C7D-7C78D1DBA27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10799991">
            <a:off x="2737226" y="3924958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FD85EF52-958D-8680-D460-D59A8BF5C8A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40" t="4735" r="24347" b="33110"/>
          <a:stretch/>
        </p:blipFill>
        <p:spPr>
          <a:xfrm>
            <a:off x="708466" y="2150220"/>
            <a:ext cx="2086957" cy="2086956"/>
          </a:xfrm>
          <a:prstGeom prst="ellipse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0D0BFAC7-DCBA-6DD1-27B0-EC3C2A6D618C}"/>
              </a:ext>
            </a:extLst>
          </p:cNvPr>
          <p:cNvSpPr txBox="1"/>
          <p:nvPr/>
        </p:nvSpPr>
        <p:spPr>
          <a:xfrm>
            <a:off x="416840" y="4611595"/>
            <a:ext cx="267091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000" b="1" dirty="0">
                <a:solidFill>
                  <a:schemeClr val="bg1"/>
                </a:solidFill>
                <a:latin typeface="Nunito" pitchFamily="2" charset="-18"/>
                <a:ea typeface="+mn-ea"/>
              </a:rPr>
              <a:t>Monika Constant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400" dirty="0">
                <a:solidFill>
                  <a:schemeClr val="bg1"/>
                </a:solidFill>
                <a:latin typeface="Nunito" pitchFamily="2" charset="-18"/>
                <a:ea typeface="+mn-ea"/>
              </a:rPr>
              <a:t>prezeska ZPL</a:t>
            </a:r>
          </a:p>
        </p:txBody>
      </p:sp>
      <p:cxnSp>
        <p:nvCxnSpPr>
          <p:cNvPr id="15" name="Łącznik prosty 14">
            <a:extLst>
              <a:ext uri="{FF2B5EF4-FFF2-40B4-BE49-F238E27FC236}">
                <a16:creationId xmlns:a16="http://schemas.microsoft.com/office/drawing/2014/main" id="{271ADF59-8334-64E8-B9E4-5BB3E5EBDF57}"/>
              </a:ext>
            </a:extLst>
          </p:cNvPr>
          <p:cNvCxnSpPr>
            <a:cxnSpLocks/>
          </p:cNvCxnSpPr>
          <p:nvPr/>
        </p:nvCxnSpPr>
        <p:spPr>
          <a:xfrm>
            <a:off x="516836" y="4497189"/>
            <a:ext cx="247366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8" name="Obraz 17">
            <a:extLst>
              <a:ext uri="{FF2B5EF4-FFF2-40B4-BE49-F238E27FC236}">
                <a16:creationId xmlns:a16="http://schemas.microsoft.com/office/drawing/2014/main" id="{1B059960-A409-F65A-FC42-E7CBE17A6E7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3397357" y="2152723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9" name="Obraz 18">
            <a:extLst>
              <a:ext uri="{FF2B5EF4-FFF2-40B4-BE49-F238E27FC236}">
                <a16:creationId xmlns:a16="http://schemas.microsoft.com/office/drawing/2014/main" id="{4C850E05-2254-7282-5F01-1F53056FC78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10799991">
            <a:off x="5592393" y="3924958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1" name="pole tekstowe 30">
            <a:extLst>
              <a:ext uri="{FF2B5EF4-FFF2-40B4-BE49-F238E27FC236}">
                <a16:creationId xmlns:a16="http://schemas.microsoft.com/office/drawing/2014/main" id="{DF9078A2-05F8-9A2B-A670-8DBE732DA479}"/>
              </a:ext>
            </a:extLst>
          </p:cNvPr>
          <p:cNvSpPr txBox="1"/>
          <p:nvPr/>
        </p:nvSpPr>
        <p:spPr>
          <a:xfrm>
            <a:off x="3278634" y="4611595"/>
            <a:ext cx="2804114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spcBef>
                <a:spcPts val="600"/>
              </a:spcBef>
            </a:pPr>
            <a:r>
              <a:rPr lang="pl-PL" sz="2000" b="1" dirty="0">
                <a:solidFill>
                  <a:schemeClr val="bg1"/>
                </a:solidFill>
                <a:latin typeface="Nunito" pitchFamily="2" charset="-18"/>
              </a:rPr>
              <a:t>Krzysztof Bolesta</a:t>
            </a:r>
          </a:p>
          <a:p>
            <a:pPr>
              <a:spcBef>
                <a:spcPts val="600"/>
              </a:spcBef>
            </a:pPr>
            <a:r>
              <a:rPr lang="pl-PL" sz="1400" dirty="0">
                <a:solidFill>
                  <a:schemeClr val="bg1"/>
                </a:solidFill>
                <a:latin typeface="Nunito" pitchFamily="2" charset="-18"/>
              </a:rPr>
              <a:t>wiceminister klimatu i środowiska</a:t>
            </a:r>
          </a:p>
        </p:txBody>
      </p:sp>
      <p:cxnSp>
        <p:nvCxnSpPr>
          <p:cNvPr id="32" name="Łącznik prosty 31">
            <a:extLst>
              <a:ext uri="{FF2B5EF4-FFF2-40B4-BE49-F238E27FC236}">
                <a16:creationId xmlns:a16="http://schemas.microsoft.com/office/drawing/2014/main" id="{56CEACF7-4ECA-BDDB-E61A-179F8F5C4652}"/>
              </a:ext>
            </a:extLst>
          </p:cNvPr>
          <p:cNvCxnSpPr>
            <a:cxnSpLocks/>
          </p:cNvCxnSpPr>
          <p:nvPr/>
        </p:nvCxnSpPr>
        <p:spPr>
          <a:xfrm>
            <a:off x="3372003" y="4497189"/>
            <a:ext cx="247366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4" name="Obraz 17">
            <a:extLst>
              <a:ext uri="{FF2B5EF4-FFF2-40B4-BE49-F238E27FC236}">
                <a16:creationId xmlns:a16="http://schemas.microsoft.com/office/drawing/2014/main" id="{ABB05A5D-F901-C0E5-6FAE-5118747F9EA8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6252524" y="2152723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5" name="Obraz 18">
            <a:extLst>
              <a:ext uri="{FF2B5EF4-FFF2-40B4-BE49-F238E27FC236}">
                <a16:creationId xmlns:a16="http://schemas.microsoft.com/office/drawing/2014/main" id="{426AF78E-3516-D69E-54E9-1910C024D498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10799991">
            <a:off x="8447560" y="3924958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38" name="Łącznik prosty 37">
            <a:extLst>
              <a:ext uri="{FF2B5EF4-FFF2-40B4-BE49-F238E27FC236}">
                <a16:creationId xmlns:a16="http://schemas.microsoft.com/office/drawing/2014/main" id="{72113F08-D780-EE9B-D7E1-99803B9AB58F}"/>
              </a:ext>
            </a:extLst>
          </p:cNvPr>
          <p:cNvCxnSpPr>
            <a:cxnSpLocks/>
          </p:cNvCxnSpPr>
          <p:nvPr/>
        </p:nvCxnSpPr>
        <p:spPr>
          <a:xfrm>
            <a:off x="6227170" y="4497189"/>
            <a:ext cx="247366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0" name="Obraz 17">
            <a:extLst>
              <a:ext uri="{FF2B5EF4-FFF2-40B4-BE49-F238E27FC236}">
                <a16:creationId xmlns:a16="http://schemas.microsoft.com/office/drawing/2014/main" id="{11C2C2C7-A0E0-1039-292E-D4F56C6EAF8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9107692" y="2152723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1" name="Obraz 18">
            <a:extLst>
              <a:ext uri="{FF2B5EF4-FFF2-40B4-BE49-F238E27FC236}">
                <a16:creationId xmlns:a16="http://schemas.microsoft.com/office/drawing/2014/main" id="{6BBFAF39-079E-9290-96B8-CB8371B6CD57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10799991">
            <a:off x="11302728" y="3924958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44" name="Łącznik prosty 43">
            <a:extLst>
              <a:ext uri="{FF2B5EF4-FFF2-40B4-BE49-F238E27FC236}">
                <a16:creationId xmlns:a16="http://schemas.microsoft.com/office/drawing/2014/main" id="{F2E3B821-F36C-DF70-DADC-77E19D3984CE}"/>
              </a:ext>
            </a:extLst>
          </p:cNvPr>
          <p:cNvCxnSpPr>
            <a:cxnSpLocks/>
          </p:cNvCxnSpPr>
          <p:nvPr/>
        </p:nvCxnSpPr>
        <p:spPr>
          <a:xfrm>
            <a:off x="9082338" y="4497189"/>
            <a:ext cx="247366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pole tekstowe 48">
            <a:extLst>
              <a:ext uri="{FF2B5EF4-FFF2-40B4-BE49-F238E27FC236}">
                <a16:creationId xmlns:a16="http://schemas.microsoft.com/office/drawing/2014/main" id="{C098C9D7-83EB-1E15-E432-AC384C0720D7}"/>
              </a:ext>
            </a:extLst>
          </p:cNvPr>
          <p:cNvSpPr txBox="1"/>
          <p:nvPr/>
        </p:nvSpPr>
        <p:spPr>
          <a:xfrm>
            <a:off x="6144054" y="4607526"/>
            <a:ext cx="2826906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spcBef>
                <a:spcPts val="600"/>
              </a:spcBef>
              <a:defRPr/>
            </a:pPr>
            <a:r>
              <a:rPr lang="pl-PL" sz="2000" b="1" dirty="0">
                <a:solidFill>
                  <a:schemeClr val="bg1"/>
                </a:solidFill>
                <a:latin typeface="Nunito" pitchFamily="2" charset="-18"/>
              </a:rPr>
              <a:t>Daniel Trzaskowski </a:t>
            </a:r>
          </a:p>
          <a:p>
            <a:pPr>
              <a:spcBef>
                <a:spcPts val="600"/>
              </a:spcBef>
              <a:defRPr/>
            </a:pPr>
            <a:r>
              <a:rPr lang="pl-PL" sz="1400" dirty="0">
                <a:solidFill>
                  <a:schemeClr val="bg1"/>
                </a:solidFill>
                <a:latin typeface="Nunito" pitchFamily="2" charset="-18"/>
              </a:rPr>
              <a:t>członek zarządu PZWLP, prezes </a:t>
            </a:r>
            <a:r>
              <a:rPr lang="pl-PL" sz="1400" dirty="0" err="1">
                <a:solidFill>
                  <a:schemeClr val="bg1"/>
                </a:solidFill>
                <a:latin typeface="Nunito" pitchFamily="2" charset="-18"/>
              </a:rPr>
              <a:t>Carefleet</a:t>
            </a:r>
            <a:endParaRPr lang="pl-PL" sz="1400" dirty="0">
              <a:solidFill>
                <a:schemeClr val="bg1"/>
              </a:solidFill>
              <a:latin typeface="Nunito" pitchFamily="2" charset="-18"/>
            </a:endParaRPr>
          </a:p>
        </p:txBody>
      </p:sp>
      <p:sp>
        <p:nvSpPr>
          <p:cNvPr id="51" name="pole tekstowe 50">
            <a:extLst>
              <a:ext uri="{FF2B5EF4-FFF2-40B4-BE49-F238E27FC236}">
                <a16:creationId xmlns:a16="http://schemas.microsoft.com/office/drawing/2014/main" id="{15FB06FF-18A1-10DE-9A81-3F3E5AE58522}"/>
              </a:ext>
            </a:extLst>
          </p:cNvPr>
          <p:cNvSpPr txBox="1"/>
          <p:nvPr/>
        </p:nvSpPr>
        <p:spPr>
          <a:xfrm>
            <a:off x="9032646" y="4609990"/>
            <a:ext cx="2742514" cy="907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l-PL" sz="2000" b="1" dirty="0">
                <a:solidFill>
                  <a:schemeClr val="bg1"/>
                </a:solidFill>
                <a:latin typeface="Nunito" pitchFamily="2" charset="-18"/>
              </a:rPr>
              <a:t>Andrzej Krzemiński</a:t>
            </a:r>
            <a:r>
              <a:rPr lang="pl-PL" b="1" dirty="0">
                <a:solidFill>
                  <a:schemeClr val="bg1"/>
                </a:solidFill>
                <a:latin typeface="Nunito" pitchFamily="2" charset="-18"/>
              </a:rPr>
              <a:t> </a:t>
            </a:r>
          </a:p>
          <a:p>
            <a:pPr>
              <a:spcBef>
                <a:spcPts val="600"/>
              </a:spcBef>
            </a:pPr>
            <a:r>
              <a:rPr lang="pl-PL" sz="1400" dirty="0">
                <a:solidFill>
                  <a:schemeClr val="bg1"/>
                </a:solidFill>
                <a:latin typeface="Nunito" pitchFamily="2" charset="-18"/>
              </a:rPr>
              <a:t>wiceprzewodniczący Rady ZPL, prezes Pekao Leasing</a:t>
            </a:r>
          </a:p>
        </p:txBody>
      </p:sp>
    </p:spTree>
    <p:extLst>
      <p:ext uri="{BB962C8B-B14F-4D97-AF65-F5344CB8AC3E}">
        <p14:creationId xmlns:p14="http://schemas.microsoft.com/office/powerpoint/2010/main" val="78672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Obraz zawierający na wolnym powietrzu, Pojazd lądowy, niebo, droga&#10;&#10;Zawartość wygenerowana przez AI może być niepoprawna.">
            <a:extLst>
              <a:ext uri="{FF2B5EF4-FFF2-40B4-BE49-F238E27FC236}">
                <a16:creationId xmlns:a16="http://schemas.microsoft.com/office/drawing/2014/main" id="{BC3E6E1D-8242-1F1D-0AA2-FF5EEAD4C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0" y="0"/>
            <a:ext cx="12588240" cy="6866312"/>
          </a:xfrm>
          <a:prstGeom prst="rect">
            <a:avLst/>
          </a:prstGeom>
        </p:spPr>
      </p:pic>
      <p:pic>
        <p:nvPicPr>
          <p:cNvPr id="11" name="Obraz 10" descr="Obraz zawierający zrzut ekranu, Czcionka, Grafika, design&#10;&#10;Zawartość wygenerowana przez AI może być niepoprawna.">
            <a:extLst>
              <a:ext uri="{FF2B5EF4-FFF2-40B4-BE49-F238E27FC236}">
                <a16:creationId xmlns:a16="http://schemas.microsoft.com/office/drawing/2014/main" id="{C213B750-2EA1-8239-FB7F-046DDE3F7D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6992" y="62135"/>
            <a:ext cx="832077" cy="671030"/>
          </a:xfrm>
          <a:prstGeom prst="rect">
            <a:avLst/>
          </a:prstGeom>
        </p:spPr>
      </p:pic>
      <p:pic>
        <p:nvPicPr>
          <p:cNvPr id="9" name="Obraz 8" descr="Obraz zawierający tekst, Czcionka, Grafika, logo&#10;&#10;Zawartość wygenerowana przez AI może być niepoprawna.">
            <a:extLst>
              <a:ext uri="{FF2B5EF4-FFF2-40B4-BE49-F238E27FC236}">
                <a16:creationId xmlns:a16="http://schemas.microsoft.com/office/drawing/2014/main" id="{53519653-5E21-8035-559A-6DA6AB3F85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445" y="121539"/>
            <a:ext cx="1885277" cy="552222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2BFDBD03-06B0-C7E2-1885-00F7F4D5160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alphaModFix amt="9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006484"/>
            <a:ext cx="6177064" cy="1386818"/>
          </a:xfrm>
          <a:prstGeom prst="rect">
            <a:avLst/>
          </a:prstGeo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0A53427C-6C12-DCC5-9D3F-63F7B6434DA5}"/>
              </a:ext>
            </a:extLst>
          </p:cNvPr>
          <p:cNvSpPr txBox="1"/>
          <p:nvPr/>
        </p:nvSpPr>
        <p:spPr>
          <a:xfrm>
            <a:off x="400798" y="5154028"/>
            <a:ext cx="53871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Dekarbonizacja flot</a:t>
            </a:r>
            <a:b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Komunikat Komisji Europejskiej</a:t>
            </a:r>
          </a:p>
        </p:txBody>
      </p:sp>
    </p:spTree>
    <p:extLst>
      <p:ext uri="{BB962C8B-B14F-4D97-AF65-F5344CB8AC3E}">
        <p14:creationId xmlns:p14="http://schemas.microsoft.com/office/powerpoint/2010/main" val="189247834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8E1303-9762-F405-17C5-D7F37559BB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ównoległobok 61">
            <a:extLst>
              <a:ext uri="{FF2B5EF4-FFF2-40B4-BE49-F238E27FC236}">
                <a16:creationId xmlns:a16="http://schemas.microsoft.com/office/drawing/2014/main" id="{B4F946B9-75AA-8213-102D-F0561874D785}"/>
              </a:ext>
            </a:extLst>
          </p:cNvPr>
          <p:cNvSpPr/>
          <p:nvPr/>
        </p:nvSpPr>
        <p:spPr>
          <a:xfrm>
            <a:off x="949635" y="3655270"/>
            <a:ext cx="468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8" name="Równoległobok 57">
            <a:extLst>
              <a:ext uri="{FF2B5EF4-FFF2-40B4-BE49-F238E27FC236}">
                <a16:creationId xmlns:a16="http://schemas.microsoft.com/office/drawing/2014/main" id="{E4FA715F-4A59-7052-4334-9818B84E014E}"/>
              </a:ext>
            </a:extLst>
          </p:cNvPr>
          <p:cNvSpPr/>
          <p:nvPr/>
        </p:nvSpPr>
        <p:spPr>
          <a:xfrm>
            <a:off x="946275" y="2784812"/>
            <a:ext cx="1836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9" name="Równoległobok 58">
            <a:extLst>
              <a:ext uri="{FF2B5EF4-FFF2-40B4-BE49-F238E27FC236}">
                <a16:creationId xmlns:a16="http://schemas.microsoft.com/office/drawing/2014/main" id="{B39EF6EC-D747-5AFF-0363-8660BBFAE51B}"/>
              </a:ext>
            </a:extLst>
          </p:cNvPr>
          <p:cNvSpPr/>
          <p:nvPr/>
        </p:nvSpPr>
        <p:spPr>
          <a:xfrm>
            <a:off x="956893" y="3004396"/>
            <a:ext cx="1836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0" name="Równoległobok 59">
            <a:extLst>
              <a:ext uri="{FF2B5EF4-FFF2-40B4-BE49-F238E27FC236}">
                <a16:creationId xmlns:a16="http://schemas.microsoft.com/office/drawing/2014/main" id="{5A7AB2B4-C7F8-6646-7787-786784053FF0}"/>
              </a:ext>
            </a:extLst>
          </p:cNvPr>
          <p:cNvSpPr/>
          <p:nvPr/>
        </p:nvSpPr>
        <p:spPr>
          <a:xfrm>
            <a:off x="993180" y="3223980"/>
            <a:ext cx="1764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1" name="Równoległobok 60">
            <a:extLst>
              <a:ext uri="{FF2B5EF4-FFF2-40B4-BE49-F238E27FC236}">
                <a16:creationId xmlns:a16="http://schemas.microsoft.com/office/drawing/2014/main" id="{58010977-9396-7A29-F204-72BF876B0C10}"/>
              </a:ext>
            </a:extLst>
          </p:cNvPr>
          <p:cNvSpPr/>
          <p:nvPr/>
        </p:nvSpPr>
        <p:spPr>
          <a:xfrm>
            <a:off x="724668" y="3438417"/>
            <a:ext cx="2268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Prostokąt 2">
            <a:extLst>
              <a:ext uri="{FF2B5EF4-FFF2-40B4-BE49-F238E27FC236}">
                <a16:creationId xmlns:a16="http://schemas.microsoft.com/office/drawing/2014/main" id="{674459CE-6CE5-0877-B43D-83A9708AA600}"/>
              </a:ext>
            </a:extLst>
          </p:cNvPr>
          <p:cNvSpPr/>
          <p:nvPr/>
        </p:nvSpPr>
        <p:spPr>
          <a:xfrm>
            <a:off x="-1" y="-3256"/>
            <a:ext cx="9072000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wal 7">
            <a:extLst>
              <a:ext uri="{FF2B5EF4-FFF2-40B4-BE49-F238E27FC236}">
                <a16:creationId xmlns:a16="http://schemas.microsoft.com/office/drawing/2014/main" id="{B6B4B643-DBCF-EC69-92C8-B82CAA987479}"/>
              </a:ext>
            </a:extLst>
          </p:cNvPr>
          <p:cNvSpPr/>
          <p:nvPr/>
        </p:nvSpPr>
        <p:spPr>
          <a:xfrm>
            <a:off x="1470643" y="1164777"/>
            <a:ext cx="829040" cy="829040"/>
          </a:xfrm>
          <a:prstGeom prst="ellipse">
            <a:avLst/>
          </a:prstGeom>
          <a:solidFill>
            <a:srgbClr val="151E2C"/>
          </a:solidFill>
          <a:ln>
            <a:solidFill>
              <a:srgbClr val="151E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FA73C03F-E1C1-ECF4-47CF-2418327ED276}"/>
              </a:ext>
            </a:extLst>
          </p:cNvPr>
          <p:cNvSpPr txBox="1"/>
          <p:nvPr/>
        </p:nvSpPr>
        <p:spPr>
          <a:xfrm>
            <a:off x="206690" y="22778"/>
            <a:ext cx="9034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Rozwój mobilności zeroemisyjnej i pojazdów elektrycznych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z perspektywy branży wynajmu i leasingu</a:t>
            </a:r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6C1E0D3A-E456-7530-B6B2-AB6B50D5BD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3868" y="1348113"/>
            <a:ext cx="656261" cy="402424"/>
          </a:xfrm>
          <a:prstGeom prst="rect">
            <a:avLst/>
          </a:prstGeom>
        </p:spPr>
      </p:pic>
      <p:sp>
        <p:nvSpPr>
          <p:cNvPr id="35" name="pole tekstowe 34">
            <a:extLst>
              <a:ext uri="{FF2B5EF4-FFF2-40B4-BE49-F238E27FC236}">
                <a16:creationId xmlns:a16="http://schemas.microsoft.com/office/drawing/2014/main" id="{DFF18C12-7BC7-DE92-4BB8-F20DBA284F9A}"/>
              </a:ext>
            </a:extLst>
          </p:cNvPr>
          <p:cNvSpPr txBox="1"/>
          <p:nvPr/>
        </p:nvSpPr>
        <p:spPr>
          <a:xfrm>
            <a:off x="523664" y="2137627"/>
            <a:ext cx="2701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Rejestracje samochodów elektrycznych</a:t>
            </a:r>
            <a:endParaRPr kumimoji="0" lang="pl-PL" sz="1200" b="1" i="0" u="none" strike="noStrike" kern="1200" cap="none" spc="0" normalizeH="0" baseline="0" noProof="0" dirty="0">
              <a:ln>
                <a:noFill/>
              </a:ln>
              <a:solidFill>
                <a:srgbClr val="151E2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Owal 2">
            <a:extLst>
              <a:ext uri="{FF2B5EF4-FFF2-40B4-BE49-F238E27FC236}">
                <a16:creationId xmlns:a16="http://schemas.microsoft.com/office/drawing/2014/main" id="{1A312CD3-D4C8-3676-0C31-4434D026F13B}"/>
              </a:ext>
            </a:extLst>
          </p:cNvPr>
          <p:cNvSpPr/>
          <p:nvPr/>
        </p:nvSpPr>
        <p:spPr>
          <a:xfrm>
            <a:off x="4277971" y="1164777"/>
            <a:ext cx="828000" cy="828000"/>
          </a:xfrm>
          <a:prstGeom prst="ellipse">
            <a:avLst/>
          </a:prstGeom>
          <a:solidFill>
            <a:srgbClr val="151E2C"/>
          </a:solidFill>
          <a:ln>
            <a:solidFill>
              <a:srgbClr val="151E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C2D75436-34E3-0218-3682-BFC7DAA9FA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5895" y="1314620"/>
            <a:ext cx="588038" cy="532035"/>
          </a:xfrm>
          <a:prstGeom prst="rect">
            <a:avLst/>
          </a:prstGeom>
        </p:spPr>
      </p:pic>
      <p:sp>
        <p:nvSpPr>
          <p:cNvPr id="23" name="Owal 22">
            <a:extLst>
              <a:ext uri="{FF2B5EF4-FFF2-40B4-BE49-F238E27FC236}">
                <a16:creationId xmlns:a16="http://schemas.microsoft.com/office/drawing/2014/main" id="{CC81EB05-4CF9-D2DF-3133-D785B408998E}"/>
              </a:ext>
            </a:extLst>
          </p:cNvPr>
          <p:cNvSpPr/>
          <p:nvPr/>
        </p:nvSpPr>
        <p:spPr>
          <a:xfrm>
            <a:off x="7082980" y="1164777"/>
            <a:ext cx="828000" cy="828000"/>
          </a:xfrm>
          <a:prstGeom prst="ellipse">
            <a:avLst/>
          </a:prstGeom>
          <a:solidFill>
            <a:srgbClr val="151E2C"/>
          </a:solidFill>
          <a:ln>
            <a:solidFill>
              <a:srgbClr val="151E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7" name="Grafika 26" descr="Liść kontur">
            <a:extLst>
              <a:ext uri="{FF2B5EF4-FFF2-40B4-BE49-F238E27FC236}">
                <a16:creationId xmlns:a16="http://schemas.microsoft.com/office/drawing/2014/main" id="{46539E2D-B4B2-BD01-2E81-BB02A389A9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91951" y="1255872"/>
            <a:ext cx="616500" cy="616500"/>
          </a:xfrm>
          <a:prstGeom prst="rect">
            <a:avLst/>
          </a:prstGeom>
        </p:spPr>
      </p:pic>
      <p:sp>
        <p:nvSpPr>
          <p:cNvPr id="33" name="Owal 32">
            <a:extLst>
              <a:ext uri="{FF2B5EF4-FFF2-40B4-BE49-F238E27FC236}">
                <a16:creationId xmlns:a16="http://schemas.microsoft.com/office/drawing/2014/main" id="{68F23D75-C6C4-FA82-BF3A-1E3C12CB0A82}"/>
              </a:ext>
            </a:extLst>
          </p:cNvPr>
          <p:cNvSpPr/>
          <p:nvPr/>
        </p:nvSpPr>
        <p:spPr>
          <a:xfrm>
            <a:off x="9878363" y="1164777"/>
            <a:ext cx="829040" cy="829040"/>
          </a:xfrm>
          <a:prstGeom prst="ellipse">
            <a:avLst/>
          </a:prstGeom>
          <a:solidFill>
            <a:srgbClr val="151E2C"/>
          </a:solidFill>
          <a:ln>
            <a:solidFill>
              <a:srgbClr val="151E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5" name="Obraz 44" descr="Obraz zawierający tekst, clipart&#10;&#10;Opis wygenerowany automatycznie">
            <a:extLst>
              <a:ext uri="{FF2B5EF4-FFF2-40B4-BE49-F238E27FC236}">
                <a16:creationId xmlns:a16="http://schemas.microsoft.com/office/drawing/2014/main" id="{2653A4A2-E623-8BFB-75CB-B71FE89A0C3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993" y="1360651"/>
            <a:ext cx="587541" cy="442306"/>
          </a:xfrm>
          <a:prstGeom prst="rect">
            <a:avLst/>
          </a:prstGeom>
        </p:spPr>
      </p:pic>
      <p:sp>
        <p:nvSpPr>
          <p:cNvPr id="56" name="pole tekstowe 55">
            <a:extLst>
              <a:ext uri="{FF2B5EF4-FFF2-40B4-BE49-F238E27FC236}">
                <a16:creationId xmlns:a16="http://schemas.microsoft.com/office/drawing/2014/main" id="{A22DDF66-547E-13DE-1239-5FB41059C424}"/>
              </a:ext>
            </a:extLst>
          </p:cNvPr>
          <p:cNvSpPr txBox="1"/>
          <p:nvPr/>
        </p:nvSpPr>
        <p:spPr>
          <a:xfrm>
            <a:off x="3344293" y="2130116"/>
            <a:ext cx="2701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Infrastruktura do ładowania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3" name="pole tekstowe 62">
            <a:extLst>
              <a:ext uri="{FF2B5EF4-FFF2-40B4-BE49-F238E27FC236}">
                <a16:creationId xmlns:a16="http://schemas.microsoft.com/office/drawing/2014/main" id="{9F31D990-2B0A-B818-043E-C69D8B415534}"/>
              </a:ext>
            </a:extLst>
          </p:cNvPr>
          <p:cNvSpPr txBox="1"/>
          <p:nvPr/>
        </p:nvSpPr>
        <p:spPr>
          <a:xfrm>
            <a:off x="6155974" y="2130116"/>
            <a:ext cx="2701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Branża jako lider we wdrażaniu programów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5" name="pole tekstowe 64">
            <a:extLst>
              <a:ext uri="{FF2B5EF4-FFF2-40B4-BE49-F238E27FC236}">
                <a16:creationId xmlns:a16="http://schemas.microsoft.com/office/drawing/2014/main" id="{A0A5E5D8-FE33-80E4-4CE0-D9214DC39695}"/>
              </a:ext>
            </a:extLst>
          </p:cNvPr>
          <p:cNvSpPr txBox="1"/>
          <p:nvPr/>
        </p:nvSpPr>
        <p:spPr>
          <a:xfrm>
            <a:off x="8945681" y="2137627"/>
            <a:ext cx="2701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Koszt operacyjny i społeczny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9" name="Równoległobok 68">
            <a:extLst>
              <a:ext uri="{FF2B5EF4-FFF2-40B4-BE49-F238E27FC236}">
                <a16:creationId xmlns:a16="http://schemas.microsoft.com/office/drawing/2014/main" id="{697411E7-0482-3C7B-D384-7157F1DA5260}"/>
              </a:ext>
            </a:extLst>
          </p:cNvPr>
          <p:cNvSpPr/>
          <p:nvPr/>
        </p:nvSpPr>
        <p:spPr>
          <a:xfrm>
            <a:off x="6411731" y="4079197"/>
            <a:ext cx="828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0" name="Równoległobok 69">
            <a:extLst>
              <a:ext uri="{FF2B5EF4-FFF2-40B4-BE49-F238E27FC236}">
                <a16:creationId xmlns:a16="http://schemas.microsoft.com/office/drawing/2014/main" id="{7E02A681-FFD1-BD60-2A49-2AF2D6EC1414}"/>
              </a:ext>
            </a:extLst>
          </p:cNvPr>
          <p:cNvSpPr/>
          <p:nvPr/>
        </p:nvSpPr>
        <p:spPr>
          <a:xfrm>
            <a:off x="6337075" y="2784812"/>
            <a:ext cx="2304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" name="Równoległobok 70">
            <a:extLst>
              <a:ext uri="{FF2B5EF4-FFF2-40B4-BE49-F238E27FC236}">
                <a16:creationId xmlns:a16="http://schemas.microsoft.com/office/drawing/2014/main" id="{C8A0939E-EA19-795C-38A2-BA5180A99488}"/>
              </a:ext>
            </a:extLst>
          </p:cNvPr>
          <p:cNvSpPr/>
          <p:nvPr/>
        </p:nvSpPr>
        <p:spPr>
          <a:xfrm>
            <a:off x="6337075" y="3004396"/>
            <a:ext cx="2268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2" name="Równoległobok 71">
            <a:extLst>
              <a:ext uri="{FF2B5EF4-FFF2-40B4-BE49-F238E27FC236}">
                <a16:creationId xmlns:a16="http://schemas.microsoft.com/office/drawing/2014/main" id="{80D0AD6E-DAA9-5E17-97CC-948D71B8F955}"/>
              </a:ext>
            </a:extLst>
          </p:cNvPr>
          <p:cNvSpPr/>
          <p:nvPr/>
        </p:nvSpPr>
        <p:spPr>
          <a:xfrm>
            <a:off x="6645731" y="3222836"/>
            <a:ext cx="1692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3" name="Równoległobok 72">
            <a:extLst>
              <a:ext uri="{FF2B5EF4-FFF2-40B4-BE49-F238E27FC236}">
                <a16:creationId xmlns:a16="http://schemas.microsoft.com/office/drawing/2014/main" id="{4E4A1D03-A53A-7A3C-1CA0-57F5C71121CA}"/>
              </a:ext>
            </a:extLst>
          </p:cNvPr>
          <p:cNvSpPr/>
          <p:nvPr/>
        </p:nvSpPr>
        <p:spPr>
          <a:xfrm>
            <a:off x="3540674" y="3648720"/>
            <a:ext cx="2304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4" name="Równoległobok 73">
            <a:extLst>
              <a:ext uri="{FF2B5EF4-FFF2-40B4-BE49-F238E27FC236}">
                <a16:creationId xmlns:a16="http://schemas.microsoft.com/office/drawing/2014/main" id="{00678C45-8BB4-66EC-537E-9180B0EDE8B6}"/>
              </a:ext>
            </a:extLst>
          </p:cNvPr>
          <p:cNvSpPr/>
          <p:nvPr/>
        </p:nvSpPr>
        <p:spPr>
          <a:xfrm>
            <a:off x="3707632" y="3862254"/>
            <a:ext cx="468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5" name="Równoległobok 74">
            <a:extLst>
              <a:ext uri="{FF2B5EF4-FFF2-40B4-BE49-F238E27FC236}">
                <a16:creationId xmlns:a16="http://schemas.microsoft.com/office/drawing/2014/main" id="{2D028E5A-C36B-B9EE-F051-FA554A0260E2}"/>
              </a:ext>
            </a:extLst>
          </p:cNvPr>
          <p:cNvSpPr/>
          <p:nvPr/>
        </p:nvSpPr>
        <p:spPr>
          <a:xfrm>
            <a:off x="3499608" y="2790445"/>
            <a:ext cx="2340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6" name="Równoległobok 75">
            <a:extLst>
              <a:ext uri="{FF2B5EF4-FFF2-40B4-BE49-F238E27FC236}">
                <a16:creationId xmlns:a16="http://schemas.microsoft.com/office/drawing/2014/main" id="{2D61774D-EA16-1619-CA4D-77B795494507}"/>
              </a:ext>
            </a:extLst>
          </p:cNvPr>
          <p:cNvSpPr/>
          <p:nvPr/>
        </p:nvSpPr>
        <p:spPr>
          <a:xfrm>
            <a:off x="3783123" y="3010486"/>
            <a:ext cx="1836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7" name="Równoległobok 76">
            <a:extLst>
              <a:ext uri="{FF2B5EF4-FFF2-40B4-BE49-F238E27FC236}">
                <a16:creationId xmlns:a16="http://schemas.microsoft.com/office/drawing/2014/main" id="{9BFBF5D1-49A4-C111-DD16-BEAEC77AD82D}"/>
              </a:ext>
            </a:extLst>
          </p:cNvPr>
          <p:cNvSpPr/>
          <p:nvPr/>
        </p:nvSpPr>
        <p:spPr>
          <a:xfrm>
            <a:off x="3556368" y="3222836"/>
            <a:ext cx="2268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8" name="Równoległobok 77">
            <a:extLst>
              <a:ext uri="{FF2B5EF4-FFF2-40B4-BE49-F238E27FC236}">
                <a16:creationId xmlns:a16="http://schemas.microsoft.com/office/drawing/2014/main" id="{1F8F30F1-C466-6F91-66C7-202CCF185A84}"/>
              </a:ext>
            </a:extLst>
          </p:cNvPr>
          <p:cNvSpPr/>
          <p:nvPr/>
        </p:nvSpPr>
        <p:spPr>
          <a:xfrm>
            <a:off x="3677152" y="3436370"/>
            <a:ext cx="2016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0" name="Równoległobok 79">
            <a:extLst>
              <a:ext uri="{FF2B5EF4-FFF2-40B4-BE49-F238E27FC236}">
                <a16:creationId xmlns:a16="http://schemas.microsoft.com/office/drawing/2014/main" id="{FBD5682E-31FE-F52F-5DF9-7395CE0B4A92}"/>
              </a:ext>
            </a:extLst>
          </p:cNvPr>
          <p:cNvSpPr/>
          <p:nvPr/>
        </p:nvSpPr>
        <p:spPr>
          <a:xfrm>
            <a:off x="6467597" y="3436370"/>
            <a:ext cx="2052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1" name="Równoległobok 80">
            <a:extLst>
              <a:ext uri="{FF2B5EF4-FFF2-40B4-BE49-F238E27FC236}">
                <a16:creationId xmlns:a16="http://schemas.microsoft.com/office/drawing/2014/main" id="{E4434E30-56C1-1779-DCC5-9243CA4C20CF}"/>
              </a:ext>
            </a:extLst>
          </p:cNvPr>
          <p:cNvSpPr/>
          <p:nvPr/>
        </p:nvSpPr>
        <p:spPr>
          <a:xfrm>
            <a:off x="6394395" y="3862240"/>
            <a:ext cx="2196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2" name="Równoległobok 81">
            <a:extLst>
              <a:ext uri="{FF2B5EF4-FFF2-40B4-BE49-F238E27FC236}">
                <a16:creationId xmlns:a16="http://schemas.microsoft.com/office/drawing/2014/main" id="{2933029D-1E9A-0047-F873-66FE48923E23}"/>
              </a:ext>
            </a:extLst>
          </p:cNvPr>
          <p:cNvSpPr/>
          <p:nvPr/>
        </p:nvSpPr>
        <p:spPr>
          <a:xfrm>
            <a:off x="9399731" y="3222836"/>
            <a:ext cx="1764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3" name="Równoległobok 82">
            <a:extLst>
              <a:ext uri="{FF2B5EF4-FFF2-40B4-BE49-F238E27FC236}">
                <a16:creationId xmlns:a16="http://schemas.microsoft.com/office/drawing/2014/main" id="{253EF066-15D2-47FD-FCC0-97BF6DDD548B}"/>
              </a:ext>
            </a:extLst>
          </p:cNvPr>
          <p:cNvSpPr/>
          <p:nvPr/>
        </p:nvSpPr>
        <p:spPr>
          <a:xfrm>
            <a:off x="6303732" y="3655270"/>
            <a:ext cx="2376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" name="pole tekstowe 43">
            <a:extLst>
              <a:ext uri="{FF2B5EF4-FFF2-40B4-BE49-F238E27FC236}">
                <a16:creationId xmlns:a16="http://schemas.microsoft.com/office/drawing/2014/main" id="{64DD99C1-57BE-EB3D-0807-53BEAD0BCAD3}"/>
              </a:ext>
            </a:extLst>
          </p:cNvPr>
          <p:cNvSpPr txBox="1"/>
          <p:nvPr/>
        </p:nvSpPr>
        <p:spPr>
          <a:xfrm>
            <a:off x="634216" y="2722402"/>
            <a:ext cx="2450997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Samochody BEV/ZEV stanowią zaledwie 4% wszystkich pojazdów rejestrowanych przez nasze firmy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 jest zbliżona do udziału rejestracji nowych samochodów w Polsce w I półroczu 2025. Brak elektrycznych modeli samochodów wśród 20 najpopularniejszych aut, kupowanych obecnie przez konsumentów i firmy.</a:t>
            </a:r>
          </a:p>
        </p:txBody>
      </p:sp>
      <p:sp>
        <p:nvSpPr>
          <p:cNvPr id="57" name="pole tekstowe 56">
            <a:extLst>
              <a:ext uri="{FF2B5EF4-FFF2-40B4-BE49-F238E27FC236}">
                <a16:creationId xmlns:a16="http://schemas.microsoft.com/office/drawing/2014/main" id="{BE756EA0-4A8A-1A6C-D87A-1C81CA3A1601}"/>
              </a:ext>
            </a:extLst>
          </p:cNvPr>
          <p:cNvSpPr txBox="1"/>
          <p:nvPr/>
        </p:nvSpPr>
        <p:spPr>
          <a:xfrm>
            <a:off x="3454845" y="2714891"/>
            <a:ext cx="245099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FBFBFB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Zgodnie z danymi na koniec czerwca 2025 roku, w Polsce dostępnych było 2,4 publicznych punktów do ładowania na każde 100 km dróg.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Dla porównania w Holandii jest ich aż 74, a pozostałych krajach Europy zachodniej od kilkunastu do kilkudziesięciu ładowarek. Uwzględniając sieć bazową, obowiązki wynikające z AFIR (na lata 2025 i 2027) są obecnie zrealizowane odpowiednio w zaledwie w ok. 14% oraz 8% (wg stanu na Q2 2025 i Licznika AFIR PSNM).</a:t>
            </a:r>
          </a:p>
        </p:txBody>
      </p:sp>
      <p:sp>
        <p:nvSpPr>
          <p:cNvPr id="64" name="pole tekstowe 63">
            <a:extLst>
              <a:ext uri="{FF2B5EF4-FFF2-40B4-BE49-F238E27FC236}">
                <a16:creationId xmlns:a16="http://schemas.microsoft.com/office/drawing/2014/main" id="{1062781F-6E49-F577-E913-BC3687074293}"/>
              </a:ext>
            </a:extLst>
          </p:cNvPr>
          <p:cNvSpPr txBox="1"/>
          <p:nvPr/>
        </p:nvSpPr>
        <p:spPr>
          <a:xfrm>
            <a:off x="6266526" y="2714891"/>
            <a:ext cx="245099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FBFBFB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Firmy leasingowe i wynajmu odgrywały kluczową rolę w realizacji rządowych programów wsparcia, co potwierdził blisko 70% udział w realizacji programu „Mój elektryk”.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73% wszystkich zarejestrowanych w 2024 roku samochodów elektrycznych było udziałem naszych firm. Wyłączenie firm z programu „</a:t>
            </a:r>
            <a:r>
              <a:rPr kumimoji="0" 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NaszEauto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” wpłynęło na decyzje zakupowe klientów firmowych ze względu na nieopłacalność użytkowania w stosunku do samochodów konwencjonalnych.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4" name="Równoległobok 83">
            <a:extLst>
              <a:ext uri="{FF2B5EF4-FFF2-40B4-BE49-F238E27FC236}">
                <a16:creationId xmlns:a16="http://schemas.microsoft.com/office/drawing/2014/main" id="{3B8157CE-9378-7995-BAC8-DC94A5BFDB18}"/>
              </a:ext>
            </a:extLst>
          </p:cNvPr>
          <p:cNvSpPr/>
          <p:nvPr/>
        </p:nvSpPr>
        <p:spPr>
          <a:xfrm>
            <a:off x="9241277" y="3444198"/>
            <a:ext cx="2052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5" name="Równoległobok 84">
            <a:extLst>
              <a:ext uri="{FF2B5EF4-FFF2-40B4-BE49-F238E27FC236}">
                <a16:creationId xmlns:a16="http://schemas.microsoft.com/office/drawing/2014/main" id="{9B8C1810-E7C5-9D52-1D5C-D3872B76A624}"/>
              </a:ext>
            </a:extLst>
          </p:cNvPr>
          <p:cNvSpPr/>
          <p:nvPr/>
        </p:nvSpPr>
        <p:spPr>
          <a:xfrm>
            <a:off x="9283190" y="3655270"/>
            <a:ext cx="1980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6" name="Równoległobok 85">
            <a:extLst>
              <a:ext uri="{FF2B5EF4-FFF2-40B4-BE49-F238E27FC236}">
                <a16:creationId xmlns:a16="http://schemas.microsoft.com/office/drawing/2014/main" id="{01D1919F-2FA4-E531-A50C-31A79A26C577}"/>
              </a:ext>
            </a:extLst>
          </p:cNvPr>
          <p:cNvSpPr/>
          <p:nvPr/>
        </p:nvSpPr>
        <p:spPr>
          <a:xfrm>
            <a:off x="9552131" y="3863462"/>
            <a:ext cx="1476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7" name="Równoległobok 86">
            <a:extLst>
              <a:ext uri="{FF2B5EF4-FFF2-40B4-BE49-F238E27FC236}">
                <a16:creationId xmlns:a16="http://schemas.microsoft.com/office/drawing/2014/main" id="{3622F06D-57A3-18B8-53BE-EB7ECB5F0DBF}"/>
              </a:ext>
            </a:extLst>
          </p:cNvPr>
          <p:cNvSpPr/>
          <p:nvPr/>
        </p:nvSpPr>
        <p:spPr>
          <a:xfrm>
            <a:off x="9126993" y="4076058"/>
            <a:ext cx="2304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8" name="Równoległobok 87">
            <a:extLst>
              <a:ext uri="{FF2B5EF4-FFF2-40B4-BE49-F238E27FC236}">
                <a16:creationId xmlns:a16="http://schemas.microsoft.com/office/drawing/2014/main" id="{9DE0AA37-EBAF-B668-F362-73AFFD8B8622}"/>
              </a:ext>
            </a:extLst>
          </p:cNvPr>
          <p:cNvSpPr/>
          <p:nvPr/>
        </p:nvSpPr>
        <p:spPr>
          <a:xfrm>
            <a:off x="9191375" y="4284250"/>
            <a:ext cx="2160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9" name="Równoległobok 88">
            <a:extLst>
              <a:ext uri="{FF2B5EF4-FFF2-40B4-BE49-F238E27FC236}">
                <a16:creationId xmlns:a16="http://schemas.microsoft.com/office/drawing/2014/main" id="{7A97CAC6-F739-C842-CB9E-934A31F7BFA4}"/>
              </a:ext>
            </a:extLst>
          </p:cNvPr>
          <p:cNvSpPr/>
          <p:nvPr/>
        </p:nvSpPr>
        <p:spPr>
          <a:xfrm>
            <a:off x="9323401" y="4492442"/>
            <a:ext cx="1908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0" name="Równoległobok 89">
            <a:extLst>
              <a:ext uri="{FF2B5EF4-FFF2-40B4-BE49-F238E27FC236}">
                <a16:creationId xmlns:a16="http://schemas.microsoft.com/office/drawing/2014/main" id="{631036EA-72A5-463A-3080-10A43142F805}"/>
              </a:ext>
            </a:extLst>
          </p:cNvPr>
          <p:cNvSpPr/>
          <p:nvPr/>
        </p:nvSpPr>
        <p:spPr>
          <a:xfrm>
            <a:off x="9191375" y="4708664"/>
            <a:ext cx="2196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1" name="Równoległobok 90">
            <a:extLst>
              <a:ext uri="{FF2B5EF4-FFF2-40B4-BE49-F238E27FC236}">
                <a16:creationId xmlns:a16="http://schemas.microsoft.com/office/drawing/2014/main" id="{D3F3BD50-C36A-3C84-9C05-A55E5DCAC95C}"/>
              </a:ext>
            </a:extLst>
          </p:cNvPr>
          <p:cNvSpPr/>
          <p:nvPr/>
        </p:nvSpPr>
        <p:spPr>
          <a:xfrm>
            <a:off x="9269829" y="4925136"/>
            <a:ext cx="1584000" cy="180000"/>
          </a:xfrm>
          <a:prstGeom prst="parallelogram">
            <a:avLst/>
          </a:prstGeom>
          <a:solidFill>
            <a:srgbClr val="E01D1F"/>
          </a:solidFill>
          <a:ln>
            <a:solidFill>
              <a:srgbClr val="E01D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6" name="pole tekstowe 65">
            <a:extLst>
              <a:ext uri="{FF2B5EF4-FFF2-40B4-BE49-F238E27FC236}">
                <a16:creationId xmlns:a16="http://schemas.microsoft.com/office/drawing/2014/main" id="{2C42510A-D68A-6AA4-5975-94C3D5416128}"/>
              </a:ext>
            </a:extLst>
          </p:cNvPr>
          <p:cNvSpPr txBox="1"/>
          <p:nvPr/>
        </p:nvSpPr>
        <p:spPr>
          <a:xfrm>
            <a:off x="9056233" y="2722402"/>
            <a:ext cx="245099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Branża wskazuje na kluczowe bariery takie jak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FBFBFB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wyższa ceny zakupu, problemy z utrzymaniem wartości pojazdów ZEV, niewystarczająca infrastruktura do ładowania, brak stabilnego otoczenia regulacyjnego, wyższe koszty ubezpieczenia oraz płytki rynek wtórny,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które wpływają obecnie na koszty wynajmu i leasingu oraz ich dostępność.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Obraz 8" descr="Obraz zawierający Czcionka, tekst, Grafika, logo&#10;&#10;Zawartość wygenerowana przez AI może być niepoprawna.">
            <a:extLst>
              <a:ext uri="{FF2B5EF4-FFF2-40B4-BE49-F238E27FC236}">
                <a16:creationId xmlns:a16="http://schemas.microsoft.com/office/drawing/2014/main" id="{5D4A9B35-A607-6CFB-6640-82370558DF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6993" y="62135"/>
            <a:ext cx="832077" cy="671030"/>
          </a:xfrm>
          <a:prstGeom prst="rect">
            <a:avLst/>
          </a:prstGeom>
        </p:spPr>
      </p:pic>
      <p:pic>
        <p:nvPicPr>
          <p:cNvPr id="11" name="Obraz 10" descr="Obraz zawierający tekst, Czcionka, logo, Marka&#10;&#10;Zawartość wygenerowana przez AI może być niepoprawna.">
            <a:extLst>
              <a:ext uri="{FF2B5EF4-FFF2-40B4-BE49-F238E27FC236}">
                <a16:creationId xmlns:a16="http://schemas.microsoft.com/office/drawing/2014/main" id="{0FDC6953-53F5-3D7C-B08B-1680BC3A68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446" y="121539"/>
            <a:ext cx="1885277" cy="552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03094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D4E8C6-2AAF-19E4-F98F-6C8D43691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46227086-EB15-A24D-AC9C-4903F2A5E85A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BD5F8FC8-D9EA-5F39-6C48-8A2BA2152394}"/>
              </a:ext>
            </a:extLst>
          </p:cNvPr>
          <p:cNvSpPr txBox="1"/>
          <p:nvPr/>
        </p:nvSpPr>
        <p:spPr>
          <a:xfrm>
            <a:off x="206690" y="5562"/>
            <a:ext cx="8298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Program dekarbonizacji flot korporacyjnych UE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stanowisko branży wynajmu i leasingu pojazdów</a:t>
            </a:r>
          </a:p>
        </p:txBody>
      </p:sp>
      <p:cxnSp>
        <p:nvCxnSpPr>
          <p:cNvPr id="2" name="Łącznik prosty 1">
            <a:extLst>
              <a:ext uri="{FF2B5EF4-FFF2-40B4-BE49-F238E27FC236}">
                <a16:creationId xmlns:a16="http://schemas.microsoft.com/office/drawing/2014/main" id="{7804FEA4-AE46-8341-09F0-4504F24776B4}"/>
              </a:ext>
            </a:extLst>
          </p:cNvPr>
          <p:cNvCxnSpPr>
            <a:cxnSpLocks/>
          </p:cNvCxnSpPr>
          <p:nvPr/>
        </p:nvCxnSpPr>
        <p:spPr>
          <a:xfrm flipV="1">
            <a:off x="585921" y="2895512"/>
            <a:ext cx="90000" cy="338400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ole tekstowe 3">
            <a:extLst>
              <a:ext uri="{FF2B5EF4-FFF2-40B4-BE49-F238E27FC236}">
                <a16:creationId xmlns:a16="http://schemas.microsoft.com/office/drawing/2014/main" id="{DBA0E531-2C7C-0B00-F8D5-DC4958B85243}"/>
              </a:ext>
            </a:extLst>
          </p:cNvPr>
          <p:cNvSpPr txBox="1"/>
          <p:nvPr/>
        </p:nvSpPr>
        <p:spPr>
          <a:xfrm>
            <a:off x="735346" y="2881399"/>
            <a:ext cx="100684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Wspólne ustalanie celów jest bardziej efektywne niż narzucanie ich z góry</a:t>
            </a:r>
          </a:p>
        </p:txBody>
      </p:sp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8FF8ED52-F704-B6F8-1E20-B8561AB3ACC0}"/>
              </a:ext>
            </a:extLst>
          </p:cNvPr>
          <p:cNvCxnSpPr>
            <a:cxnSpLocks/>
          </p:cNvCxnSpPr>
          <p:nvPr/>
        </p:nvCxnSpPr>
        <p:spPr>
          <a:xfrm flipV="1">
            <a:off x="585920" y="3376861"/>
            <a:ext cx="90000" cy="338400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DD16CDB-25D4-5E0A-3CD5-5CC7E5CDF8E7}"/>
              </a:ext>
            </a:extLst>
          </p:cNvPr>
          <p:cNvSpPr txBox="1"/>
          <p:nvPr/>
        </p:nvSpPr>
        <p:spPr>
          <a:xfrm>
            <a:off x="735346" y="3362748"/>
            <a:ext cx="4960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Zagrożenie dla konkurencyjności </a:t>
            </a:r>
          </a:p>
        </p:txBody>
      </p:sp>
      <p:cxnSp>
        <p:nvCxnSpPr>
          <p:cNvPr id="19" name="Łącznik prosty 18">
            <a:extLst>
              <a:ext uri="{FF2B5EF4-FFF2-40B4-BE49-F238E27FC236}">
                <a16:creationId xmlns:a16="http://schemas.microsoft.com/office/drawing/2014/main" id="{8D40C09B-39AB-1E6C-570D-D331A15B7640}"/>
              </a:ext>
            </a:extLst>
          </p:cNvPr>
          <p:cNvCxnSpPr>
            <a:cxnSpLocks/>
          </p:cNvCxnSpPr>
          <p:nvPr/>
        </p:nvCxnSpPr>
        <p:spPr>
          <a:xfrm flipV="1">
            <a:off x="585920" y="3848818"/>
            <a:ext cx="90000" cy="338400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DC367EAA-FF7E-4D35-16CF-5554AD7D4E68}"/>
              </a:ext>
            </a:extLst>
          </p:cNvPr>
          <p:cNvSpPr txBox="1"/>
          <p:nvPr/>
        </p:nvSpPr>
        <p:spPr>
          <a:xfrm>
            <a:off x="735346" y="3834705"/>
            <a:ext cx="6000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Sprzeczność z zasadami konkurencji UE </a:t>
            </a:r>
          </a:p>
        </p:txBody>
      </p:sp>
      <p:cxnSp>
        <p:nvCxnSpPr>
          <p:cNvPr id="25" name="Łącznik prosty 24">
            <a:extLst>
              <a:ext uri="{FF2B5EF4-FFF2-40B4-BE49-F238E27FC236}">
                <a16:creationId xmlns:a16="http://schemas.microsoft.com/office/drawing/2014/main" id="{5B122DDF-631D-E415-0CDC-35365DB5CDEC}"/>
              </a:ext>
            </a:extLst>
          </p:cNvPr>
          <p:cNvCxnSpPr>
            <a:cxnSpLocks/>
          </p:cNvCxnSpPr>
          <p:nvPr/>
        </p:nvCxnSpPr>
        <p:spPr>
          <a:xfrm flipV="1">
            <a:off x="585921" y="4330167"/>
            <a:ext cx="90000" cy="338400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pole tekstowe 25">
            <a:extLst>
              <a:ext uri="{FF2B5EF4-FFF2-40B4-BE49-F238E27FC236}">
                <a16:creationId xmlns:a16="http://schemas.microsoft.com/office/drawing/2014/main" id="{6C09EBFD-01CB-C737-FDB0-BEC3D9302E83}"/>
              </a:ext>
            </a:extLst>
          </p:cNvPr>
          <p:cNvSpPr txBox="1"/>
          <p:nvPr/>
        </p:nvSpPr>
        <p:spPr>
          <a:xfrm>
            <a:off x="735346" y="4316054"/>
            <a:ext cx="79337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Dodatkowe wyzwania dla samochodów dostawczych i ciężarowych</a:t>
            </a:r>
          </a:p>
        </p:txBody>
      </p:sp>
      <p:sp>
        <p:nvSpPr>
          <p:cNvPr id="23" name="pole tekstowe 22">
            <a:extLst>
              <a:ext uri="{FF2B5EF4-FFF2-40B4-BE49-F238E27FC236}">
                <a16:creationId xmlns:a16="http://schemas.microsoft.com/office/drawing/2014/main" id="{F65E55F7-2E45-A1FC-7F6A-FC1710A81B92}"/>
              </a:ext>
            </a:extLst>
          </p:cNvPr>
          <p:cNvSpPr txBox="1"/>
          <p:nvPr/>
        </p:nvSpPr>
        <p:spPr>
          <a:xfrm>
            <a:off x="461573" y="1150894"/>
            <a:ext cx="109684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Firmy wynajmu i leasingu pojazdów oraz Rent-a-Car w Polsce przedstawiają swoje stanowisko wobec programu dekarbonizacji flot korporacyjnych opisanym w Komunikacie UE COM(2025) 96 </a:t>
            </a:r>
            <a:r>
              <a:rPr kumimoji="0" lang="pl-PL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final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podkreślając konieczność wsparcia i stabilnych ram regulacyjnych zamiast narzucania sztywnych celów, które mogłyby negatywnie wpłynąć na rynek wynajmu i leasingu oraz dostępność pojazdów </a:t>
            </a:r>
            <a:r>
              <a:rPr kumimoji="0" lang="pl-PL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bezemisyjnych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77E082D4-C5E7-BAF8-AE21-4EDD18CF4D2E}"/>
              </a:ext>
            </a:extLst>
          </p:cNvPr>
          <p:cNvCxnSpPr>
            <a:cxnSpLocks/>
          </p:cNvCxnSpPr>
          <p:nvPr/>
        </p:nvCxnSpPr>
        <p:spPr>
          <a:xfrm flipV="1">
            <a:off x="585920" y="4825475"/>
            <a:ext cx="90000" cy="338400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ole tekstowe 7">
            <a:extLst>
              <a:ext uri="{FF2B5EF4-FFF2-40B4-BE49-F238E27FC236}">
                <a16:creationId xmlns:a16="http://schemas.microsoft.com/office/drawing/2014/main" id="{7B222873-585B-B232-C695-EB83E9136FBC}"/>
              </a:ext>
            </a:extLst>
          </p:cNvPr>
          <p:cNvSpPr txBox="1"/>
          <p:nvPr/>
        </p:nvSpPr>
        <p:spPr>
          <a:xfrm>
            <a:off x="735346" y="4811362"/>
            <a:ext cx="5317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Wybór należy do klienta </a:t>
            </a:r>
          </a:p>
        </p:txBody>
      </p:sp>
      <p:cxnSp>
        <p:nvCxnSpPr>
          <p:cNvPr id="10" name="Łącznik prosty 9">
            <a:extLst>
              <a:ext uri="{FF2B5EF4-FFF2-40B4-BE49-F238E27FC236}">
                <a16:creationId xmlns:a16="http://schemas.microsoft.com/office/drawing/2014/main" id="{C16470F7-6BD8-E922-C53D-A7A963A3F34A}"/>
              </a:ext>
            </a:extLst>
          </p:cNvPr>
          <p:cNvCxnSpPr>
            <a:cxnSpLocks/>
          </p:cNvCxnSpPr>
          <p:nvPr/>
        </p:nvCxnSpPr>
        <p:spPr>
          <a:xfrm flipV="1">
            <a:off x="585921" y="5306978"/>
            <a:ext cx="90000" cy="338400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85620E40-A56A-383A-D864-F557856723D0}"/>
              </a:ext>
            </a:extLst>
          </p:cNvPr>
          <p:cNvSpPr txBox="1"/>
          <p:nvPr/>
        </p:nvSpPr>
        <p:spPr>
          <a:xfrm>
            <a:off x="735346" y="5292865"/>
            <a:ext cx="66011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Nierealistyczne cele bez rozwiniętej infrastruktury </a:t>
            </a:r>
          </a:p>
        </p:txBody>
      </p:sp>
      <p:cxnSp>
        <p:nvCxnSpPr>
          <p:cNvPr id="16" name="Łącznik prosty 15">
            <a:extLst>
              <a:ext uri="{FF2B5EF4-FFF2-40B4-BE49-F238E27FC236}">
                <a16:creationId xmlns:a16="http://schemas.microsoft.com/office/drawing/2014/main" id="{B580447A-EDAF-940B-97FD-7C0DDF1B3A96}"/>
              </a:ext>
            </a:extLst>
          </p:cNvPr>
          <p:cNvCxnSpPr>
            <a:cxnSpLocks/>
          </p:cNvCxnSpPr>
          <p:nvPr/>
        </p:nvCxnSpPr>
        <p:spPr>
          <a:xfrm flipV="1">
            <a:off x="585920" y="5778935"/>
            <a:ext cx="90000" cy="338400"/>
          </a:xfrm>
          <a:prstGeom prst="line">
            <a:avLst/>
          </a:prstGeom>
          <a:ln w="28575">
            <a:solidFill>
              <a:srgbClr val="E01D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8431782F-0C5A-EA1F-02C7-AAB899633A2D}"/>
              </a:ext>
            </a:extLst>
          </p:cNvPr>
          <p:cNvSpPr txBox="1"/>
          <p:nvPr/>
        </p:nvSpPr>
        <p:spPr>
          <a:xfrm>
            <a:off x="735346" y="5764822"/>
            <a:ext cx="6000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151E2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Wzrost kosztów operacyjnych i spadek efektywności </a:t>
            </a:r>
          </a:p>
        </p:txBody>
      </p:sp>
      <p:cxnSp>
        <p:nvCxnSpPr>
          <p:cNvPr id="29" name="Łącznik prosty 28">
            <a:extLst>
              <a:ext uri="{FF2B5EF4-FFF2-40B4-BE49-F238E27FC236}">
                <a16:creationId xmlns:a16="http://schemas.microsoft.com/office/drawing/2014/main" id="{3D516D55-6569-7F2F-36EE-E675E9C7ACB1}"/>
              </a:ext>
            </a:extLst>
          </p:cNvPr>
          <p:cNvCxnSpPr>
            <a:cxnSpLocks/>
          </p:cNvCxnSpPr>
          <p:nvPr/>
        </p:nvCxnSpPr>
        <p:spPr>
          <a:xfrm>
            <a:off x="572027" y="2514600"/>
            <a:ext cx="11000848" cy="0"/>
          </a:xfrm>
          <a:prstGeom prst="line">
            <a:avLst/>
          </a:prstGeom>
          <a:ln w="38100">
            <a:solidFill>
              <a:srgbClr val="151E2C">
                <a:alpha val="1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az 4" descr="Obraz zawierający Czcionka, tekst, Grafika, logo&#10;&#10;Zawartość wygenerowana przez AI może być niepoprawna.">
            <a:extLst>
              <a:ext uri="{FF2B5EF4-FFF2-40B4-BE49-F238E27FC236}">
                <a16:creationId xmlns:a16="http://schemas.microsoft.com/office/drawing/2014/main" id="{BA2EB34C-536F-60C3-57D4-EB5CD0AC7B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6993" y="62135"/>
            <a:ext cx="832077" cy="671030"/>
          </a:xfrm>
          <a:prstGeom prst="rect">
            <a:avLst/>
          </a:prstGeom>
        </p:spPr>
      </p:pic>
      <p:pic>
        <p:nvPicPr>
          <p:cNvPr id="9" name="Obraz 8" descr="Obraz zawierający tekst, Czcionka, logo, Marka&#10;&#10;Zawartość wygenerowana przez AI może być niepoprawna.">
            <a:extLst>
              <a:ext uri="{FF2B5EF4-FFF2-40B4-BE49-F238E27FC236}">
                <a16:creationId xmlns:a16="http://schemas.microsoft.com/office/drawing/2014/main" id="{37E0F29B-FC1F-0B98-F143-66048C8583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446" y="121539"/>
            <a:ext cx="1885277" cy="552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4443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BEA393-A480-AE04-B0C1-9C5E613C3E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04AD8AF2-8F87-D473-0FB0-E7A17E5EE531}"/>
              </a:ext>
            </a:extLst>
          </p:cNvPr>
          <p:cNvSpPr/>
          <p:nvPr/>
        </p:nvSpPr>
        <p:spPr>
          <a:xfrm>
            <a:off x="0" y="-3256"/>
            <a:ext cx="8393723" cy="850546"/>
          </a:xfrm>
          <a:custGeom>
            <a:avLst/>
            <a:gdLst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432431 w 7432431"/>
              <a:gd name="connsiteY2" fmla="*/ 671573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1573"/>
              <a:gd name="connsiteX1" fmla="*/ 7432431 w 7432431"/>
              <a:gd name="connsiteY1" fmla="*/ 0 h 671573"/>
              <a:gd name="connsiteX2" fmla="*/ 7041662 w 7432431"/>
              <a:gd name="connsiteY2" fmla="*/ 523081 h 671573"/>
              <a:gd name="connsiteX3" fmla="*/ 0 w 7432431"/>
              <a:gd name="connsiteY3" fmla="*/ 671573 h 671573"/>
              <a:gd name="connsiteX4" fmla="*/ 0 w 7432431"/>
              <a:gd name="connsiteY4" fmla="*/ 0 h 671573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049477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32431"/>
              <a:gd name="connsiteY0" fmla="*/ 0 h 679389"/>
              <a:gd name="connsiteX1" fmla="*/ 7432431 w 7432431"/>
              <a:gd name="connsiteY1" fmla="*/ 0 h 679389"/>
              <a:gd name="connsiteX2" fmla="*/ 7330831 w 7432431"/>
              <a:gd name="connsiteY2" fmla="*/ 679389 h 679389"/>
              <a:gd name="connsiteX3" fmla="*/ 0 w 7432431"/>
              <a:gd name="connsiteY3" fmla="*/ 671573 h 679389"/>
              <a:gd name="connsiteX4" fmla="*/ 0 w 7432431"/>
              <a:gd name="connsiteY4" fmla="*/ 0 h 679389"/>
              <a:gd name="connsiteX0" fmla="*/ 0 w 7455877"/>
              <a:gd name="connsiteY0" fmla="*/ 0 h 679389"/>
              <a:gd name="connsiteX1" fmla="*/ 7455877 w 7455877"/>
              <a:gd name="connsiteY1" fmla="*/ 0 h 679389"/>
              <a:gd name="connsiteX2" fmla="*/ 7330831 w 7455877"/>
              <a:gd name="connsiteY2" fmla="*/ 679389 h 679389"/>
              <a:gd name="connsiteX3" fmla="*/ 0 w 7455877"/>
              <a:gd name="connsiteY3" fmla="*/ 671573 h 679389"/>
              <a:gd name="connsiteX4" fmla="*/ 0 w 7455877"/>
              <a:gd name="connsiteY4" fmla="*/ 0 h 67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5877" h="679389">
                <a:moveTo>
                  <a:pt x="0" y="0"/>
                </a:moveTo>
                <a:lnTo>
                  <a:pt x="7455877" y="0"/>
                </a:lnTo>
                <a:lnTo>
                  <a:pt x="7330831" y="679389"/>
                </a:lnTo>
                <a:lnTo>
                  <a:pt x="0" y="671573"/>
                </a:lnTo>
                <a:lnTo>
                  <a:pt x="0" y="0"/>
                </a:lnTo>
                <a:close/>
              </a:path>
            </a:pathLst>
          </a:custGeom>
          <a:solidFill>
            <a:srgbClr val="E01D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3B82E8A6-33CD-D35E-0900-67A16E83F5AD}"/>
              </a:ext>
            </a:extLst>
          </p:cNvPr>
          <p:cNvSpPr txBox="1"/>
          <p:nvPr/>
        </p:nvSpPr>
        <p:spPr>
          <a:xfrm>
            <a:off x="206690" y="5562"/>
            <a:ext cx="82986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Propozycje rozwiązań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przedstawianych przez branżę wynajmu i leasingu pojazdów</a:t>
            </a:r>
          </a:p>
        </p:txBody>
      </p:sp>
      <p:sp>
        <p:nvSpPr>
          <p:cNvPr id="21" name="Prostokąt 20">
            <a:extLst>
              <a:ext uri="{FF2B5EF4-FFF2-40B4-BE49-F238E27FC236}">
                <a16:creationId xmlns:a16="http://schemas.microsoft.com/office/drawing/2014/main" id="{ED3C1F90-ADCF-B77C-7A0D-12310DD0CACD}"/>
              </a:ext>
            </a:extLst>
          </p:cNvPr>
          <p:cNvSpPr/>
          <p:nvPr/>
        </p:nvSpPr>
        <p:spPr>
          <a:xfrm>
            <a:off x="554443" y="2623933"/>
            <a:ext cx="2107095" cy="3935896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Prostokąt 23">
            <a:extLst>
              <a:ext uri="{FF2B5EF4-FFF2-40B4-BE49-F238E27FC236}">
                <a16:creationId xmlns:a16="http://schemas.microsoft.com/office/drawing/2014/main" id="{AA4427FF-01AE-FF27-6BB1-B461BD25B65C}"/>
              </a:ext>
            </a:extLst>
          </p:cNvPr>
          <p:cNvSpPr/>
          <p:nvPr/>
        </p:nvSpPr>
        <p:spPr>
          <a:xfrm>
            <a:off x="554443" y="1289447"/>
            <a:ext cx="2107095" cy="1323755"/>
          </a:xfrm>
          <a:prstGeom prst="rect">
            <a:avLst/>
          </a:prstGeom>
          <a:solidFill>
            <a:srgbClr val="151E2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Prostokąt 25">
            <a:extLst>
              <a:ext uri="{FF2B5EF4-FFF2-40B4-BE49-F238E27FC236}">
                <a16:creationId xmlns:a16="http://schemas.microsoft.com/office/drawing/2014/main" id="{32CC68C2-CD4F-6B4A-75F5-AB7D3E049C26}"/>
              </a:ext>
            </a:extLst>
          </p:cNvPr>
          <p:cNvSpPr/>
          <p:nvPr/>
        </p:nvSpPr>
        <p:spPr>
          <a:xfrm>
            <a:off x="2811163" y="1289447"/>
            <a:ext cx="2107095" cy="1323755"/>
          </a:xfrm>
          <a:prstGeom prst="rect">
            <a:avLst/>
          </a:prstGeom>
          <a:solidFill>
            <a:srgbClr val="151E2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Prostokąt 28">
            <a:extLst>
              <a:ext uri="{FF2B5EF4-FFF2-40B4-BE49-F238E27FC236}">
                <a16:creationId xmlns:a16="http://schemas.microsoft.com/office/drawing/2014/main" id="{40F01DEF-9465-6BFE-6B8E-791414B56C83}"/>
              </a:ext>
            </a:extLst>
          </p:cNvPr>
          <p:cNvSpPr/>
          <p:nvPr/>
        </p:nvSpPr>
        <p:spPr>
          <a:xfrm>
            <a:off x="5067883" y="1289447"/>
            <a:ext cx="2107095" cy="1323755"/>
          </a:xfrm>
          <a:prstGeom prst="rect">
            <a:avLst/>
          </a:prstGeom>
          <a:solidFill>
            <a:srgbClr val="151E2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Prostokąt 31">
            <a:extLst>
              <a:ext uri="{FF2B5EF4-FFF2-40B4-BE49-F238E27FC236}">
                <a16:creationId xmlns:a16="http://schemas.microsoft.com/office/drawing/2014/main" id="{849F6671-D258-4E34-DC78-E634270BB70E}"/>
              </a:ext>
            </a:extLst>
          </p:cNvPr>
          <p:cNvSpPr/>
          <p:nvPr/>
        </p:nvSpPr>
        <p:spPr>
          <a:xfrm>
            <a:off x="7324603" y="1289447"/>
            <a:ext cx="2107095" cy="1323755"/>
          </a:xfrm>
          <a:prstGeom prst="rect">
            <a:avLst/>
          </a:prstGeom>
          <a:solidFill>
            <a:srgbClr val="151E2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Prostokąt 33">
            <a:extLst>
              <a:ext uri="{FF2B5EF4-FFF2-40B4-BE49-F238E27FC236}">
                <a16:creationId xmlns:a16="http://schemas.microsoft.com/office/drawing/2014/main" id="{FF471EB0-6C8F-70FC-F2F4-55BA8D79F664}"/>
              </a:ext>
            </a:extLst>
          </p:cNvPr>
          <p:cNvSpPr/>
          <p:nvPr/>
        </p:nvSpPr>
        <p:spPr>
          <a:xfrm>
            <a:off x="9581323" y="1289447"/>
            <a:ext cx="2107095" cy="1323755"/>
          </a:xfrm>
          <a:prstGeom prst="rect">
            <a:avLst/>
          </a:prstGeom>
          <a:solidFill>
            <a:srgbClr val="151E2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pole tekstowe 34">
            <a:extLst>
              <a:ext uri="{FF2B5EF4-FFF2-40B4-BE49-F238E27FC236}">
                <a16:creationId xmlns:a16="http://schemas.microsoft.com/office/drawing/2014/main" id="{2073E69D-56B6-B016-090E-1062B1EBE2A2}"/>
              </a:ext>
            </a:extLst>
          </p:cNvPr>
          <p:cNvSpPr txBox="1"/>
          <p:nvPr/>
        </p:nvSpPr>
        <p:spPr>
          <a:xfrm>
            <a:off x="680670" y="1412593"/>
            <a:ext cx="1887602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Wzmocnienie zachęt finansowych i niefinansowych</a:t>
            </a:r>
          </a:p>
        </p:txBody>
      </p:sp>
      <p:sp>
        <p:nvSpPr>
          <p:cNvPr id="36" name="pole tekstowe 35">
            <a:extLst>
              <a:ext uri="{FF2B5EF4-FFF2-40B4-BE49-F238E27FC236}">
                <a16:creationId xmlns:a16="http://schemas.microsoft.com/office/drawing/2014/main" id="{F32FFF20-78FA-B505-A8E3-E545E79F0A28}"/>
              </a:ext>
            </a:extLst>
          </p:cNvPr>
          <p:cNvSpPr txBox="1"/>
          <p:nvPr/>
        </p:nvSpPr>
        <p:spPr>
          <a:xfrm>
            <a:off x="2920909" y="1547767"/>
            <a:ext cx="1887602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Wsparcie dla rynku używanych EV</a:t>
            </a:r>
          </a:p>
        </p:txBody>
      </p:sp>
      <p:sp>
        <p:nvSpPr>
          <p:cNvPr id="37" name="pole tekstowe 36">
            <a:extLst>
              <a:ext uri="{FF2B5EF4-FFF2-40B4-BE49-F238E27FC236}">
                <a16:creationId xmlns:a16="http://schemas.microsoft.com/office/drawing/2014/main" id="{0C662307-3F03-2F54-3F4A-0C51698186C9}"/>
              </a:ext>
            </a:extLst>
          </p:cNvPr>
          <p:cNvSpPr txBox="1"/>
          <p:nvPr/>
        </p:nvSpPr>
        <p:spPr>
          <a:xfrm>
            <a:off x="9691069" y="1412593"/>
            <a:ext cx="1887602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Kampanie informacyjne i technologie przejściowe</a:t>
            </a:r>
          </a:p>
        </p:txBody>
      </p:sp>
      <p:sp>
        <p:nvSpPr>
          <p:cNvPr id="38" name="pole tekstowe 37">
            <a:extLst>
              <a:ext uri="{FF2B5EF4-FFF2-40B4-BE49-F238E27FC236}">
                <a16:creationId xmlns:a16="http://schemas.microsoft.com/office/drawing/2014/main" id="{59D4A837-B1F1-E64C-8407-9D0FCCBE9071}"/>
              </a:ext>
            </a:extLst>
          </p:cNvPr>
          <p:cNvSpPr txBox="1"/>
          <p:nvPr/>
        </p:nvSpPr>
        <p:spPr>
          <a:xfrm>
            <a:off x="7449922" y="1547767"/>
            <a:ext cx="1887602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Wsparcie dla infrastruktury do ładowania</a:t>
            </a:r>
          </a:p>
        </p:txBody>
      </p:sp>
      <p:sp>
        <p:nvSpPr>
          <p:cNvPr id="39" name="pole tekstowe 38">
            <a:extLst>
              <a:ext uri="{FF2B5EF4-FFF2-40B4-BE49-F238E27FC236}">
                <a16:creationId xmlns:a16="http://schemas.microsoft.com/office/drawing/2014/main" id="{CCFD2A78-B889-58C6-05D4-9139B87C7FE5}"/>
              </a:ext>
            </a:extLst>
          </p:cNvPr>
          <p:cNvSpPr txBox="1"/>
          <p:nvPr/>
        </p:nvSpPr>
        <p:spPr>
          <a:xfrm>
            <a:off x="5152199" y="1547767"/>
            <a:ext cx="1887602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Stabilne ramy regulacyjne i podatkowe</a:t>
            </a:r>
          </a:p>
        </p:txBody>
      </p:sp>
      <p:sp>
        <p:nvSpPr>
          <p:cNvPr id="40" name="pole tekstowe 39">
            <a:extLst>
              <a:ext uri="{FF2B5EF4-FFF2-40B4-BE49-F238E27FC236}">
                <a16:creationId xmlns:a16="http://schemas.microsoft.com/office/drawing/2014/main" id="{45CAD0C8-C15F-0EB6-81BC-F2EC7EB5A340}"/>
              </a:ext>
            </a:extLst>
          </p:cNvPr>
          <p:cNvSpPr txBox="1"/>
          <p:nvPr/>
        </p:nvSpPr>
        <p:spPr>
          <a:xfrm>
            <a:off x="574699" y="2736348"/>
            <a:ext cx="19935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Dopłaty do zakupu i leasingu pojazdów elektrycznych (osobowych, dostawczych, ciężarowych) dla firm i osób prywatnych.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Ulgi podatkowe i dotacje (m.in. obniżki VAT-u na auta i stacje ładowania).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"Zachęty miękkie", takie jak darmowe parkingi, promujące alternatywne wzorce mobilności.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Zróżnicowanie opłat dla samochodów o niskiej ekologiczności (np. dla starszych aut), aby motywować do zmiany.</a:t>
            </a:r>
          </a:p>
        </p:txBody>
      </p:sp>
      <p:sp>
        <p:nvSpPr>
          <p:cNvPr id="41" name="Prostokąt 40">
            <a:extLst>
              <a:ext uri="{FF2B5EF4-FFF2-40B4-BE49-F238E27FC236}">
                <a16:creationId xmlns:a16="http://schemas.microsoft.com/office/drawing/2014/main" id="{088F5213-C787-DE76-9527-6F1D7C521E3B}"/>
              </a:ext>
            </a:extLst>
          </p:cNvPr>
          <p:cNvSpPr/>
          <p:nvPr/>
        </p:nvSpPr>
        <p:spPr>
          <a:xfrm>
            <a:off x="2811163" y="2623933"/>
            <a:ext cx="2107095" cy="3935896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pole tekstowe 41">
            <a:extLst>
              <a:ext uri="{FF2B5EF4-FFF2-40B4-BE49-F238E27FC236}">
                <a16:creationId xmlns:a16="http://schemas.microsoft.com/office/drawing/2014/main" id="{49334858-7B03-1EC2-F419-6FF4FA368515}"/>
              </a:ext>
            </a:extLst>
          </p:cNvPr>
          <p:cNvSpPr txBox="1"/>
          <p:nvPr/>
        </p:nvSpPr>
        <p:spPr>
          <a:xfrm>
            <a:off x="2831419" y="2736348"/>
            <a:ext cx="199357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Zachęty finansowe: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Obniżony VAT na zakup, premie za złomowanie/konwersję oraz rozszerzenie leasingu społecznego.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Tx/>
              <a:buNone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Wzrost zaufania: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Wprowadzenie standardowych raportów o stanie baterii i kampanii publicznych promujących używane pojazdy elektryczne.</a:t>
            </a:r>
          </a:p>
        </p:txBody>
      </p:sp>
      <p:sp>
        <p:nvSpPr>
          <p:cNvPr id="43" name="Prostokąt 42">
            <a:extLst>
              <a:ext uri="{FF2B5EF4-FFF2-40B4-BE49-F238E27FC236}">
                <a16:creationId xmlns:a16="http://schemas.microsoft.com/office/drawing/2014/main" id="{95B6182D-CF2C-8215-8477-FDB5403FF774}"/>
              </a:ext>
            </a:extLst>
          </p:cNvPr>
          <p:cNvSpPr/>
          <p:nvPr/>
        </p:nvSpPr>
        <p:spPr>
          <a:xfrm>
            <a:off x="5067883" y="2637084"/>
            <a:ext cx="2107095" cy="3935896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pole tekstowe 43">
            <a:extLst>
              <a:ext uri="{FF2B5EF4-FFF2-40B4-BE49-F238E27FC236}">
                <a16:creationId xmlns:a16="http://schemas.microsoft.com/office/drawing/2014/main" id="{EE6B2BBE-CFBB-3179-6AFF-B2B64AFD81C7}"/>
              </a:ext>
            </a:extLst>
          </p:cNvPr>
          <p:cNvSpPr txBox="1"/>
          <p:nvPr/>
        </p:nvSpPr>
        <p:spPr>
          <a:xfrm>
            <a:off x="5088139" y="2749499"/>
            <a:ext cx="199357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Spójne, proste i stabilne ramy prawne, promujące inwestycje w pojazdy </a:t>
            </a:r>
            <a:r>
              <a:rPr kumimoji="0" lang="pl-PL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bezemisyjne</a:t>
            </a: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Zapewnienie przewidywalności dla przedsiębiorców i unikanie zwiększania obciążeń fiskalnych z tytułu używania pojazdów emisyjnych.</a:t>
            </a:r>
          </a:p>
        </p:txBody>
      </p:sp>
      <p:sp>
        <p:nvSpPr>
          <p:cNvPr id="45" name="Prostokąt 44">
            <a:extLst>
              <a:ext uri="{FF2B5EF4-FFF2-40B4-BE49-F238E27FC236}">
                <a16:creationId xmlns:a16="http://schemas.microsoft.com/office/drawing/2014/main" id="{6692E5B3-E0BB-1023-75CA-D0E21E007F8B}"/>
              </a:ext>
            </a:extLst>
          </p:cNvPr>
          <p:cNvSpPr/>
          <p:nvPr/>
        </p:nvSpPr>
        <p:spPr>
          <a:xfrm>
            <a:off x="7324603" y="2613202"/>
            <a:ext cx="2107095" cy="3935896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pole tekstowe 45">
            <a:extLst>
              <a:ext uri="{FF2B5EF4-FFF2-40B4-BE49-F238E27FC236}">
                <a16:creationId xmlns:a16="http://schemas.microsoft.com/office/drawing/2014/main" id="{139458FE-BCB6-3C35-CB10-D86B426C2C36}"/>
              </a:ext>
            </a:extLst>
          </p:cNvPr>
          <p:cNvSpPr txBox="1"/>
          <p:nvPr/>
        </p:nvSpPr>
        <p:spPr>
          <a:xfrm>
            <a:off x="7344859" y="2725617"/>
            <a:ext cx="199357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Dalsze inwestycje i eliminacja barier administracyjnych w rozwoju publicznej i wspólnej infrastruktury ładowania, zarówno w obszarach miejskich, wzdłuż autostrad, jak i na obszarach wiejskich, aby zapewnić solidną, przejrzystą i spójną cenowo sieć ładowania.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Pilnie wymagana jest nowelizacja ustawy o </a:t>
            </a:r>
            <a:r>
              <a:rPr kumimoji="0" lang="pl-PL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elektromobilności</a:t>
            </a: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w celu ułatwia instalowania punktów ładowania w budynkach wielorodzinnych.</a:t>
            </a:r>
          </a:p>
        </p:txBody>
      </p:sp>
      <p:sp>
        <p:nvSpPr>
          <p:cNvPr id="47" name="Prostokąt 46">
            <a:extLst>
              <a:ext uri="{FF2B5EF4-FFF2-40B4-BE49-F238E27FC236}">
                <a16:creationId xmlns:a16="http://schemas.microsoft.com/office/drawing/2014/main" id="{862DB525-160E-7607-F38A-600195DD75BD}"/>
              </a:ext>
            </a:extLst>
          </p:cNvPr>
          <p:cNvSpPr/>
          <p:nvPr/>
        </p:nvSpPr>
        <p:spPr>
          <a:xfrm>
            <a:off x="9581323" y="2623933"/>
            <a:ext cx="2107095" cy="3935896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pole tekstowe 47">
            <a:extLst>
              <a:ext uri="{FF2B5EF4-FFF2-40B4-BE49-F238E27FC236}">
                <a16:creationId xmlns:a16="http://schemas.microsoft.com/office/drawing/2014/main" id="{CF6AE44D-33C0-DFE3-0675-7BF35469A723}"/>
              </a:ext>
            </a:extLst>
          </p:cNvPr>
          <p:cNvSpPr txBox="1"/>
          <p:nvPr/>
        </p:nvSpPr>
        <p:spPr>
          <a:xfrm>
            <a:off x="9601579" y="2736348"/>
            <a:ext cx="19935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Edukacja rynku o korzyściach EV (środowisko, koszty, technologia, zaufanie do baterii).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Uznanie roli technologii przejściowych (HEV, PHEV) w regionach z rozwijającą się infrastrukturą.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1D1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Uwzględnienie wszystkich narzędzi dekarbonizacji: zmniejszanie masy pojazdów, wydłużanie okresu użytkowania/leasingu, wymogi dla opon, poprawa zachowania kierowców.</a:t>
            </a:r>
          </a:p>
        </p:txBody>
      </p:sp>
      <p:pic>
        <p:nvPicPr>
          <p:cNvPr id="2" name="Obraz 1" descr="Obraz zawierający Czcionka, tekst, Grafika, logo&#10;&#10;Zawartość wygenerowana przez AI może być niepoprawna.">
            <a:extLst>
              <a:ext uri="{FF2B5EF4-FFF2-40B4-BE49-F238E27FC236}">
                <a16:creationId xmlns:a16="http://schemas.microsoft.com/office/drawing/2014/main" id="{1876EBF8-965D-CC08-5678-F8FF6EE79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6993" y="62135"/>
            <a:ext cx="832077" cy="671030"/>
          </a:xfrm>
          <a:prstGeom prst="rect">
            <a:avLst/>
          </a:prstGeom>
        </p:spPr>
      </p:pic>
      <p:pic>
        <p:nvPicPr>
          <p:cNvPr id="4" name="Obraz 3" descr="Obraz zawierający tekst, Czcionka, logo, Marka&#10;&#10;Zawartość wygenerowana przez AI może być niepoprawna.">
            <a:extLst>
              <a:ext uri="{FF2B5EF4-FFF2-40B4-BE49-F238E27FC236}">
                <a16:creationId xmlns:a16="http://schemas.microsoft.com/office/drawing/2014/main" id="{48853F1B-1D0D-F08E-BD1A-9DA2CA087A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446" y="121539"/>
            <a:ext cx="1885277" cy="552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15077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420FA0-DC22-82A9-AFAC-184A62DD80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Obraz 52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1BACBDC4-6B2A-0384-FE5F-77ADC5F146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  <p:pic>
        <p:nvPicPr>
          <p:cNvPr id="50" name="Obraz 49">
            <a:extLst>
              <a:ext uri="{FF2B5EF4-FFF2-40B4-BE49-F238E27FC236}">
                <a16:creationId xmlns:a16="http://schemas.microsoft.com/office/drawing/2014/main" id="{329F308A-3B6A-CA49-CB17-9407864007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89" t="1104" r="33695" b="52732"/>
          <a:stretch/>
        </p:blipFill>
        <p:spPr>
          <a:xfrm>
            <a:off x="9288466" y="2150328"/>
            <a:ext cx="2079646" cy="2079646"/>
          </a:xfrm>
          <a:prstGeom prst="ellipse">
            <a:avLst/>
          </a:prstGeom>
        </p:spPr>
      </p:pic>
      <p:pic>
        <p:nvPicPr>
          <p:cNvPr id="48" name="Obraz 47">
            <a:extLst>
              <a:ext uri="{FF2B5EF4-FFF2-40B4-BE49-F238E27FC236}">
                <a16:creationId xmlns:a16="http://schemas.microsoft.com/office/drawing/2014/main" id="{DC994E5A-50AF-92CB-BD10-766ECA5231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18" t="1741" r="12997" b="26674"/>
          <a:stretch/>
        </p:blipFill>
        <p:spPr>
          <a:xfrm>
            <a:off x="6433930" y="2174984"/>
            <a:ext cx="2060713" cy="2060713"/>
          </a:xfrm>
          <a:prstGeom prst="ellipse">
            <a:avLst/>
          </a:prstGeom>
        </p:spPr>
      </p:pic>
      <p:pic>
        <p:nvPicPr>
          <p:cNvPr id="46" name="Obraz 45">
            <a:extLst>
              <a:ext uri="{FF2B5EF4-FFF2-40B4-BE49-F238E27FC236}">
                <a16:creationId xmlns:a16="http://schemas.microsoft.com/office/drawing/2014/main" id="{2DF20EA2-CADD-B15E-FC08-866FABCA878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" b="31281"/>
          <a:stretch/>
        </p:blipFill>
        <p:spPr>
          <a:xfrm>
            <a:off x="3565636" y="2147929"/>
            <a:ext cx="2088671" cy="2088671"/>
          </a:xfrm>
          <a:prstGeom prst="ellipse">
            <a:avLst/>
          </a:prstGeom>
        </p:spPr>
      </p:pic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BE386F7B-015B-DF97-887A-0F794A00FB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7378EF3F-B43B-BAF1-EC2B-4984B4A73E37}"/>
              </a:ext>
            </a:extLst>
          </p:cNvPr>
          <p:cNvSpPr txBox="1"/>
          <p:nvPr/>
        </p:nvSpPr>
        <p:spPr>
          <a:xfrm>
            <a:off x="552736" y="387896"/>
            <a:ext cx="107646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pl-PL" sz="3300" dirty="0">
                <a:solidFill>
                  <a:schemeClr val="bg1"/>
                </a:solidFill>
                <a:latin typeface="Nunito" pitchFamily="2" charset="-18"/>
              </a:rPr>
              <a:t>Panel: Dekarbonizacja flot w praktyce – scenariusze dla Polski</a:t>
            </a:r>
          </a:p>
        </p:txBody>
      </p:sp>
      <p:pic>
        <p:nvPicPr>
          <p:cNvPr id="573" name="Obraz 17">
            <a:extLst>
              <a:ext uri="{FF2B5EF4-FFF2-40B4-BE49-F238E27FC236}">
                <a16:creationId xmlns:a16="http://schemas.microsoft.com/office/drawing/2014/main" id="{9CA52CFE-CB52-F9FB-E12E-247E6D981E80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542190" y="2152723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74" name="Obraz 18">
            <a:extLst>
              <a:ext uri="{FF2B5EF4-FFF2-40B4-BE49-F238E27FC236}">
                <a16:creationId xmlns:a16="http://schemas.microsoft.com/office/drawing/2014/main" id="{66598255-103D-7E93-F4B4-FF048AD19B7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10799991">
            <a:off x="2737226" y="3924958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44887ADB-1D11-B977-36DD-5C677A7ED6F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40" t="4735" r="24347" b="33110"/>
          <a:stretch/>
        </p:blipFill>
        <p:spPr>
          <a:xfrm>
            <a:off x="708466" y="2150220"/>
            <a:ext cx="2086957" cy="2086956"/>
          </a:xfrm>
          <a:prstGeom prst="ellipse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2498B6E0-0C1C-A214-D5F7-DB670D769561}"/>
              </a:ext>
            </a:extLst>
          </p:cNvPr>
          <p:cNvSpPr txBox="1"/>
          <p:nvPr/>
        </p:nvSpPr>
        <p:spPr>
          <a:xfrm>
            <a:off x="416840" y="4611595"/>
            <a:ext cx="267091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000" b="1" dirty="0">
                <a:solidFill>
                  <a:schemeClr val="bg1"/>
                </a:solidFill>
                <a:latin typeface="Nunito" pitchFamily="2" charset="-18"/>
                <a:ea typeface="+mn-ea"/>
              </a:rPr>
              <a:t>Monika Constant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400" dirty="0">
                <a:solidFill>
                  <a:schemeClr val="bg1"/>
                </a:solidFill>
                <a:latin typeface="Nunito" pitchFamily="2" charset="-18"/>
                <a:ea typeface="+mn-ea"/>
              </a:rPr>
              <a:t>prezeska ZPL</a:t>
            </a:r>
          </a:p>
        </p:txBody>
      </p:sp>
      <p:cxnSp>
        <p:nvCxnSpPr>
          <p:cNvPr id="15" name="Łącznik prosty 14">
            <a:extLst>
              <a:ext uri="{FF2B5EF4-FFF2-40B4-BE49-F238E27FC236}">
                <a16:creationId xmlns:a16="http://schemas.microsoft.com/office/drawing/2014/main" id="{BD1021B2-DD99-4C91-591F-4B96184C6092}"/>
              </a:ext>
            </a:extLst>
          </p:cNvPr>
          <p:cNvCxnSpPr>
            <a:cxnSpLocks/>
          </p:cNvCxnSpPr>
          <p:nvPr/>
        </p:nvCxnSpPr>
        <p:spPr>
          <a:xfrm>
            <a:off x="516836" y="4497189"/>
            <a:ext cx="247366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8" name="Obraz 17">
            <a:extLst>
              <a:ext uri="{FF2B5EF4-FFF2-40B4-BE49-F238E27FC236}">
                <a16:creationId xmlns:a16="http://schemas.microsoft.com/office/drawing/2014/main" id="{89D81935-9673-4775-5E7F-BCE41E642F6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3397357" y="2152723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9" name="Obraz 18">
            <a:extLst>
              <a:ext uri="{FF2B5EF4-FFF2-40B4-BE49-F238E27FC236}">
                <a16:creationId xmlns:a16="http://schemas.microsoft.com/office/drawing/2014/main" id="{1C25C660-E524-8A25-4997-7928A7CEA95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10799991">
            <a:off x="5592393" y="3924958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1" name="pole tekstowe 30">
            <a:extLst>
              <a:ext uri="{FF2B5EF4-FFF2-40B4-BE49-F238E27FC236}">
                <a16:creationId xmlns:a16="http://schemas.microsoft.com/office/drawing/2014/main" id="{B49F37D5-FAD2-C758-5D3D-823D0BA7817B}"/>
              </a:ext>
            </a:extLst>
          </p:cNvPr>
          <p:cNvSpPr txBox="1"/>
          <p:nvPr/>
        </p:nvSpPr>
        <p:spPr>
          <a:xfrm>
            <a:off x="3278634" y="4611595"/>
            <a:ext cx="2804114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spcBef>
                <a:spcPts val="600"/>
              </a:spcBef>
            </a:pPr>
            <a:r>
              <a:rPr lang="pl-PL" sz="2000" b="1" dirty="0">
                <a:solidFill>
                  <a:schemeClr val="bg1"/>
                </a:solidFill>
                <a:latin typeface="Nunito" pitchFamily="2" charset="-18"/>
              </a:rPr>
              <a:t>Krzysztof Bolesta</a:t>
            </a:r>
          </a:p>
          <a:p>
            <a:pPr>
              <a:spcBef>
                <a:spcPts val="600"/>
              </a:spcBef>
            </a:pPr>
            <a:r>
              <a:rPr lang="pl-PL" sz="1400" dirty="0">
                <a:solidFill>
                  <a:schemeClr val="bg1"/>
                </a:solidFill>
                <a:latin typeface="Nunito" pitchFamily="2" charset="-18"/>
              </a:rPr>
              <a:t>wiceminister klimatu i środowiska</a:t>
            </a:r>
          </a:p>
        </p:txBody>
      </p:sp>
      <p:cxnSp>
        <p:nvCxnSpPr>
          <p:cNvPr id="32" name="Łącznik prosty 31">
            <a:extLst>
              <a:ext uri="{FF2B5EF4-FFF2-40B4-BE49-F238E27FC236}">
                <a16:creationId xmlns:a16="http://schemas.microsoft.com/office/drawing/2014/main" id="{CCDFD14E-4490-F20D-5425-5396E5B25C30}"/>
              </a:ext>
            </a:extLst>
          </p:cNvPr>
          <p:cNvCxnSpPr>
            <a:cxnSpLocks/>
          </p:cNvCxnSpPr>
          <p:nvPr/>
        </p:nvCxnSpPr>
        <p:spPr>
          <a:xfrm>
            <a:off x="3372003" y="4497189"/>
            <a:ext cx="247366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4" name="Obraz 17">
            <a:extLst>
              <a:ext uri="{FF2B5EF4-FFF2-40B4-BE49-F238E27FC236}">
                <a16:creationId xmlns:a16="http://schemas.microsoft.com/office/drawing/2014/main" id="{EF1A57D4-A2A5-CA87-3EF7-54521C48CFD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6252524" y="2152723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5" name="Obraz 18">
            <a:extLst>
              <a:ext uri="{FF2B5EF4-FFF2-40B4-BE49-F238E27FC236}">
                <a16:creationId xmlns:a16="http://schemas.microsoft.com/office/drawing/2014/main" id="{36E5505A-D91F-DEED-6478-01287182BB3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10799991">
            <a:off x="8447560" y="3924958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38" name="Łącznik prosty 37">
            <a:extLst>
              <a:ext uri="{FF2B5EF4-FFF2-40B4-BE49-F238E27FC236}">
                <a16:creationId xmlns:a16="http://schemas.microsoft.com/office/drawing/2014/main" id="{5E9B2448-438D-33CB-11F5-9093FE27889E}"/>
              </a:ext>
            </a:extLst>
          </p:cNvPr>
          <p:cNvCxnSpPr>
            <a:cxnSpLocks/>
          </p:cNvCxnSpPr>
          <p:nvPr/>
        </p:nvCxnSpPr>
        <p:spPr>
          <a:xfrm>
            <a:off x="6227170" y="4497189"/>
            <a:ext cx="247366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0" name="Obraz 17">
            <a:extLst>
              <a:ext uri="{FF2B5EF4-FFF2-40B4-BE49-F238E27FC236}">
                <a16:creationId xmlns:a16="http://schemas.microsoft.com/office/drawing/2014/main" id="{428084AE-928A-86AC-116A-886C5C3DB19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9107692" y="2152723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1" name="Obraz 18">
            <a:extLst>
              <a:ext uri="{FF2B5EF4-FFF2-40B4-BE49-F238E27FC236}">
                <a16:creationId xmlns:a16="http://schemas.microsoft.com/office/drawing/2014/main" id="{63E475CA-FEFA-A690-F7F6-0D62829BBD4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10799991">
            <a:off x="11302728" y="3924958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44" name="Łącznik prosty 43">
            <a:extLst>
              <a:ext uri="{FF2B5EF4-FFF2-40B4-BE49-F238E27FC236}">
                <a16:creationId xmlns:a16="http://schemas.microsoft.com/office/drawing/2014/main" id="{C13F0FCB-E54D-C0A3-AF66-B5D12986EE59}"/>
              </a:ext>
            </a:extLst>
          </p:cNvPr>
          <p:cNvCxnSpPr>
            <a:cxnSpLocks/>
          </p:cNvCxnSpPr>
          <p:nvPr/>
        </p:nvCxnSpPr>
        <p:spPr>
          <a:xfrm>
            <a:off x="9082338" y="4497189"/>
            <a:ext cx="247366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pole tekstowe 48">
            <a:extLst>
              <a:ext uri="{FF2B5EF4-FFF2-40B4-BE49-F238E27FC236}">
                <a16:creationId xmlns:a16="http://schemas.microsoft.com/office/drawing/2014/main" id="{EFF59146-5E23-B83B-89EC-27F4F958D809}"/>
              </a:ext>
            </a:extLst>
          </p:cNvPr>
          <p:cNvSpPr txBox="1"/>
          <p:nvPr/>
        </p:nvSpPr>
        <p:spPr>
          <a:xfrm>
            <a:off x="6144054" y="4607526"/>
            <a:ext cx="2826906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spcBef>
                <a:spcPts val="600"/>
              </a:spcBef>
              <a:defRPr/>
            </a:pPr>
            <a:r>
              <a:rPr lang="pl-PL" sz="2000" b="1" dirty="0">
                <a:solidFill>
                  <a:schemeClr val="bg1"/>
                </a:solidFill>
                <a:latin typeface="Nunito" pitchFamily="2" charset="-18"/>
              </a:rPr>
              <a:t>Daniel Trzaskowski </a:t>
            </a:r>
          </a:p>
          <a:p>
            <a:pPr>
              <a:spcBef>
                <a:spcPts val="600"/>
              </a:spcBef>
              <a:defRPr/>
            </a:pPr>
            <a:r>
              <a:rPr lang="pl-PL" sz="1400" dirty="0">
                <a:solidFill>
                  <a:schemeClr val="bg1"/>
                </a:solidFill>
                <a:latin typeface="Nunito" pitchFamily="2" charset="-18"/>
              </a:rPr>
              <a:t>członek zarządu PZWLP, prezes </a:t>
            </a:r>
            <a:r>
              <a:rPr lang="pl-PL" sz="1400" dirty="0" err="1">
                <a:solidFill>
                  <a:schemeClr val="bg1"/>
                </a:solidFill>
                <a:latin typeface="Nunito" pitchFamily="2" charset="-18"/>
              </a:rPr>
              <a:t>Carefleet</a:t>
            </a:r>
            <a:endParaRPr lang="pl-PL" sz="1400" dirty="0">
              <a:solidFill>
                <a:schemeClr val="bg1"/>
              </a:solidFill>
              <a:latin typeface="Nunito" pitchFamily="2" charset="-18"/>
            </a:endParaRPr>
          </a:p>
        </p:txBody>
      </p:sp>
      <p:sp>
        <p:nvSpPr>
          <p:cNvPr id="51" name="pole tekstowe 50">
            <a:extLst>
              <a:ext uri="{FF2B5EF4-FFF2-40B4-BE49-F238E27FC236}">
                <a16:creationId xmlns:a16="http://schemas.microsoft.com/office/drawing/2014/main" id="{970EC0F4-5C67-C40A-98CD-FCF3626AA848}"/>
              </a:ext>
            </a:extLst>
          </p:cNvPr>
          <p:cNvSpPr txBox="1"/>
          <p:nvPr/>
        </p:nvSpPr>
        <p:spPr>
          <a:xfrm>
            <a:off x="9032646" y="4609990"/>
            <a:ext cx="2742514" cy="907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l-PL" sz="2000" b="1" dirty="0">
                <a:solidFill>
                  <a:schemeClr val="bg1"/>
                </a:solidFill>
                <a:latin typeface="Nunito" pitchFamily="2" charset="-18"/>
              </a:rPr>
              <a:t>Andrzej Krzemiński</a:t>
            </a:r>
            <a:r>
              <a:rPr lang="pl-PL" b="1" dirty="0">
                <a:solidFill>
                  <a:schemeClr val="bg1"/>
                </a:solidFill>
                <a:latin typeface="Nunito" pitchFamily="2" charset="-18"/>
              </a:rPr>
              <a:t> </a:t>
            </a:r>
          </a:p>
          <a:p>
            <a:pPr>
              <a:spcBef>
                <a:spcPts val="600"/>
              </a:spcBef>
            </a:pPr>
            <a:r>
              <a:rPr lang="pl-PL" sz="1400" dirty="0">
                <a:solidFill>
                  <a:schemeClr val="bg1"/>
                </a:solidFill>
                <a:latin typeface="Nunito" pitchFamily="2" charset="-18"/>
              </a:rPr>
              <a:t>wiceprzewodniczący Rady ZPL, prezes Pekao Leasing</a:t>
            </a:r>
          </a:p>
        </p:txBody>
      </p:sp>
    </p:spTree>
    <p:extLst>
      <p:ext uri="{BB962C8B-B14F-4D97-AF65-F5344CB8AC3E}">
        <p14:creationId xmlns:p14="http://schemas.microsoft.com/office/powerpoint/2010/main" val="287237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81A279-57E8-5508-FF1B-38C53B2DEE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77F264A3-7FC3-7D7A-D0E0-42881645D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Obraz 17">
            <a:extLst>
              <a:ext uri="{FF2B5EF4-FFF2-40B4-BE49-F238E27FC236}">
                <a16:creationId xmlns:a16="http://schemas.microsoft.com/office/drawing/2014/main" id="{E71CA506-6457-8057-263E-D38BA0901BC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522492" y="206791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Obraz 18">
            <a:extLst>
              <a:ext uri="{FF2B5EF4-FFF2-40B4-BE49-F238E27FC236}">
                <a16:creationId xmlns:a16="http://schemas.microsoft.com/office/drawing/2014/main" id="{B959CA67-13A7-E2FC-5D31-DFEAF624D0F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8735285" y="431230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54C02EA6-2860-6B51-3D4F-0ABDCFBCEA36}"/>
              </a:ext>
            </a:extLst>
          </p:cNvPr>
          <p:cNvSpPr txBox="1"/>
          <p:nvPr/>
        </p:nvSpPr>
        <p:spPr>
          <a:xfrm>
            <a:off x="2850165" y="2133308"/>
            <a:ext cx="65550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l-PL" sz="8000" b="1" dirty="0">
                <a:solidFill>
                  <a:schemeClr val="bg1"/>
                </a:solidFill>
                <a:latin typeface="Nunito" pitchFamily="2" charset="0"/>
              </a:rPr>
              <a:t>Napędzamy gospodarkę</a:t>
            </a:r>
            <a:endParaRPr lang="pl-PL" sz="8000" dirty="0">
              <a:solidFill>
                <a:schemeClr val="bg1"/>
              </a:solidFill>
              <a:latin typeface="Nunito" pitchFamily="2" charset="0"/>
            </a:endParaRPr>
          </a:p>
        </p:txBody>
      </p:sp>
      <p:pic>
        <p:nvPicPr>
          <p:cNvPr id="6" name="Obraz 5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AB2EE5E6-6095-C960-377E-EADBC37FAF5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00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35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D86E3441-D47D-0F07-D36A-3125153A25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FE1F33F4-EF91-2D20-32CB-7CEDEAD9E149}"/>
              </a:ext>
            </a:extLst>
          </p:cNvPr>
          <p:cNvSpPr txBox="1"/>
          <p:nvPr/>
        </p:nvSpPr>
        <p:spPr>
          <a:xfrm>
            <a:off x="810854" y="4138118"/>
            <a:ext cx="955867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400" dirty="0">
                <a:solidFill>
                  <a:schemeClr val="bg1"/>
                </a:solidFill>
                <a:latin typeface="Nunito" pitchFamily="2" charset="-18"/>
              </a:rPr>
              <a:t>Dziękujemy za uwagę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DB589CCA-785C-8B75-ACB8-530380F1CE55}"/>
              </a:ext>
            </a:extLst>
          </p:cNvPr>
          <p:cNvSpPr txBox="1"/>
          <p:nvPr/>
        </p:nvSpPr>
        <p:spPr>
          <a:xfrm>
            <a:off x="866203" y="4865315"/>
            <a:ext cx="107885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spcAft>
                <a:spcPts val="1200"/>
              </a:spcAft>
              <a:defRPr sz="160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pl-PL" sz="1400" dirty="0">
                <a:latin typeface="Nunito" pitchFamily="2" charset="-18"/>
              </a:rPr>
              <a:t>ul. Rejtana 17 lok. 22  |  02-516 Warszawa  |  tel.: (22) 542 41 36  |  zpl@leasing.org.pl</a:t>
            </a:r>
          </a:p>
        </p:txBody>
      </p:sp>
      <p:cxnSp>
        <p:nvCxnSpPr>
          <p:cNvPr id="4" name="Łącznik prosty 3">
            <a:extLst>
              <a:ext uri="{FF2B5EF4-FFF2-40B4-BE49-F238E27FC236}">
                <a16:creationId xmlns:a16="http://schemas.microsoft.com/office/drawing/2014/main" id="{891A5419-81B3-1E48-86C4-801B7C1FBA35}"/>
              </a:ext>
            </a:extLst>
          </p:cNvPr>
          <p:cNvCxnSpPr>
            <a:cxnSpLocks/>
          </p:cNvCxnSpPr>
          <p:nvPr/>
        </p:nvCxnSpPr>
        <p:spPr>
          <a:xfrm>
            <a:off x="913993" y="4753671"/>
            <a:ext cx="10119319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9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482B3C13-3B02-45E8-5628-C976B26604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56214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 zawierający tekst, Czcionka, Grafika, logo&#10;&#10;Opis wygenerowany automatycznie">
            <a:extLst>
              <a:ext uri="{FF2B5EF4-FFF2-40B4-BE49-F238E27FC236}">
                <a16:creationId xmlns:a16="http://schemas.microsoft.com/office/drawing/2014/main" id="{4B0986D3-96DD-5740-5317-88619C9324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482" y="1027176"/>
            <a:ext cx="5846064" cy="4803648"/>
          </a:xfrm>
          <a:prstGeom prst="rect">
            <a:avLst/>
          </a:prstGeom>
        </p:spPr>
      </p:pic>
      <p:pic>
        <p:nvPicPr>
          <p:cNvPr id="2" name="Obraz 1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EC9CC12E-C3B0-3900-A082-FEBE511BCB3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az 18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4F605E4C-2FF2-BE06-0830-F8FD4AA8FC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  <p:cxnSp>
        <p:nvCxnSpPr>
          <p:cNvPr id="12" name="Łącznik prosty 11">
            <a:extLst>
              <a:ext uri="{FF2B5EF4-FFF2-40B4-BE49-F238E27FC236}">
                <a16:creationId xmlns:a16="http://schemas.microsoft.com/office/drawing/2014/main" id="{04865F2C-1CB7-4BCE-2749-9BA50192AE72}"/>
              </a:ext>
            </a:extLst>
          </p:cNvPr>
          <p:cNvCxnSpPr>
            <a:cxnSpLocks/>
          </p:cNvCxnSpPr>
          <p:nvPr/>
        </p:nvCxnSpPr>
        <p:spPr>
          <a:xfrm>
            <a:off x="861730" y="4750107"/>
            <a:ext cx="10119319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id="{2FE0A159-A516-C347-EF80-58A18D6878E2}"/>
              </a:ext>
            </a:extLst>
          </p:cNvPr>
          <p:cNvCxnSpPr>
            <a:cxnSpLocks/>
          </p:cNvCxnSpPr>
          <p:nvPr/>
        </p:nvCxnSpPr>
        <p:spPr>
          <a:xfrm>
            <a:off x="861730" y="4750236"/>
            <a:ext cx="10119319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DDE5BAD0-79A7-317A-24C3-08C36B45D3A6}"/>
              </a:ext>
            </a:extLst>
          </p:cNvPr>
          <p:cNvCxnSpPr>
            <a:cxnSpLocks/>
          </p:cNvCxnSpPr>
          <p:nvPr/>
        </p:nvCxnSpPr>
        <p:spPr>
          <a:xfrm>
            <a:off x="876613" y="4752377"/>
            <a:ext cx="10119319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3489CF48-BF21-AA47-A08D-E0D9E67855EA}"/>
              </a:ext>
            </a:extLst>
          </p:cNvPr>
          <p:cNvCxnSpPr>
            <a:cxnSpLocks/>
          </p:cNvCxnSpPr>
          <p:nvPr/>
        </p:nvCxnSpPr>
        <p:spPr>
          <a:xfrm>
            <a:off x="876613" y="4752506"/>
            <a:ext cx="10119319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Obraz 17">
            <a:extLst>
              <a:ext uri="{FF2B5EF4-FFF2-40B4-BE49-F238E27FC236}">
                <a16:creationId xmlns:a16="http://schemas.microsoft.com/office/drawing/2014/main" id="{B5AFDCE3-820C-3E91-5ACC-82CDF0D08E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90813" y="37019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18">
            <a:extLst>
              <a:ext uri="{FF2B5EF4-FFF2-40B4-BE49-F238E27FC236}">
                <a16:creationId xmlns:a16="http://schemas.microsoft.com/office/drawing/2014/main" id="{D1B2C137-31AB-2824-AF37-656B75484D4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0799991">
            <a:off x="3820763" y="602819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4" name="Łącznik prosty 3">
            <a:extLst>
              <a:ext uri="{FF2B5EF4-FFF2-40B4-BE49-F238E27FC236}">
                <a16:creationId xmlns:a16="http://schemas.microsoft.com/office/drawing/2014/main" id="{5D6E4643-98DF-AA62-B9EF-69B2AAD34DB6}"/>
              </a:ext>
            </a:extLst>
          </p:cNvPr>
          <p:cNvCxnSpPr>
            <a:cxnSpLocks/>
          </p:cNvCxnSpPr>
          <p:nvPr/>
        </p:nvCxnSpPr>
        <p:spPr>
          <a:xfrm>
            <a:off x="774845" y="5588557"/>
            <a:ext cx="9174698" cy="0"/>
          </a:xfrm>
          <a:prstGeom prst="line">
            <a:avLst/>
          </a:prstGeom>
          <a:ln w="6350">
            <a:solidFill>
              <a:srgbClr val="0C35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pole tekstowe 10">
            <a:extLst>
              <a:ext uri="{FF2B5EF4-FFF2-40B4-BE49-F238E27FC236}">
                <a16:creationId xmlns:a16="http://schemas.microsoft.com/office/drawing/2014/main" id="{2AFC9CAA-DE99-EB9D-F0E6-3811385531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1746" y="1458343"/>
            <a:ext cx="8599714" cy="3757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  <a:t>Związek Polskiego Leasingu (ZPL) to organizacja reprezentująca 90 proc. rynku leasingu </a:t>
            </a:r>
            <a:b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</a:b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  <a:t>w Polsce, która skupia 34 podmioty – 33 firmy leasingowe oraz Polski Związek Wynajmu </a:t>
            </a:r>
            <a:b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</a:b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  <a:t>i Leasingu Pojazdów. 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  <a:t>ZPL uczestniczy w pracach grup i zespołów roboczych, utrzymuje bieżące kontakty </a:t>
            </a:r>
            <a:b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</a:b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  <a:t>z przedstawicielami administracji publicznej i parlamentarzystami, a także monitoruje, opiniuje i przygotowuje ekspertyzy w zakresie regulacji dotyczących leasingu. 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  <a:t>Organizacja prowadzi także działania wizerunkowe i edukacyjne na rzecz propagowania leasingu jako narzędzia wspierającego rozwój przedsiębiorczości. Związek jest też aktywnym członkiem Leaseurope, organizacji zrzeszającej 45 związków z 32 krajów Europy. 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  <a:t>Więcej na temat ZPL na </a:t>
            </a: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srgbClr val="0B35DC"/>
                </a:solidFill>
                <a:effectLst/>
                <a:uLnTx/>
                <a:uFillTx/>
                <a:latin typeface="Nunito" pitchFamily="2" charset="-18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</a:t>
            </a:r>
            <a:r>
              <a:rPr lang="pl-PL" sz="1600" dirty="0">
                <a:solidFill>
                  <a:srgbClr val="0B35DC"/>
                </a:solidFill>
                <a:latin typeface="Nunito" pitchFamily="2" charset="-18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leasing.org.pl</a:t>
            </a:r>
            <a:r>
              <a:rPr lang="pl-PL" sz="1600" dirty="0">
                <a:solidFill>
                  <a:srgbClr val="0B35DC"/>
                </a:solidFill>
                <a:latin typeface="Nunito" pitchFamily="2" charset="-18"/>
              </a:rPr>
              <a:t> </a:t>
            </a:r>
            <a:br>
              <a:rPr lang="pl-PL" sz="1600" dirty="0">
                <a:solidFill>
                  <a:prstClr val="black"/>
                </a:solidFill>
                <a:latin typeface="Nunito" pitchFamily="2" charset="-18"/>
              </a:rPr>
            </a:b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-18"/>
              </a:rPr>
              <a:t>oraz na profilu na LinkedIn: </a:t>
            </a: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srgbClr val="0B35DC"/>
                </a:solidFill>
                <a:effectLst/>
                <a:uLnTx/>
                <a:uFillTx/>
                <a:latin typeface="Nunito" pitchFamily="2" charset="-18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https://pl.linkedin.com/company/zwiazek-polskiego-leasingu-zpl</a:t>
            </a:r>
            <a:endParaRPr kumimoji="0" lang="pl-PL" sz="1600" b="0" i="0" u="none" strike="noStrike" kern="1200" cap="none" spc="0" normalizeH="0" baseline="0" noProof="0" dirty="0">
              <a:ln>
                <a:noFill/>
              </a:ln>
              <a:solidFill>
                <a:srgbClr val="0B35DC"/>
              </a:solidFill>
              <a:effectLst/>
              <a:uLnTx/>
              <a:uFillTx/>
              <a:latin typeface="Nunito" pitchFamily="2" charset="-18"/>
            </a:endParaRPr>
          </a:p>
        </p:txBody>
      </p:sp>
      <p:sp>
        <p:nvSpPr>
          <p:cNvPr id="352" name="pole tekstowe 351">
            <a:extLst>
              <a:ext uri="{FF2B5EF4-FFF2-40B4-BE49-F238E27FC236}">
                <a16:creationId xmlns:a16="http://schemas.microsoft.com/office/drawing/2014/main" id="{844A4EEF-DFEC-4091-8260-9E63A6A64F4A}"/>
              </a:ext>
            </a:extLst>
          </p:cNvPr>
          <p:cNvSpPr txBox="1"/>
          <p:nvPr/>
        </p:nvSpPr>
        <p:spPr>
          <a:xfrm>
            <a:off x="673379" y="5618813"/>
            <a:ext cx="8245335" cy="493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200" b="0" i="1" u="none" strike="noStrike" kern="1200" cap="none" spc="0" normalizeH="0" baseline="0" noProof="0" dirty="0">
                <a:ln>
                  <a:noFill/>
                </a:ln>
                <a:solidFill>
                  <a:srgbClr val="0B35DC"/>
                </a:solidFill>
                <a:effectLst/>
                <a:uLnTx/>
                <a:uFillTx/>
                <a:latin typeface="Nunito" pitchFamily="2" charset="-18"/>
                <a:ea typeface="Calibri" panose="020F0502020204030204" pitchFamily="34" charset="0"/>
              </a:rPr>
              <a:t>Źródłem danych do „Wyników branży leasingowej” są raporty firm członkowskich ZPL i organizacji współpracujących. </a:t>
            </a:r>
            <a:br>
              <a:rPr kumimoji="0" lang="pl-PL" sz="1200" b="0" i="1" u="none" strike="noStrike" kern="1200" cap="none" spc="0" normalizeH="0" baseline="0" noProof="0" dirty="0">
                <a:ln>
                  <a:noFill/>
                </a:ln>
                <a:solidFill>
                  <a:srgbClr val="0B35DC"/>
                </a:solidFill>
                <a:effectLst/>
                <a:uLnTx/>
                <a:uFillTx/>
                <a:latin typeface="Nunito" pitchFamily="2" charset="-18"/>
                <a:ea typeface="Calibri" panose="020F0502020204030204" pitchFamily="34" charset="0"/>
              </a:rPr>
            </a:br>
            <a:r>
              <a:rPr kumimoji="0" lang="pl-PL" sz="1200" b="0" i="1" u="none" strike="noStrike" kern="1200" cap="none" spc="0" normalizeH="0" baseline="0" noProof="0" dirty="0">
                <a:ln>
                  <a:noFill/>
                </a:ln>
                <a:solidFill>
                  <a:srgbClr val="0B35DC"/>
                </a:solidFill>
                <a:effectLst/>
                <a:uLnTx/>
                <a:uFillTx/>
                <a:latin typeface="Nunito" pitchFamily="2" charset="-18"/>
                <a:ea typeface="Calibri" panose="020F0502020204030204" pitchFamily="34" charset="0"/>
              </a:rPr>
              <a:t>Łącznie z doszacowaniem dane obejmują 100% rynku leasingu w Polsce.</a:t>
            </a:r>
          </a:p>
        </p:txBody>
      </p:sp>
      <p:pic>
        <p:nvPicPr>
          <p:cNvPr id="2" name="Obraz 16">
            <a:extLst>
              <a:ext uri="{FF2B5EF4-FFF2-40B4-BE49-F238E27FC236}">
                <a16:creationId xmlns:a16="http://schemas.microsoft.com/office/drawing/2014/main" id="{34E297AE-A6B6-9C96-2FA6-19DBE1C195A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10799991">
            <a:off x="9913997" y="5017107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Obraz 16">
            <a:extLst>
              <a:ext uri="{FF2B5EF4-FFF2-40B4-BE49-F238E27FC236}">
                <a16:creationId xmlns:a16="http://schemas.microsoft.com/office/drawing/2014/main" id="{780C360A-5F5A-8652-4871-5DB33B9D2AF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70539" y="1386865"/>
            <a:ext cx="243538" cy="3583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20F6CAE1-FA72-3612-6049-8A4FDAF617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2291C78F-EF03-EF06-0A19-1A5EB0983518}"/>
              </a:ext>
            </a:extLst>
          </p:cNvPr>
          <p:cNvSpPr txBox="1"/>
          <p:nvPr/>
        </p:nvSpPr>
        <p:spPr>
          <a:xfrm>
            <a:off x="552736" y="387896"/>
            <a:ext cx="917090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r>
              <a:rPr lang="pl-PL" sz="3300" dirty="0">
                <a:solidFill>
                  <a:schemeClr val="tx1"/>
                </a:solidFill>
                <a:latin typeface="Nunito" pitchFamily="2" charset="0"/>
              </a:rPr>
              <a:t>Związek Polskiego Leasingu</a:t>
            </a:r>
            <a:endParaRPr lang="pl-PL" sz="3300" b="1" dirty="0">
              <a:solidFill>
                <a:schemeClr val="tx1"/>
              </a:solidFill>
              <a:latin typeface="Nunito" pitchFamily="2" charset="-18"/>
            </a:endParaRPr>
          </a:p>
        </p:txBody>
      </p:sp>
      <p:sp>
        <p:nvSpPr>
          <p:cNvPr id="20" name="Kształt litery L 19">
            <a:extLst>
              <a:ext uri="{FF2B5EF4-FFF2-40B4-BE49-F238E27FC236}">
                <a16:creationId xmlns:a16="http://schemas.microsoft.com/office/drawing/2014/main" id="{069B47F9-AA14-1467-5E7D-BC12DF150F60}"/>
              </a:ext>
            </a:extLst>
          </p:cNvPr>
          <p:cNvSpPr>
            <a:spLocks noChangeAspect="1"/>
          </p:cNvSpPr>
          <p:nvPr/>
        </p:nvSpPr>
        <p:spPr>
          <a:xfrm rot="13500000">
            <a:off x="1030286" y="1523301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Kształt litery L 20">
            <a:extLst>
              <a:ext uri="{FF2B5EF4-FFF2-40B4-BE49-F238E27FC236}">
                <a16:creationId xmlns:a16="http://schemas.microsoft.com/office/drawing/2014/main" id="{1128280E-A340-9D81-D87A-9596F961E1CE}"/>
              </a:ext>
            </a:extLst>
          </p:cNvPr>
          <p:cNvSpPr>
            <a:spLocks noChangeAspect="1"/>
          </p:cNvSpPr>
          <p:nvPr/>
        </p:nvSpPr>
        <p:spPr>
          <a:xfrm rot="13500000">
            <a:off x="1030286" y="2536107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Kształt litery L 21">
            <a:extLst>
              <a:ext uri="{FF2B5EF4-FFF2-40B4-BE49-F238E27FC236}">
                <a16:creationId xmlns:a16="http://schemas.microsoft.com/office/drawing/2014/main" id="{A6796488-85E3-693D-6064-3E13D0DA42A7}"/>
              </a:ext>
            </a:extLst>
          </p:cNvPr>
          <p:cNvSpPr>
            <a:spLocks noChangeAspect="1"/>
          </p:cNvSpPr>
          <p:nvPr/>
        </p:nvSpPr>
        <p:spPr>
          <a:xfrm rot="13500000">
            <a:off x="1030285" y="3616227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Kształt litery L 22">
            <a:extLst>
              <a:ext uri="{FF2B5EF4-FFF2-40B4-BE49-F238E27FC236}">
                <a16:creationId xmlns:a16="http://schemas.microsoft.com/office/drawing/2014/main" id="{902AA347-356A-B3B4-A4E6-027D94A877DC}"/>
              </a:ext>
            </a:extLst>
          </p:cNvPr>
          <p:cNvSpPr>
            <a:spLocks noChangeAspect="1"/>
          </p:cNvSpPr>
          <p:nvPr/>
        </p:nvSpPr>
        <p:spPr>
          <a:xfrm rot="13500000">
            <a:off x="1030285" y="4624339"/>
            <a:ext cx="209423" cy="210524"/>
          </a:xfrm>
          <a:prstGeom prst="corner">
            <a:avLst>
              <a:gd name="adj1" fmla="val 35444"/>
              <a:gd name="adj2" fmla="val 32452"/>
            </a:avLst>
          </a:prstGeom>
          <a:solidFill>
            <a:srgbClr val="0B3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925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Obraz 80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812C2D4F-2DF8-A0E8-371E-6698323DA0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  <p:sp>
        <p:nvSpPr>
          <p:cNvPr id="2" name="Text Box 7">
            <a:extLst>
              <a:ext uri="{FF2B5EF4-FFF2-40B4-BE49-F238E27FC236}">
                <a16:creationId xmlns:a16="http://schemas.microsoft.com/office/drawing/2014/main" id="{4BBBCB52-C458-51DA-9D11-0A2DC2F339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637" y="1940325"/>
            <a:ext cx="4057650" cy="3607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Alior Leasing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BMW Financial Services Polska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BNP Paribas Lease Group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449263" eaLnBrk="0" hangingPunct="0">
              <a:lnSpc>
                <a:spcPct val="120000"/>
              </a:lnSpc>
              <a:spcAft>
                <a:spcPts val="300"/>
              </a:spcAft>
              <a:defRPr/>
            </a:pPr>
            <a:r>
              <a:rPr lang="en-US" sz="1400" dirty="0">
                <a:solidFill>
                  <a:prstClr val="white"/>
                </a:solidFill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BOŚ Leasing 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449263" eaLnBrk="0" hangingPunct="0">
              <a:lnSpc>
                <a:spcPct val="120000"/>
              </a:lnSpc>
              <a:spcAft>
                <a:spcPts val="300"/>
              </a:spcAft>
              <a:defRPr/>
            </a:pPr>
            <a:r>
              <a:rPr lang="pl-PL" altLang="pl-PL" sz="1400" dirty="0">
                <a:solidFill>
                  <a:prstClr val="white"/>
                </a:solidFill>
                <a:latin typeface="Nunito" pitchFamily="2" charset="-18"/>
              </a:rPr>
              <a:t>BPCE </a:t>
            </a:r>
            <a:r>
              <a:rPr lang="pl-PL" altLang="pl-PL" sz="1400" dirty="0" err="1">
                <a:solidFill>
                  <a:prstClr val="white"/>
                </a:solidFill>
                <a:latin typeface="Nunito" pitchFamily="2" charset="-18"/>
              </a:rPr>
              <a:t>Equipment</a:t>
            </a:r>
            <a:r>
              <a:rPr lang="pl-PL" altLang="pl-PL" sz="1400" dirty="0">
                <a:solidFill>
                  <a:prstClr val="white"/>
                </a:solidFill>
                <a:latin typeface="Nunito" pitchFamily="2" charset="-18"/>
              </a:rPr>
              <a:t> Solutions Polska 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BPS Leasing</a:t>
            </a:r>
            <a:endParaRPr kumimoji="0" lang="e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Caterpillar Financial Services Poland 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De Lage Landen Leasing Polska</a:t>
            </a:r>
            <a:endParaRPr kumimoji="0" lang="e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Deutsche Leasing Polska 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Europejski Fundusz Leasingowy   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Fraikin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 Polska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GrenkeLeasing</a:t>
            </a:r>
            <a:endParaRPr kumimoji="0" lang="e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A02F6FBC-389E-7DC8-101A-9F8894E0AC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9714" y="1953841"/>
            <a:ext cx="3836756" cy="3607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rIns="0">
            <a:spAutoFit/>
          </a:bodyPr>
          <a:lstStyle>
            <a:defPPr>
              <a:defRPr lang="pl-PL"/>
            </a:defPPr>
            <a:lvl1pPr marL="285750" indent="-285750" defTabSz="449263" eaLnBrk="0" hangingPunct="0">
              <a:lnSpc>
                <a:spcPct val="120000"/>
              </a:lnSpc>
              <a:spcAft>
                <a:spcPts val="300"/>
              </a:spcAft>
              <a:buFont typeface="Wingdings" panose="05000000000000000000" pitchFamily="2" charset="2"/>
              <a:buChar char="ü"/>
              <a:defRPr sz="1400">
                <a:solidFill>
                  <a:srgbClr val="000000">
                    <a:lumMod val="65000"/>
                    <a:lumOff val="35000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indent="0">
              <a:buNone/>
              <a:defRPr/>
            </a:pPr>
            <a:r>
              <a:rPr lang="en" dirty="0">
                <a:solidFill>
                  <a:prstClr val="white"/>
                </a:solidFill>
                <a:latin typeface="Nunito" pitchFamily="2" charset="-18"/>
              </a:rPr>
              <a:t>Impuls-Leasing Polska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ING Lease (Polska)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Leasing Polski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Nest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kumimoji="0" 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Lease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Mercedes-Benz </a:t>
            </a:r>
            <a:r>
              <a:rPr lang="pl-PL" altLang="pl-PL" sz="1400" dirty="0">
                <a:solidFill>
                  <a:prstClr val="white"/>
                </a:solidFill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Leasing Polska</a:t>
            </a:r>
            <a:endParaRPr kumimoji="0" lang="pl-PL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Segoe UI" panose="020B0502040204020203" pitchFamily="34" charset="0"/>
                <a:cs typeface="Segoe UI" panose="020B0502040204020203" pitchFamily="34" charset="0"/>
              </a:rPr>
              <a:t>Millennium Leasing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mLeasing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 </a:t>
            </a:r>
          </a:p>
          <a:p>
            <a:pPr marL="0" indent="0">
              <a:buNone/>
              <a:defRPr/>
            </a:pPr>
            <a:r>
              <a:rPr lang="pl-PL" altLang="pl-PL" dirty="0" err="1">
                <a:solidFill>
                  <a:prstClr val="white"/>
                </a:solidFill>
                <a:latin typeface="Nunito" pitchFamily="2" charset="-18"/>
              </a:rPr>
              <a:t>Mobilize</a:t>
            </a:r>
            <a:r>
              <a:rPr lang="pl-PL" altLang="pl-PL" dirty="0">
                <a:solidFill>
                  <a:prstClr val="white"/>
                </a:solidFill>
                <a:latin typeface="Nunito" pitchFamily="2" charset="-18"/>
              </a:rPr>
              <a:t> Financial Services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PEAC (Poland)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Pekao Leasing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PKO Leasing 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pl-PL" altLang="pl-PL" dirty="0">
                <a:solidFill>
                  <a:prstClr val="white"/>
                </a:solidFill>
                <a:latin typeface="Nunito" pitchFamily="2" charset="-18"/>
              </a:rPr>
              <a:t>Polski Związek Wynajmu i Leasingu Pojazdów</a:t>
            </a:r>
          </a:p>
        </p:txBody>
      </p:sp>
      <p:pic>
        <p:nvPicPr>
          <p:cNvPr id="118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92FB4A14-D800-50A6-592B-00375FBD3E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pole tekstowe 14">
            <a:extLst>
              <a:ext uri="{FF2B5EF4-FFF2-40B4-BE49-F238E27FC236}">
                <a16:creationId xmlns:a16="http://schemas.microsoft.com/office/drawing/2014/main" id="{29F2B86E-87D7-C1B8-84D0-895B5BDC2368}"/>
              </a:ext>
            </a:extLst>
          </p:cNvPr>
          <p:cNvSpPr txBox="1"/>
          <p:nvPr/>
        </p:nvSpPr>
        <p:spPr>
          <a:xfrm>
            <a:off x="552736" y="387896"/>
            <a:ext cx="917090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3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Lista członków Związku Polskiego Leasingu</a:t>
            </a:r>
          </a:p>
        </p:txBody>
      </p:sp>
      <p:sp>
        <p:nvSpPr>
          <p:cNvPr id="58" name="Text Box 8">
            <a:extLst>
              <a:ext uri="{FF2B5EF4-FFF2-40B4-BE49-F238E27FC236}">
                <a16:creationId xmlns:a16="http://schemas.microsoft.com/office/drawing/2014/main" id="{D0EA5019-D55E-0361-9150-AA669A587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5117" y="1953841"/>
            <a:ext cx="5838973" cy="301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rIns="0">
            <a:spAutoFit/>
          </a:bodyPr>
          <a:lstStyle>
            <a:defPPr>
              <a:defRPr lang="pl-PL"/>
            </a:defPPr>
            <a:lvl1pPr marL="285750" indent="-285750" defTabSz="449263" eaLnBrk="0" hangingPunct="0">
              <a:lnSpc>
                <a:spcPct val="120000"/>
              </a:lnSpc>
              <a:spcAft>
                <a:spcPts val="300"/>
              </a:spcAft>
              <a:buFont typeface="Wingdings" panose="05000000000000000000" pitchFamily="2" charset="2"/>
              <a:buChar char="ü"/>
              <a:defRPr sz="1400">
                <a:solidFill>
                  <a:srgbClr val="000000">
                    <a:lumMod val="65000"/>
                    <a:lumOff val="35000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indent="0">
              <a:buNone/>
              <a:defRPr/>
            </a:pPr>
            <a:r>
              <a:rPr lang="pl-PL" altLang="pl-PL" dirty="0">
                <a:solidFill>
                  <a:prstClr val="white"/>
                </a:solidFill>
                <a:latin typeface="Nunito" pitchFamily="2" charset="-18"/>
              </a:rPr>
              <a:t>Santander Consumer </a:t>
            </a:r>
            <a:r>
              <a:rPr lang="pl-PL" altLang="pl-PL" dirty="0" err="1">
                <a:solidFill>
                  <a:prstClr val="white"/>
                </a:solidFill>
                <a:latin typeface="Nunito" pitchFamily="2" charset="-18"/>
              </a:rPr>
              <a:t>Multirent</a:t>
            </a:r>
            <a:endParaRPr kumimoji="0" lang="pl-PL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Santander Leasing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Scania Finance Polska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SGB Leasing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Siemens Finance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S</a:t>
            </a:r>
            <a:r>
              <a:rPr kumimoji="0" lang="pl-PL" alt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tellantis</a:t>
            </a:r>
            <a:r>
              <a:rPr kumimoji="0" lang="fr-FR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 F</a:t>
            </a:r>
            <a:r>
              <a:rPr kumimoji="0" lang="pl-PL" alt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inancial</a:t>
            </a:r>
            <a:r>
              <a:rPr kumimoji="0" lang="fr-FR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 S</a:t>
            </a:r>
            <a:r>
              <a:rPr kumimoji="0" lang="pl-PL" alt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ervices</a:t>
            </a: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 </a:t>
            </a:r>
            <a:r>
              <a:rPr kumimoji="0" lang="fr-FR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P</a:t>
            </a:r>
            <a:r>
              <a:rPr kumimoji="0" lang="pl-PL" altLang="pl-PL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olska</a:t>
            </a:r>
            <a:r>
              <a:rPr kumimoji="0" lang="fr-FR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 </a:t>
            </a:r>
            <a:endParaRPr kumimoji="0" lang="pl-PL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Toyota Leasing Polska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VEHIS Finance</a:t>
            </a: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pl-PL" altLang="pl-PL" dirty="0" err="1">
                <a:solidFill>
                  <a:prstClr val="white"/>
                </a:solidFill>
                <a:latin typeface="Nunito" pitchFamily="2" charset="-18"/>
              </a:rPr>
              <a:t>VeloLeasing</a:t>
            </a:r>
            <a:endParaRPr kumimoji="0" lang="pl-PL" altLang="pl-P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</a:endParaRPr>
          </a:p>
          <a:p>
            <a:pPr marL="0" marR="0" lvl="0" indent="0" algn="l" defTabSz="449263" rtl="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pl-PL" alt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</a:rPr>
              <a:t>VFS Usługi Finansowe Polska</a:t>
            </a:r>
          </a:p>
        </p:txBody>
      </p:sp>
      <p:pic>
        <p:nvPicPr>
          <p:cNvPr id="59" name="Obraz 17">
            <a:extLst>
              <a:ext uri="{FF2B5EF4-FFF2-40B4-BE49-F238E27FC236}">
                <a16:creationId xmlns:a16="http://schemas.microsoft.com/office/drawing/2014/main" id="{445296C3-9276-204C-0603-7957B2EFAE5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22497" y="1795769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0" name="Obraz 18">
            <a:extLst>
              <a:ext uri="{FF2B5EF4-FFF2-40B4-BE49-F238E27FC236}">
                <a16:creationId xmlns:a16="http://schemas.microsoft.com/office/drawing/2014/main" id="{AE16267B-C25C-5376-BF1C-1C77F31C05F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799991">
            <a:off x="11458133" y="5500736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2751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E83409-AC92-3960-E6A4-CD6DF935F1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89951EF1-AC09-F215-54C2-6EB1525B33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Obraz 17">
            <a:extLst>
              <a:ext uri="{FF2B5EF4-FFF2-40B4-BE49-F238E27FC236}">
                <a16:creationId xmlns:a16="http://schemas.microsoft.com/office/drawing/2014/main" id="{F290BB33-D7A9-20F0-5271-71357FD2C26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522492" y="206791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Obraz 18">
            <a:extLst>
              <a:ext uri="{FF2B5EF4-FFF2-40B4-BE49-F238E27FC236}">
                <a16:creationId xmlns:a16="http://schemas.microsoft.com/office/drawing/2014/main" id="{98967EEC-16FB-D216-A0FE-0C438E3885F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799991">
            <a:off x="8735285" y="4312301"/>
            <a:ext cx="243535" cy="358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76F7178E-95A5-1338-9D8B-3DDF5C9CADE3}"/>
              </a:ext>
            </a:extLst>
          </p:cNvPr>
          <p:cNvSpPr txBox="1"/>
          <p:nvPr/>
        </p:nvSpPr>
        <p:spPr>
          <a:xfrm>
            <a:off x="2850165" y="2133308"/>
            <a:ext cx="65550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l-PL" sz="8000" b="1" dirty="0">
                <a:solidFill>
                  <a:schemeClr val="bg1"/>
                </a:solidFill>
                <a:latin typeface="Nunito" pitchFamily="2" charset="0"/>
              </a:rPr>
              <a:t>Napędzamy gospodarkę</a:t>
            </a:r>
            <a:endParaRPr lang="pl-PL" sz="8000" dirty="0">
              <a:solidFill>
                <a:schemeClr val="bg1"/>
              </a:solidFill>
              <a:latin typeface="Nunito" pitchFamily="2" charset="0"/>
            </a:endParaRPr>
          </a:p>
        </p:txBody>
      </p:sp>
      <p:pic>
        <p:nvPicPr>
          <p:cNvPr id="6" name="Obraz 5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5E92D0E3-C25B-5CA2-C6D5-E18202F052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67800" y="0"/>
            <a:ext cx="3124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94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6560F8-4CAA-3FF4-8F99-BE3551498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Obraz zawierający czarne, ciemność, zrzut ekranu, czarne i białe&#10;&#10;Opis wygenerowany automatycznie">
            <a:extLst>
              <a:ext uri="{FF2B5EF4-FFF2-40B4-BE49-F238E27FC236}">
                <a16:creationId xmlns:a16="http://schemas.microsoft.com/office/drawing/2014/main" id="{4DE49CF2-B515-FC8F-6E1F-06EC16201D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5"/>
          <a:stretch/>
        </p:blipFill>
        <p:spPr>
          <a:xfrm>
            <a:off x="9088336" y="0"/>
            <a:ext cx="3124200" cy="6858000"/>
          </a:xfrm>
          <a:prstGeom prst="rect">
            <a:avLst/>
          </a:prstGeom>
        </p:spPr>
      </p:pic>
      <p:sp>
        <p:nvSpPr>
          <p:cNvPr id="15" name="Prostokąt 14">
            <a:extLst>
              <a:ext uri="{FF2B5EF4-FFF2-40B4-BE49-F238E27FC236}">
                <a16:creationId xmlns:a16="http://schemas.microsoft.com/office/drawing/2014/main" id="{B42DA54D-8F5C-5FAC-FDC8-5AA5DCE15517}"/>
              </a:ext>
            </a:extLst>
          </p:cNvPr>
          <p:cNvSpPr/>
          <p:nvPr/>
        </p:nvSpPr>
        <p:spPr>
          <a:xfrm>
            <a:off x="796271" y="2367419"/>
            <a:ext cx="10452102" cy="16534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Obraz 6" descr="Obraz zawierający zrzut ekranu, Grafika, Jaskrawoniebieski, symbol&#10;&#10;Opis wygenerowany automatycznie">
            <a:extLst>
              <a:ext uri="{FF2B5EF4-FFF2-40B4-BE49-F238E27FC236}">
                <a16:creationId xmlns:a16="http://schemas.microsoft.com/office/drawing/2014/main" id="{6797096F-5A90-A189-B48C-C89D6CDCA1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110" y="6364498"/>
            <a:ext cx="565620" cy="3178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DE62B95F-F455-09A6-CF4D-CF6889AE8AFE}"/>
              </a:ext>
            </a:extLst>
          </p:cNvPr>
          <p:cNvSpPr txBox="1"/>
          <p:nvPr/>
        </p:nvSpPr>
        <p:spPr>
          <a:xfrm>
            <a:off x="552736" y="387896"/>
            <a:ext cx="9936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>
              <a:defRPr sz="1600">
                <a:solidFill>
                  <a:srgbClr val="C0000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" pitchFamily="2" charset="-18"/>
                <a:ea typeface="+mn-ea"/>
                <a:cs typeface="Segoe UI" panose="020B0502040204020203" pitchFamily="34" charset="0"/>
              </a:rPr>
              <a:t>Partnerzy ZPL</a:t>
            </a:r>
            <a:endParaRPr kumimoji="0" lang="pl-PL" sz="3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" pitchFamily="2" charset="-18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5" name="Obraz 4" descr="Obraz zawierający Czcionka, tekst, Grafika, zrzut ekranu&#10;&#10;Opis wygenerowany automatycznie">
            <a:extLst>
              <a:ext uri="{FF2B5EF4-FFF2-40B4-BE49-F238E27FC236}">
                <a16:creationId xmlns:a16="http://schemas.microsoft.com/office/drawing/2014/main" id="{BD92687B-65C9-8B35-EE41-A55500211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487" y="2878337"/>
            <a:ext cx="2898062" cy="675873"/>
          </a:xfrm>
          <a:prstGeom prst="rect">
            <a:avLst/>
          </a:prstGeom>
        </p:spPr>
      </p:pic>
      <p:pic>
        <p:nvPicPr>
          <p:cNvPr id="7" name="Obraz 6" descr="Obraz zawierający logo, Czcionka, Grafika, symbol&#10;&#10;Opis wygenerowany automatycznie">
            <a:extLst>
              <a:ext uri="{FF2B5EF4-FFF2-40B4-BE49-F238E27FC236}">
                <a16:creationId xmlns:a16="http://schemas.microsoft.com/office/drawing/2014/main" id="{933A4D8E-7EC8-456C-C3A4-659982FCDE8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12" b="18321"/>
          <a:stretch/>
        </p:blipFill>
        <p:spPr>
          <a:xfrm>
            <a:off x="4518264" y="2696888"/>
            <a:ext cx="2548823" cy="1008345"/>
          </a:xfrm>
          <a:prstGeom prst="rect">
            <a:avLst/>
          </a:prstGeom>
        </p:spPr>
      </p:pic>
      <p:pic>
        <p:nvPicPr>
          <p:cNvPr id="13" name="Obraz 12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9AC28DA4-BE2E-D45D-E584-DC4111DDCA1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044" y="2878337"/>
            <a:ext cx="3459469" cy="675873"/>
          </a:xfrm>
          <a:prstGeom prst="rect">
            <a:avLst/>
          </a:prstGeom>
        </p:spPr>
      </p:pic>
      <p:pic>
        <p:nvPicPr>
          <p:cNvPr id="16" name="Obraz 17">
            <a:extLst>
              <a:ext uri="{FF2B5EF4-FFF2-40B4-BE49-F238E27FC236}">
                <a16:creationId xmlns:a16="http://schemas.microsoft.com/office/drawing/2014/main" id="{D25B751A-64FB-C7DF-6742-3963EE9EABC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542190" y="2152723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Obraz 18">
            <a:extLst>
              <a:ext uri="{FF2B5EF4-FFF2-40B4-BE49-F238E27FC236}">
                <a16:creationId xmlns:a16="http://schemas.microsoft.com/office/drawing/2014/main" id="{DE5CC725-0EBF-7954-C11E-BA69E36386D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10799991">
            <a:off x="11302728" y="3924958"/>
            <a:ext cx="210456" cy="309715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92167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B354B-A1B6-46F6-BFD5-9D2A2AD97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 zawierający tekst, Czcionka, Grafika, logo&#10;&#10;Opis wygenerowany automatycznie">
            <a:extLst>
              <a:ext uri="{FF2B5EF4-FFF2-40B4-BE49-F238E27FC236}">
                <a16:creationId xmlns:a16="http://schemas.microsoft.com/office/drawing/2014/main" id="{5FD6AAB1-6EDF-3568-919A-4C985BEB6B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482" y="1027176"/>
            <a:ext cx="5846064" cy="4803648"/>
          </a:xfrm>
          <a:prstGeom prst="rect">
            <a:avLst/>
          </a:prstGeom>
        </p:spPr>
      </p:pic>
      <p:pic>
        <p:nvPicPr>
          <p:cNvPr id="2" name="Obraz 1" descr="Obraz zawierający czarne, ciemność, zrzut ekranu&#10;&#10;Opis wygenerowany automatycznie">
            <a:extLst>
              <a:ext uri="{FF2B5EF4-FFF2-40B4-BE49-F238E27FC236}">
                <a16:creationId xmlns:a16="http://schemas.microsoft.com/office/drawing/2014/main" id="{C87A3569-9655-CBC4-F781-6A5FB9129B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8"/>
          <a:stretch/>
        </p:blipFill>
        <p:spPr>
          <a:xfrm>
            <a:off x="9176656" y="0"/>
            <a:ext cx="30153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3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1_Credit Agricole motyw 16x9">
  <a:themeElements>
    <a:clrScheme name="Custom 464">
      <a:dk1>
        <a:srgbClr val="000000"/>
      </a:dk1>
      <a:lt1>
        <a:srgbClr val="FFFFFF"/>
      </a:lt1>
      <a:dk2>
        <a:srgbClr val="ED1B2F"/>
      </a:dk2>
      <a:lt2>
        <a:srgbClr val="81BC00"/>
      </a:lt2>
      <a:accent1>
        <a:srgbClr val="009597"/>
      </a:accent1>
      <a:accent2>
        <a:srgbClr val="006A4E"/>
      </a:accent2>
      <a:accent3>
        <a:srgbClr val="81BC00"/>
      </a:accent3>
      <a:accent4>
        <a:srgbClr val="70A300"/>
      </a:accent4>
      <a:accent5>
        <a:srgbClr val="BEC9D3"/>
      </a:accent5>
      <a:accent6>
        <a:srgbClr val="7E93A5"/>
      </a:accent6>
      <a:hlink>
        <a:srgbClr val="000000"/>
      </a:hlink>
      <a:folHlink>
        <a:srgbClr val="000000"/>
      </a:folHlink>
    </a:clrScheme>
    <a:fontScheme name="ARIAL - 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marL="285750" indent="-285750" algn="l">
          <a:buClr>
            <a:schemeClr val="accent2"/>
          </a:buClr>
          <a:buFont typeface="Wingdings" panose="05000000000000000000" pitchFamily="2" charset="2"/>
          <a:buChar char="§"/>
          <a:defRPr sz="1400" dirty="0" err="1" smtClean="0">
            <a:solidFill>
              <a:schemeClr val="accent6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Motyw CA 2017" id="{A540E9FD-BE66-4743-B2B5-62DB9A71CE29}" vid="{EC7551C2-7E9D-E644-9EE6-357AB5371BA9}"/>
    </a:ext>
  </a:extLst>
</a:theme>
</file>

<file path=ppt/theme/theme4.xml><?xml version="1.0" encoding="utf-8"?>
<a:theme xmlns:a="http://schemas.openxmlformats.org/drawingml/2006/main" name="2_Credit Agricole motyw 16x9">
  <a:themeElements>
    <a:clrScheme name="Custom 464">
      <a:dk1>
        <a:srgbClr val="000000"/>
      </a:dk1>
      <a:lt1>
        <a:srgbClr val="FFFFFF"/>
      </a:lt1>
      <a:dk2>
        <a:srgbClr val="ED1B2F"/>
      </a:dk2>
      <a:lt2>
        <a:srgbClr val="81BC00"/>
      </a:lt2>
      <a:accent1>
        <a:srgbClr val="009597"/>
      </a:accent1>
      <a:accent2>
        <a:srgbClr val="006A4E"/>
      </a:accent2>
      <a:accent3>
        <a:srgbClr val="81BC00"/>
      </a:accent3>
      <a:accent4>
        <a:srgbClr val="70A300"/>
      </a:accent4>
      <a:accent5>
        <a:srgbClr val="BEC9D3"/>
      </a:accent5>
      <a:accent6>
        <a:srgbClr val="7E93A5"/>
      </a:accent6>
      <a:hlink>
        <a:srgbClr val="000000"/>
      </a:hlink>
      <a:folHlink>
        <a:srgbClr val="000000"/>
      </a:folHlink>
    </a:clrScheme>
    <a:fontScheme name="ARIAL - 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marL="285750" indent="-285750" algn="l">
          <a:buClr>
            <a:schemeClr val="accent2"/>
          </a:buClr>
          <a:buFont typeface="Wingdings" panose="05000000000000000000" pitchFamily="2" charset="2"/>
          <a:buChar char="§"/>
          <a:defRPr sz="1400" dirty="0" err="1" smtClean="0">
            <a:solidFill>
              <a:schemeClr val="accent6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Motyw CA 2017" id="{A540E9FD-BE66-4743-B2B5-62DB9A71CE29}" vid="{EC7551C2-7E9D-E644-9EE6-357AB5371BA9}"/>
    </a:ext>
  </a:extLst>
</a:theme>
</file>

<file path=ppt/theme/theme5.xml><?xml version="1.0" encoding="utf-8"?>
<a:theme xmlns:a="http://schemas.openxmlformats.org/drawingml/2006/main" name="2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2752</TotalTime>
  <Words>6937</Words>
  <Application>Microsoft Office PowerPoint</Application>
  <PresentationFormat>Panoramiczny</PresentationFormat>
  <Paragraphs>981</Paragraphs>
  <Slides>76</Slides>
  <Notes>48</Notes>
  <HiddenSlides>0</HiddenSlides>
  <MMClips>0</MMClips>
  <ScaleCrop>false</ScaleCrop>
  <HeadingPairs>
    <vt:vector size="6" baseType="variant">
      <vt:variant>
        <vt:lpstr>Używane czcionki</vt:lpstr>
      </vt:variant>
      <vt:variant>
        <vt:i4>16</vt:i4>
      </vt:variant>
      <vt:variant>
        <vt:lpstr>Motyw</vt:lpstr>
      </vt:variant>
      <vt:variant>
        <vt:i4>5</vt:i4>
      </vt:variant>
      <vt:variant>
        <vt:lpstr>Tytuły slajdów</vt:lpstr>
      </vt:variant>
      <vt:variant>
        <vt:i4>76</vt:i4>
      </vt:variant>
    </vt:vector>
  </HeadingPairs>
  <TitlesOfParts>
    <vt:vector size="97" baseType="lpstr">
      <vt:lpstr>Aptos</vt:lpstr>
      <vt:lpstr>Aptos Display</vt:lpstr>
      <vt:lpstr>Arial</vt:lpstr>
      <vt:lpstr>Arial Black</vt:lpstr>
      <vt:lpstr>Calibri</vt:lpstr>
      <vt:lpstr>Calibri Light</vt:lpstr>
      <vt:lpstr>Courier New</vt:lpstr>
      <vt:lpstr>Nunito</vt:lpstr>
      <vt:lpstr>Nunito ExtraBold</vt:lpstr>
      <vt:lpstr>Nunito Sans 10pt</vt:lpstr>
      <vt:lpstr>Nunito Sans 10pt ExtraBold</vt:lpstr>
      <vt:lpstr>Nunito Sans 10pt ExtraLight</vt:lpstr>
      <vt:lpstr>Nunito Sans 10pt Normal ExtraLi</vt:lpstr>
      <vt:lpstr>Segoe UI</vt:lpstr>
      <vt:lpstr>Segoe UI Semibold</vt:lpstr>
      <vt:lpstr>Wingdings</vt:lpstr>
      <vt:lpstr>Motyw pakietu Office</vt:lpstr>
      <vt:lpstr>1_Motyw pakietu Office</vt:lpstr>
      <vt:lpstr>1_Credit Agricole motyw 16x9</vt:lpstr>
      <vt:lpstr>2_Credit Agricole motyw 16x9</vt:lpstr>
      <vt:lpstr>2_Motyw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Kacper kalinowski</dc:creator>
  <cp:lastModifiedBy>Katarzyna Ostrowska</cp:lastModifiedBy>
  <cp:revision>76</cp:revision>
  <cp:lastPrinted>2025-08-06T10:00:10Z</cp:lastPrinted>
  <dcterms:created xsi:type="dcterms:W3CDTF">2024-01-19T02:42:23Z</dcterms:created>
  <dcterms:modified xsi:type="dcterms:W3CDTF">2025-08-06T18:45:18Z</dcterms:modified>
</cp:coreProperties>
</file>