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3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4.xml" ContentType="application/vnd.openxmlformats-officedocument.presentationml.notesSlide+xml"/>
  <Override PartName="/ppt/charts/chart16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17.xml" ContentType="application/vnd.openxmlformats-officedocument.drawingml.chart+xml"/>
  <Override PartName="/ppt/theme/themeOverride3.xml" ContentType="application/vnd.openxmlformats-officedocument.themeOverride+xml"/>
  <Override PartName="/ppt/charts/chart18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9.xml" ContentType="application/vnd.openxmlformats-officedocument.drawingml.chart+xml"/>
  <Override PartName="/ppt/notesSlides/notesSlide6.xml" ContentType="application/vnd.openxmlformats-officedocument.presentationml.notesSl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22.xml" ContentType="application/vnd.openxmlformats-officedocument.drawingml.chart+xml"/>
  <Override PartName="/ppt/theme/themeOverride6.xml" ContentType="application/vnd.openxmlformats-officedocument.themeOverride+xml"/>
  <Override PartName="/ppt/charts/chart23.xml" ContentType="application/vnd.openxmlformats-officedocument.drawingml.chart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charts/chart24.xml" ContentType="application/vnd.openxmlformats-officedocument.drawingml.chart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328" r:id="rId2"/>
    <p:sldId id="265" r:id="rId3"/>
    <p:sldId id="263" r:id="rId4"/>
    <p:sldId id="257" r:id="rId5"/>
    <p:sldId id="259" r:id="rId6"/>
    <p:sldId id="260" r:id="rId7"/>
    <p:sldId id="332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1" r:id="rId19"/>
    <p:sldId id="346" r:id="rId20"/>
    <p:sldId id="341" r:id="rId21"/>
    <p:sldId id="342" r:id="rId22"/>
    <p:sldId id="343" r:id="rId23"/>
    <p:sldId id="266" r:id="rId24"/>
    <p:sldId id="344" r:id="rId25"/>
    <p:sldId id="315" r:id="rId26"/>
    <p:sldId id="316" r:id="rId27"/>
    <p:sldId id="317" r:id="rId28"/>
    <p:sldId id="286" r:id="rId29"/>
    <p:sldId id="372" r:id="rId30"/>
    <p:sldId id="350" r:id="rId31"/>
    <p:sldId id="352" r:id="rId32"/>
    <p:sldId id="354" r:id="rId33"/>
    <p:sldId id="355" r:id="rId34"/>
    <p:sldId id="356" r:id="rId35"/>
    <p:sldId id="357" r:id="rId36"/>
    <p:sldId id="358" r:id="rId37"/>
    <p:sldId id="348" r:id="rId38"/>
    <p:sldId id="299" r:id="rId39"/>
    <p:sldId id="337" r:id="rId40"/>
    <p:sldId id="304" r:id="rId41"/>
    <p:sldId id="338" r:id="rId42"/>
    <p:sldId id="339" r:id="rId43"/>
    <p:sldId id="340" r:id="rId44"/>
    <p:sldId id="309" r:id="rId45"/>
    <p:sldId id="345" r:id="rId46"/>
    <p:sldId id="269" r:id="rId47"/>
    <p:sldId id="273" r:id="rId48"/>
    <p:sldId id="283" r:id="rId49"/>
    <p:sldId id="270" r:id="rId50"/>
    <p:sldId id="274" r:id="rId51"/>
    <p:sldId id="276" r:id="rId52"/>
    <p:sldId id="282" r:id="rId53"/>
    <p:sldId id="278" r:id="rId54"/>
    <p:sldId id="347" r:id="rId55"/>
    <p:sldId id="311" r:id="rId56"/>
  </p:sldIdLst>
  <p:sldSz cx="9144000" cy="6858000" type="screen4x3"/>
  <p:notesSz cx="6808788" cy="99409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3D"/>
    <a:srgbClr val="E9879C"/>
    <a:srgbClr val="008000"/>
    <a:srgbClr val="BC2243"/>
    <a:srgbClr val="E03C57"/>
    <a:srgbClr val="CD2940"/>
    <a:srgbClr val="EE92A1"/>
    <a:srgbClr val="B93D49"/>
    <a:srgbClr val="E056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72" autoAdjust="0"/>
  </p:normalViewPr>
  <p:slideViewPr>
    <p:cSldViewPr>
      <p:cViewPr>
        <p:scale>
          <a:sx n="80" d="100"/>
          <a:sy n="80" d="100"/>
        </p:scale>
        <p:origin x="-1674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oleObject" Target="file:///\\nas\data\home$\mp614\Awaria\na%20leasuerope%20penetracja.xlsx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8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140398\Desktop\wykresy_ZPL2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icha&#322;%20Jankowski\Desktop\PZWLP\Wyniki%20PZWLP\Wykresy.xlsx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6"/>
          </c:dPt>
          <c:dLbls>
            <c:dLbl>
              <c:idx val="1"/>
              <c:layout>
                <c:manualLayout>
                  <c:x val="0.30418848961657335"/>
                  <c:y val="-0.11803238374146933"/>
                </c:manualLayout>
              </c:layout>
              <c:spPr/>
              <c:txPr>
                <a:bodyPr/>
                <a:lstStyle/>
                <a:p>
                  <a:pPr>
                    <a:defRPr sz="900" b="1"/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100" b="1"/>
                </a:pPr>
                <a:endParaRPr lang="pl-PL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</c:dLbls>
          <c:cat>
            <c:strRef>
              <c:f>Arkusz1!$F$109:$F$110</c:f>
              <c:strCache>
                <c:ptCount val="2"/>
                <c:pt idx="0">
                  <c:v>PZWLP</c:v>
                </c:pt>
                <c:pt idx="1">
                  <c:v>Pozostali </c:v>
                </c:pt>
              </c:strCache>
            </c:strRef>
          </c:cat>
          <c:val>
            <c:numRef>
              <c:f>Arkusz1!$G$109:$G$110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Arkusz1!$G$151:$G$152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spPr>
            <a:solidFill>
              <a:srgbClr val="00206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95891259417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Arkusz1!$H$151:$H$152</c:f>
              <c:numCache>
                <c:formatCode>0</c:formatCode>
                <c:ptCount val="2"/>
                <c:pt idx="1">
                  <c:v>73651</c:v>
                </c:pt>
              </c:numCache>
            </c:numRef>
          </c:val>
        </c:ser>
        <c:ser>
          <c:idx val="2"/>
          <c:order val="2"/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Arkusz1!$I$151:$I$152</c:f>
              <c:numCache>
                <c:formatCode>General</c:formatCode>
                <c:ptCount val="2"/>
                <c:pt idx="0" formatCode="0">
                  <c:v>64120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axId val="42634240"/>
        <c:axId val="42648320"/>
      </c:barChart>
      <c:catAx>
        <c:axId val="42634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42648320"/>
        <c:crosses val="autoZero"/>
        <c:auto val="1"/>
        <c:lblAlgn val="ctr"/>
        <c:lblOffset val="100"/>
        <c:noMultiLvlLbl val="0"/>
      </c:catAx>
      <c:valAx>
        <c:axId val="42648320"/>
        <c:scaling>
          <c:orientation val="minMax"/>
          <c:max val="80000"/>
          <c:min val="0"/>
        </c:scaling>
        <c:delete val="0"/>
        <c:axPos val="l"/>
        <c:majorGridlines>
          <c:spPr>
            <a:ln w="0">
              <a:solidFill>
                <a:schemeClr val="bg1">
                  <a:lumMod val="85000"/>
                  <a:alpha val="80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42634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Arkusz1!$G$141:$G$142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Arkusz1!$H$141:$H$142</c:f>
              <c:numCache>
                <c:formatCode>0.0%</c:formatCode>
                <c:ptCount val="2"/>
                <c:pt idx="1">
                  <c:v>0.79700000000000004</c:v>
                </c:pt>
              </c:numCache>
            </c:numRef>
          </c:val>
        </c:ser>
        <c:ser>
          <c:idx val="2"/>
          <c:order val="2"/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Arkusz1!$I$141:$I$142</c:f>
              <c:numCache>
                <c:formatCode>General</c:formatCode>
                <c:ptCount val="2"/>
                <c:pt idx="0" formatCode="0.0%">
                  <c:v>0.20300000000000001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5"/>
        <c:overlap val="100"/>
        <c:axId val="42723584"/>
        <c:axId val="42729472"/>
      </c:barChart>
      <c:catAx>
        <c:axId val="42723584"/>
        <c:scaling>
          <c:orientation val="minMax"/>
        </c:scaling>
        <c:delete val="0"/>
        <c:axPos val="b"/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42729472"/>
        <c:crosses val="autoZero"/>
        <c:auto val="1"/>
        <c:lblAlgn val="ctr"/>
        <c:lblOffset val="100"/>
        <c:noMultiLvlLbl val="0"/>
      </c:catAx>
      <c:valAx>
        <c:axId val="4272947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42723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070708025816327"/>
          <c:y val="9.8590793282644015E-3"/>
          <c:w val="0.58353525582032961"/>
          <c:h val="0.99014092067173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emisja papierów dlużnych</c:v>
                </c:pt>
                <c:pt idx="1">
                  <c:v>inne źródła</c:v>
                </c:pt>
                <c:pt idx="2">
                  <c:v>faktoring</c:v>
                </c:pt>
                <c:pt idx="3">
                  <c:v>rynek kapitałowy</c:v>
                </c:pt>
                <c:pt idx="4">
                  <c:v>inne kredyty</c:v>
                </c:pt>
                <c:pt idx="5">
                  <c:v>fundusze własne</c:v>
                </c:pt>
                <c:pt idx="6">
                  <c:v>dotacje lub subsydiowane kredyty bankowe</c:v>
                </c:pt>
                <c:pt idx="7">
                  <c:v>kredyt handlowy</c:v>
                </c:pt>
                <c:pt idx="8">
                  <c:v>leasing lub zakup na raty</c:v>
                </c:pt>
                <c:pt idx="9">
                  <c:v>kredyt bankowy</c:v>
                </c:pt>
                <c:pt idx="10">
                  <c:v>linia kredytowa lub overdraft</c:v>
                </c:pt>
              </c:strCache>
            </c:strRef>
          </c:cat>
          <c:val>
            <c:numRef>
              <c:f>Sheet1!$B$2:$B$12</c:f>
              <c:numCache>
                <c:formatCode>0%</c:formatCode>
                <c:ptCount val="11"/>
                <c:pt idx="0">
                  <c:v>0.08</c:v>
                </c:pt>
                <c:pt idx="1">
                  <c:v>0.17</c:v>
                </c:pt>
                <c:pt idx="2">
                  <c:v>0.14000000000000001</c:v>
                </c:pt>
                <c:pt idx="3">
                  <c:v>0.2</c:v>
                </c:pt>
                <c:pt idx="4">
                  <c:v>0.22</c:v>
                </c:pt>
                <c:pt idx="5">
                  <c:v>0.28999999999999998</c:v>
                </c:pt>
                <c:pt idx="6">
                  <c:v>0.36</c:v>
                </c:pt>
                <c:pt idx="7">
                  <c:v>0.34</c:v>
                </c:pt>
                <c:pt idx="8">
                  <c:v>0.49</c:v>
                </c:pt>
                <c:pt idx="9">
                  <c:v>0.57999999999999996</c:v>
                </c:pt>
                <c:pt idx="10">
                  <c:v>0.55000000000000004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A91F3D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emisja papierów dlużnych</c:v>
                </c:pt>
                <c:pt idx="1">
                  <c:v>inne źródła</c:v>
                </c:pt>
                <c:pt idx="2">
                  <c:v>faktoring</c:v>
                </c:pt>
                <c:pt idx="3">
                  <c:v>rynek kapitałowy</c:v>
                </c:pt>
                <c:pt idx="4">
                  <c:v>inne kredyty</c:v>
                </c:pt>
                <c:pt idx="5">
                  <c:v>fundusze własne</c:v>
                </c:pt>
                <c:pt idx="6">
                  <c:v>dotacje lub subsydiowane kredyty bankowe</c:v>
                </c:pt>
                <c:pt idx="7">
                  <c:v>kredyt handlowy</c:v>
                </c:pt>
                <c:pt idx="8">
                  <c:v>leasing lub zakup na raty</c:v>
                </c:pt>
                <c:pt idx="9">
                  <c:v>kredyt bankowy</c:v>
                </c:pt>
                <c:pt idx="10">
                  <c:v>linia kredytowa lub overdraft</c:v>
                </c:pt>
              </c:strCache>
            </c:strRef>
          </c:cat>
          <c:val>
            <c:numRef>
              <c:f>Sheet1!$C$2:$C$12</c:f>
              <c:numCache>
                <c:formatCode>0%</c:formatCode>
                <c:ptCount val="11"/>
                <c:pt idx="0">
                  <c:v>0.08</c:v>
                </c:pt>
                <c:pt idx="1">
                  <c:v>0.09</c:v>
                </c:pt>
                <c:pt idx="2">
                  <c:v>0.14000000000000001</c:v>
                </c:pt>
                <c:pt idx="3">
                  <c:v>0.17</c:v>
                </c:pt>
                <c:pt idx="4">
                  <c:v>0.25</c:v>
                </c:pt>
                <c:pt idx="5">
                  <c:v>0.3</c:v>
                </c:pt>
                <c:pt idx="6">
                  <c:v>0.37</c:v>
                </c:pt>
                <c:pt idx="7">
                  <c:v>0.38</c:v>
                </c:pt>
                <c:pt idx="8">
                  <c:v>0.49</c:v>
                </c:pt>
                <c:pt idx="9">
                  <c:v>0.52</c:v>
                </c:pt>
                <c:pt idx="10">
                  <c:v>0.56999999999999995</c:v>
                </c:pt>
              </c:numCache>
            </c:numRef>
          </c:val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49913856"/>
        <c:axId val="49915392"/>
      </c:barChart>
      <c:catAx>
        <c:axId val="49913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pl-PL"/>
          </a:p>
        </c:txPr>
        <c:crossAx val="49915392"/>
        <c:crosses val="autoZero"/>
        <c:auto val="1"/>
        <c:lblAlgn val="ctr"/>
        <c:lblOffset val="100"/>
        <c:noMultiLvlLbl val="0"/>
      </c:catAx>
      <c:valAx>
        <c:axId val="49915392"/>
        <c:scaling>
          <c:orientation val="minMax"/>
          <c:min val="0"/>
        </c:scaling>
        <c:delete val="0"/>
        <c:axPos val="b"/>
        <c:numFmt formatCode="0%" sourceLinked="1"/>
        <c:majorTickMark val="none"/>
        <c:minorTickMark val="none"/>
        <c:tickLblPos val="none"/>
        <c:spPr>
          <a:ln>
            <a:noFill/>
          </a:ln>
        </c:spPr>
        <c:crossAx val="499138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78849861020209178"/>
          <c:y val="0.541369560685517"/>
          <c:w val="0.14007353163261896"/>
          <c:h val="6.5775728870200861E-2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000" b="1">
          <a:latin typeface="+mn-lt"/>
        </a:defRPr>
      </a:pPr>
      <a:endParaRPr lang="pl-PL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070708025816327"/>
          <c:y val="9.8590793282644015E-3"/>
          <c:w val="0.58353525582032961"/>
          <c:h val="0.99014092067173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</c:spPr>
          <c:invertIfNegative val="0"/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  <a:latin typeface="+mj-lt"/>
                  </a:defRPr>
                </a:pPr>
                <a:endParaRPr lang="pl-PL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finansowanie długiem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E41E0A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A91F3D"/>
              </a:solidFill>
            </c:spPr>
          </c:dPt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  <a:latin typeface="+mj-lt"/>
                  </a:defRPr>
                </a:pPr>
                <a:endParaRPr lang="pl-PL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finansowanie długiem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0.86</c:v>
                </c:pt>
              </c:numCache>
            </c:numRef>
          </c:val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7511168"/>
        <c:axId val="108729472"/>
      </c:barChart>
      <c:catAx>
        <c:axId val="107511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08729472"/>
        <c:crosses val="autoZero"/>
        <c:auto val="1"/>
        <c:lblAlgn val="ctr"/>
        <c:lblOffset val="100"/>
        <c:noMultiLvlLbl val="0"/>
      </c:catAx>
      <c:valAx>
        <c:axId val="108729472"/>
        <c:scaling>
          <c:orientation val="minMax"/>
          <c:min val="0"/>
        </c:scaling>
        <c:delete val="0"/>
        <c:axPos val="b"/>
        <c:numFmt formatCode="0%" sourceLinked="1"/>
        <c:majorTickMark val="none"/>
        <c:minorTickMark val="none"/>
        <c:tickLblPos val="none"/>
        <c:spPr>
          <a:ln>
            <a:noFill/>
          </a:ln>
        </c:spPr>
        <c:crossAx val="107511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5050510928100473E-2"/>
          <c:y val="0.15788476747908098"/>
          <c:w val="0.96555554747386185"/>
          <c:h val="0.738035487806085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Leasing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0.25374338157430293</c:v>
                </c:pt>
                <c:pt idx="1">
                  <c:v>0.24742379798495057</c:v>
                </c:pt>
                <c:pt idx="2">
                  <c:v>0.22193283976731884</c:v>
                </c:pt>
                <c:pt idx="3">
                  <c:v>0.29988807785888066</c:v>
                </c:pt>
                <c:pt idx="5">
                  <c:v>0.14738142747505756</c:v>
                </c:pt>
                <c:pt idx="6">
                  <c:v>6.4679771718452753E-2</c:v>
                </c:pt>
                <c:pt idx="8">
                  <c:v>0.10559779119044563</c:v>
                </c:pt>
                <c:pt idx="9">
                  <c:v>3.7640105971061745E-2</c:v>
                </c:pt>
                <c:pt idx="11">
                  <c:v>0.18945367786080841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Kredyty &gt;3 lat</c:v>
                </c:pt>
              </c:strCache>
            </c:strRef>
          </c:tx>
          <c:spPr>
            <a:solidFill>
              <a:srgbClr val="A91F3D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0.10656530180021184</c:v>
                </c:pt>
                <c:pt idx="1">
                  <c:v>0.10417692258640503</c:v>
                </c:pt>
                <c:pt idx="2">
                  <c:v>0.20381353781068207</c:v>
                </c:pt>
                <c:pt idx="3">
                  <c:v>9.2640875912408757E-2</c:v>
                </c:pt>
                <c:pt idx="5">
                  <c:v>0.2585620414428243</c:v>
                </c:pt>
                <c:pt idx="6">
                  <c:v>8.6431198478123042E-2</c:v>
                </c:pt>
                <c:pt idx="8">
                  <c:v>0.10120425067420061</c:v>
                </c:pt>
                <c:pt idx="9">
                  <c:v>0.25217444467087818</c:v>
                </c:pt>
                <c:pt idx="11">
                  <c:v>0.15461741424327005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Kredyty 1-3 lat</c:v>
                </c:pt>
              </c:strCache>
            </c:strRef>
          </c:tx>
          <c:spPr>
            <a:solidFill>
              <a:sysClr val="windowText" lastClr="00000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Sheet1!$D$2:$D$13</c:f>
              <c:numCache>
                <c:formatCode>0%</c:formatCode>
                <c:ptCount val="12"/>
                <c:pt idx="0">
                  <c:v>9.6287416166607881E-2</c:v>
                </c:pt>
                <c:pt idx="1">
                  <c:v>6.7341187348552364E-2</c:v>
                </c:pt>
                <c:pt idx="2">
                  <c:v>0.10812459016393447</c:v>
                </c:pt>
                <c:pt idx="3">
                  <c:v>8.7927737226277378E-2</c:v>
                </c:pt>
                <c:pt idx="5">
                  <c:v>0.16633825019186499</c:v>
                </c:pt>
                <c:pt idx="6">
                  <c:v>8.3288839568801551E-2</c:v>
                </c:pt>
                <c:pt idx="8">
                  <c:v>7.2497110568896891E-2</c:v>
                </c:pt>
                <c:pt idx="9">
                  <c:v>0.15876808640717341</c:v>
                </c:pt>
                <c:pt idx="11">
                  <c:v>0.10025627622220219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Kredyty krótkoterminowe</c:v>
                </c:pt>
              </c:strCache>
            </c:strRef>
          </c:tx>
          <c:spPr>
            <a:solidFill>
              <a:srgbClr val="9BBB59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Sheet1!$E$2:$E$13</c:f>
              <c:numCache>
                <c:formatCode>0%</c:formatCode>
                <c:ptCount val="12"/>
                <c:pt idx="0">
                  <c:v>6.884865866572544E-2</c:v>
                </c:pt>
                <c:pt idx="1">
                  <c:v>7.7193789057518253E-2</c:v>
                </c:pt>
                <c:pt idx="2">
                  <c:v>6.5077560373700008E-2</c:v>
                </c:pt>
                <c:pt idx="3">
                  <c:v>6.676958637469585E-2</c:v>
                </c:pt>
                <c:pt idx="5">
                  <c:v>7.5201013046815007E-2</c:v>
                </c:pt>
                <c:pt idx="6">
                  <c:v>6.1345275840202926E-2</c:v>
                </c:pt>
                <c:pt idx="8">
                  <c:v>8.3786759984589718E-2</c:v>
                </c:pt>
                <c:pt idx="9">
                  <c:v>6.7166293050743842E-2</c:v>
                </c:pt>
                <c:pt idx="11">
                  <c:v>7.2835862068965543E-2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Inny źródła zewnętrzne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  <a:ln>
              <a:solidFill>
                <a:srgbClr val="4F81BD">
                  <a:lumMod val="60000"/>
                  <a:lumOff val="40000"/>
                </a:srgbClr>
              </a:solidFill>
            </a:ln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Sheet1!$F$2:$F$13</c:f>
              <c:numCache>
                <c:formatCode>0%</c:formatCode>
                <c:ptCount val="12"/>
                <c:pt idx="0">
                  <c:v>0.13649841157783277</c:v>
                </c:pt>
                <c:pt idx="1">
                  <c:v>0.13874186965948215</c:v>
                </c:pt>
                <c:pt idx="2">
                  <c:v>0.11227392913802234</c:v>
                </c:pt>
                <c:pt idx="3">
                  <c:v>9.2116788321167889E-2</c:v>
                </c:pt>
                <c:pt idx="5">
                  <c:v>7.2240982348426699E-2</c:v>
                </c:pt>
                <c:pt idx="6">
                  <c:v>9.4927076727964479E-2</c:v>
                </c:pt>
                <c:pt idx="8">
                  <c:v>0.52561833825606774</c:v>
                </c:pt>
                <c:pt idx="9">
                  <c:v>0.15019360097819445</c:v>
                </c:pt>
                <c:pt idx="11">
                  <c:v>0.17759340956153777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Środki własne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DE</c:v>
                </c:pt>
                <c:pt idx="1">
                  <c:v>UK</c:v>
                </c:pt>
                <c:pt idx="2">
                  <c:v>FR</c:v>
                </c:pt>
                <c:pt idx="3">
                  <c:v>PL</c:v>
                </c:pt>
                <c:pt idx="5">
                  <c:v>SE</c:v>
                </c:pt>
                <c:pt idx="6">
                  <c:v>NL</c:v>
                </c:pt>
                <c:pt idx="8">
                  <c:v>IT</c:v>
                </c:pt>
                <c:pt idx="9">
                  <c:v>ES</c:v>
                </c:pt>
                <c:pt idx="11">
                  <c:v>Europe-8</c:v>
                </c:pt>
              </c:strCache>
            </c:strRef>
          </c:cat>
          <c:val>
            <c:numRef>
              <c:f>Sheet1!$G$2:$G$13</c:f>
              <c:numCache>
                <c:formatCode>0%</c:formatCode>
                <c:ptCount val="12"/>
                <c:pt idx="0">
                  <c:v>0.33805683021531929</c:v>
                </c:pt>
                <c:pt idx="1">
                  <c:v>0.3651224333630918</c:v>
                </c:pt>
                <c:pt idx="2">
                  <c:v>0.28877754274634237</c:v>
                </c:pt>
                <c:pt idx="3">
                  <c:v>0.36065693430656942</c:v>
                </c:pt>
                <c:pt idx="5">
                  <c:v>0.28027628549501166</c:v>
                </c:pt>
                <c:pt idx="6">
                  <c:v>0.60932783766645549</c:v>
                </c:pt>
                <c:pt idx="8">
                  <c:v>0.11129574932579944</c:v>
                </c:pt>
                <c:pt idx="9">
                  <c:v>0.33405746892194832</c:v>
                </c:pt>
                <c:pt idx="11">
                  <c:v>0.30524336004321612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117846400"/>
        <c:axId val="117847936"/>
      </c:barChart>
      <c:catAx>
        <c:axId val="11784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17847936"/>
        <c:crosses val="autoZero"/>
        <c:auto val="1"/>
        <c:lblAlgn val="ctr"/>
        <c:lblOffset val="100"/>
        <c:noMultiLvlLbl val="0"/>
      </c:catAx>
      <c:valAx>
        <c:axId val="117847936"/>
        <c:scaling>
          <c:orientation val="minMax"/>
          <c:min val="0"/>
        </c:scaling>
        <c:delete val="0"/>
        <c:axPos val="l"/>
        <c:numFmt formatCode="0%" sourceLinked="1"/>
        <c:majorTickMark val="none"/>
        <c:minorTickMark val="none"/>
        <c:tickLblPos val="none"/>
        <c:spPr>
          <a:ln>
            <a:noFill/>
          </a:ln>
        </c:spPr>
        <c:crossAx val="1178464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4904052968023247"/>
          <c:y val="1.6763813921665469E-2"/>
          <c:w val="0.6009594148437345"/>
          <c:h val="0.11077295042025033"/>
        </c:manualLayout>
      </c:layout>
      <c:overlay val="0"/>
      <c:txPr>
        <a:bodyPr/>
        <a:lstStyle/>
        <a:p>
          <a:pPr>
            <a:defRPr sz="1100">
              <a:solidFill>
                <a:schemeClr val="tx1">
                  <a:lumMod val="65000"/>
                  <a:lumOff val="35000"/>
                </a:schemeClr>
              </a:solidFill>
              <a:latin typeface="+mj-lt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ubbleChart>
        <c:varyColors val="0"/>
        <c:ser>
          <c:idx val="0"/>
          <c:order val="0"/>
          <c:spPr>
            <a:ln w="28575">
              <a:noFill/>
            </a:ln>
          </c:spPr>
          <c:invertIfNegative val="0"/>
          <c:dPt>
            <c:idx val="0"/>
            <c:invertIfNegative val="0"/>
            <c:bubble3D val="1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1"/>
            <c:invertIfNegative val="0"/>
            <c:bubble3D val="1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2"/>
            <c:invertIfNegative val="0"/>
            <c:bubble3D val="1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3"/>
            <c:invertIfNegative val="0"/>
            <c:bubble3D val="1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4"/>
            <c:invertIfNegative val="0"/>
            <c:bubble3D val="1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5"/>
            <c:invertIfNegative val="0"/>
            <c:bubble3D val="1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6"/>
            <c:invertIfNegative val="0"/>
            <c:bubble3D val="1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7"/>
            <c:invertIfNegative val="0"/>
            <c:bubble3D val="1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 w="28575">
                <a:noFill/>
              </a:ln>
            </c:spPr>
          </c:dPt>
          <c:dPt>
            <c:idx val="8"/>
            <c:invertIfNegative val="0"/>
            <c:bubble3D val="1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 w="28575">
                <a:noFill/>
              </a:ln>
            </c:spPr>
          </c:dPt>
          <c:xVal>
            <c:numRef>
              <c:f>Sheet1!$B$2:$B$10</c:f>
              <c:numCache>
                <c:formatCode>0%</c:formatCode>
                <c:ptCount val="9"/>
                <c:pt idx="0">
                  <c:v>0.14444444444444443</c:v>
                </c:pt>
                <c:pt idx="1">
                  <c:v>0.41</c:v>
                </c:pt>
                <c:pt idx="2">
                  <c:v>0.505</c:v>
                </c:pt>
                <c:pt idx="3">
                  <c:v>0.56444444444444442</c:v>
                </c:pt>
                <c:pt idx="4">
                  <c:v>0.6711111111111111</c:v>
                </c:pt>
                <c:pt idx="5">
                  <c:v>0.54222222222222227</c:v>
                </c:pt>
                <c:pt idx="6">
                  <c:v>0.44333333333333336</c:v>
                </c:pt>
                <c:pt idx="7">
                  <c:v>0.16</c:v>
                </c:pt>
                <c:pt idx="8">
                  <c:v>0.42474576271186443</c:v>
                </c:pt>
              </c:numCache>
            </c:numRef>
          </c:xVal>
          <c:yVal>
            <c:numRef>
              <c:f>Sheet1!$C$2:$C$10</c:f>
              <c:numCache>
                <c:formatCode>0%</c:formatCode>
                <c:ptCount val="9"/>
                <c:pt idx="0">
                  <c:v>3.7640105971061752E-2</c:v>
                </c:pt>
                <c:pt idx="1">
                  <c:v>6.4679771718452753E-2</c:v>
                </c:pt>
                <c:pt idx="2">
                  <c:v>0.14738142747505756</c:v>
                </c:pt>
                <c:pt idx="3">
                  <c:v>0.2474237979849509</c:v>
                </c:pt>
                <c:pt idx="4">
                  <c:v>0.25374338157430293</c:v>
                </c:pt>
                <c:pt idx="5">
                  <c:v>0.22193283976731881</c:v>
                </c:pt>
                <c:pt idx="6">
                  <c:v>0.29988807785888077</c:v>
                </c:pt>
                <c:pt idx="7">
                  <c:v>0.10559779119044564</c:v>
                </c:pt>
                <c:pt idx="8">
                  <c:v>0.18945367786080852</c:v>
                </c:pt>
              </c:numCache>
            </c:numRef>
          </c:yVal>
          <c:bubbleSize>
            <c:numRef>
              <c:f>Sheet1!$D$2:$D$10</c:f>
              <c:numCache>
                <c:formatCode>General</c:formatCode>
                <c:ptCount val="9"/>
                <c:pt idx="0">
                  <c:v>1.4</c:v>
                </c:pt>
                <c:pt idx="1">
                  <c:v>1.8</c:v>
                </c:pt>
                <c:pt idx="2">
                  <c:v>3.8</c:v>
                </c:pt>
                <c:pt idx="3">
                  <c:v>15.2</c:v>
                </c:pt>
                <c:pt idx="4">
                  <c:v>19.8</c:v>
                </c:pt>
                <c:pt idx="5">
                  <c:v>18.8</c:v>
                </c:pt>
                <c:pt idx="6">
                  <c:v>5.5</c:v>
                </c:pt>
                <c:pt idx="7">
                  <c:v>7.4</c:v>
                </c:pt>
                <c:pt idx="8" formatCode="#,##0.0">
                  <c:v>9.2125000000000004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04256256"/>
        <c:axId val="104258176"/>
      </c:bubbleChart>
      <c:valAx>
        <c:axId val="1042562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r>
                  <a:rPr lang="pl-PL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Wykorzystanie</a:t>
                </a:r>
                <a:r>
                  <a:rPr lang="pl-PL" sz="1400" baseline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leasingu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crossAx val="104258176"/>
        <c:crosses val="autoZero"/>
        <c:crossBetween val="midCat"/>
      </c:valAx>
      <c:valAx>
        <c:axId val="10425817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r>
                  <a:rPr lang="pl-PL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Penetracja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c:rich>
          </c:tx>
          <c:layout>
            <c:manualLayout>
              <c:xMode val="edge"/>
              <c:yMode val="edge"/>
              <c:x val="2.0054173337762247E-2"/>
              <c:y val="0.37467793647313524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crossAx val="104256256"/>
        <c:crosses val="autoZero"/>
        <c:crossBetween val="midCat"/>
      </c:valAx>
    </c:plotArea>
    <c:plotVisOnly val="1"/>
    <c:dispBlanksAs val="gap"/>
    <c:showDLblsOverMax val="0"/>
  </c:chart>
  <c:externalData r:id="rId10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6885284351121E-2"/>
          <c:y val="5.0963537670195964E-2"/>
          <c:w val="0.92074115221765496"/>
          <c:h val="0.72554492944502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korzystający</c:v>
                </c:pt>
              </c:strCache>
            </c:strRef>
          </c:tx>
          <c:spPr>
            <a:solidFill>
              <a:srgbClr val="A91F3D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Arkusz1!$A$2:$A$5</c:f>
              <c:strCache>
                <c:ptCount val="4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  <c:pt idx="3">
                  <c:v>Średnia</c:v>
                </c:pt>
              </c:strCache>
            </c:strRef>
          </c:cat>
          <c:val>
            <c:numRef>
              <c:f>Arkusz1!$B$2:$B$5</c:f>
              <c:numCache>
                <c:formatCode>0.0%</c:formatCode>
                <c:ptCount val="4"/>
                <c:pt idx="0">
                  <c:v>0.28399999999999997</c:v>
                </c:pt>
                <c:pt idx="1">
                  <c:v>0.51100000000000001</c:v>
                </c:pt>
                <c:pt idx="2">
                  <c:v>0.64300000000000002</c:v>
                </c:pt>
                <c:pt idx="3">
                  <c:v>0.318</c:v>
                </c:pt>
              </c:numCache>
            </c:numRef>
          </c:val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nie-korzystający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Arkusz1!$A$2:$A$5</c:f>
              <c:strCache>
                <c:ptCount val="4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  <c:pt idx="3">
                  <c:v>Średnia</c:v>
                </c:pt>
              </c:strCache>
            </c:strRef>
          </c:cat>
          <c:val>
            <c:numRef>
              <c:f>Arkusz1!$C$2:$C$5</c:f>
              <c:numCache>
                <c:formatCode>0.0%</c:formatCode>
                <c:ptCount val="4"/>
                <c:pt idx="0">
                  <c:v>0.54800000000000004</c:v>
                </c:pt>
                <c:pt idx="1">
                  <c:v>0.35099999999999998</c:v>
                </c:pt>
                <c:pt idx="2">
                  <c:v>0.29799999999999999</c:v>
                </c:pt>
                <c:pt idx="3">
                  <c:v>0.52</c:v>
                </c:pt>
              </c:numCache>
            </c:numRef>
          </c:val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korzystający i brak decyzji o korzystaniu w 2014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83042724982509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Arkusz1!$A$2:$A$5</c:f>
              <c:strCache>
                <c:ptCount val="4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  <c:pt idx="3">
                  <c:v>Średnia</c:v>
                </c:pt>
              </c:strCache>
            </c:strRef>
          </c:cat>
          <c:val>
            <c:numRef>
              <c:f>Arkusz1!$D$2:$D$5</c:f>
              <c:numCache>
                <c:formatCode>0.0%</c:formatCode>
                <c:ptCount val="4"/>
                <c:pt idx="0">
                  <c:v>0.16300000000000001</c:v>
                </c:pt>
                <c:pt idx="1">
                  <c:v>0.13800000000000001</c:v>
                </c:pt>
                <c:pt idx="2">
                  <c:v>5.8999999999999997E-2</c:v>
                </c:pt>
                <c:pt idx="3">
                  <c:v>0.158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266496"/>
        <c:axId val="118288768"/>
      </c:barChart>
      <c:catAx>
        <c:axId val="1182664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18288768"/>
        <c:crosses val="autoZero"/>
        <c:auto val="1"/>
        <c:lblAlgn val="ctr"/>
        <c:lblOffset val="100"/>
        <c:noMultiLvlLbl val="0"/>
      </c:catAx>
      <c:valAx>
        <c:axId val="118288768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one"/>
        <c:spPr>
          <a:ln>
            <a:noFill/>
          </a:ln>
        </c:spPr>
        <c:crossAx val="1182664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451900406127677E-3"/>
          <c:y val="0.85944460012798585"/>
          <c:w val="0.97917391894727734"/>
          <c:h val="0.14055539987201418"/>
        </c:manualLayout>
      </c:layout>
      <c:overlay val="0"/>
      <c:txPr>
        <a:bodyPr/>
        <a:lstStyle/>
        <a:p>
          <a:pPr>
            <a:defRPr sz="1000">
              <a:solidFill>
                <a:schemeClr val="tx1">
                  <a:lumMod val="65000"/>
                  <a:lumOff val="35000"/>
                </a:schemeClr>
              </a:solidFill>
              <a:latin typeface="+mj-lt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rebuchet MS" pitchFamily="34" charset="0"/>
        </a:defRPr>
      </a:pPr>
      <a:endParaRPr lang="pl-P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050510928100473E-2"/>
          <c:y val="0.15788476747908098"/>
          <c:w val="0.96555554747386185"/>
          <c:h val="0.663981819942134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  <c:pt idx="3">
                  <c:v>Średnia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0.28100000000000003</c:v>
                </c:pt>
                <c:pt idx="1">
                  <c:v>0.41499999999999998</c:v>
                </c:pt>
                <c:pt idx="2">
                  <c:v>0.53300000000000003</c:v>
                </c:pt>
                <c:pt idx="3">
                  <c:v>0.40300000000000002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  <c:pt idx="3">
                  <c:v>Średnia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0.314</c:v>
                </c:pt>
                <c:pt idx="1">
                  <c:v>0.45700000000000002</c:v>
                </c:pt>
                <c:pt idx="2">
                  <c:v>0.52500000000000002</c:v>
                </c:pt>
                <c:pt idx="3">
                  <c:v>0.42499999999999999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18306304"/>
        <c:axId val="118307840"/>
      </c:barChart>
      <c:catAx>
        <c:axId val="11830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18307840"/>
        <c:crosses val="autoZero"/>
        <c:auto val="1"/>
        <c:lblAlgn val="ctr"/>
        <c:lblOffset val="100"/>
        <c:noMultiLvlLbl val="0"/>
      </c:catAx>
      <c:valAx>
        <c:axId val="118307840"/>
        <c:scaling>
          <c:orientation val="minMax"/>
          <c:min val="0"/>
        </c:scaling>
        <c:delete val="0"/>
        <c:axPos val="l"/>
        <c:numFmt formatCode="0.0%" sourceLinked="1"/>
        <c:majorTickMark val="none"/>
        <c:minorTickMark val="none"/>
        <c:tickLblPos val="none"/>
        <c:spPr>
          <a:ln>
            <a:noFill/>
          </a:ln>
        </c:spPr>
        <c:crossAx val="1183063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0552643459471057"/>
          <c:y val="0.94292397391766247"/>
          <c:w val="0.37784249965972921"/>
          <c:h val="5.0436239224723844E-2"/>
        </c:manualLayout>
      </c:layout>
      <c:overlay val="0"/>
      <c:txPr>
        <a:bodyPr/>
        <a:lstStyle/>
        <a:p>
          <a:pPr>
            <a:defRPr sz="800">
              <a:solidFill>
                <a:schemeClr val="tx1">
                  <a:lumMod val="65000"/>
                  <a:lumOff val="35000"/>
                </a:schemeClr>
              </a:solidFill>
              <a:latin typeface="+mj-lt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wg wielkości firmy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2.5050510928100473E-2"/>
          <c:y val="0.15788476747908098"/>
          <c:w val="0.96555554747386185"/>
          <c:h val="0.73803548780608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Leasing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Mikro</c:v>
                </c:pt>
                <c:pt idx="1">
                  <c:v>Małe</c:v>
                </c:pt>
                <c:pt idx="2">
                  <c:v>Średnie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0.15</c:v>
                </c:pt>
                <c:pt idx="1">
                  <c:v>0.2</c:v>
                </c:pt>
                <c:pt idx="2">
                  <c:v>0.33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18302208"/>
        <c:axId val="118677888"/>
      </c:barChart>
      <c:catAx>
        <c:axId val="11830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18677888"/>
        <c:crosses val="autoZero"/>
        <c:auto val="1"/>
        <c:lblAlgn val="ctr"/>
        <c:lblOffset val="100"/>
        <c:noMultiLvlLbl val="0"/>
      </c:catAx>
      <c:valAx>
        <c:axId val="118677888"/>
        <c:scaling>
          <c:orientation val="minMax"/>
          <c:max val="0.4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ln>
            <a:solidFill>
              <a:srgbClr val="201C17"/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18302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wg okresu działalności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2.5050510928100473E-2"/>
          <c:y val="0.15788476747908098"/>
          <c:w val="0.96555554747386185"/>
          <c:h val="0.73803548780608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Leasing</c:v>
                </c:pt>
              </c:strCache>
            </c:strRef>
          </c:tx>
          <c:spPr>
            <a:solidFill>
              <a:srgbClr val="A91F3D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&lt; 2 lat</c:v>
                </c:pt>
                <c:pt idx="1">
                  <c:v>2-5 lat</c:v>
                </c:pt>
                <c:pt idx="2">
                  <c:v>5-10 lat</c:v>
                </c:pt>
                <c:pt idx="3">
                  <c:v>&gt; 10 lat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0.23</c:v>
                </c:pt>
                <c:pt idx="2">
                  <c:v>0.3</c:v>
                </c:pt>
                <c:pt idx="3">
                  <c:v>0.35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24009472"/>
        <c:axId val="124028800"/>
      </c:barChart>
      <c:catAx>
        <c:axId val="12400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24028800"/>
        <c:crosses val="autoZero"/>
        <c:auto val="1"/>
        <c:lblAlgn val="ctr"/>
        <c:lblOffset val="100"/>
        <c:noMultiLvlLbl val="0"/>
      </c:catAx>
      <c:valAx>
        <c:axId val="124028800"/>
        <c:scaling>
          <c:orientation val="minMax"/>
          <c:max val="0.4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ln>
            <a:solidFill>
              <a:srgbClr val="201C17"/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24009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56569330062794"/>
          <c:y val="9.8590793282644015E-3"/>
          <c:w val="0.83404036510133439"/>
          <c:h val="0.8884417383071996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korzystały w ciągu ostatnich 6 miesięcy2</c:v>
                </c:pt>
              </c:strCache>
            </c:strRef>
          </c:tx>
          <c:spPr>
            <a:solidFill>
              <a:srgbClr val="A91F3D"/>
            </a:solidFill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chemeClr val="bg1"/>
                    </a:solidFill>
                    <a:latin typeface="+mj-lt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Sheet1!$A$2:$A$30</c:f>
              <c:strCache>
                <c:ptCount val="29"/>
                <c:pt idx="0">
                  <c:v>Cypr</c:v>
                </c:pt>
                <c:pt idx="1">
                  <c:v>Włochy</c:v>
                </c:pt>
                <c:pt idx="2">
                  <c:v>Grecja</c:v>
                </c:pt>
                <c:pt idx="3">
                  <c:v>Malta</c:v>
                </c:pt>
                <c:pt idx="4">
                  <c:v>Hiszpania</c:v>
                </c:pt>
                <c:pt idx="5">
                  <c:v>Belgia</c:v>
                </c:pt>
                <c:pt idx="6">
                  <c:v>Węgry</c:v>
                </c:pt>
                <c:pt idx="7">
                  <c:v>Portugalia</c:v>
                </c:pt>
                <c:pt idx="8">
                  <c:v>Bułgaria</c:v>
                </c:pt>
                <c:pt idx="9">
                  <c:v>Rumunia</c:v>
                </c:pt>
                <c:pt idx="10">
                  <c:v>Czechy</c:v>
                </c:pt>
                <c:pt idx="11">
                  <c:v>Słowacja</c:v>
                </c:pt>
                <c:pt idx="12">
                  <c:v>Chorwacja</c:v>
                </c:pt>
                <c:pt idx="13">
                  <c:v>Litwa</c:v>
                </c:pt>
                <c:pt idx="14">
                  <c:v>Holandia</c:v>
                </c:pt>
                <c:pt idx="15">
                  <c:v>Irlandia</c:v>
                </c:pt>
                <c:pt idx="16">
                  <c:v>Francja</c:v>
                </c:pt>
                <c:pt idx="17">
                  <c:v>Unia Europejska</c:v>
                </c:pt>
                <c:pt idx="18">
                  <c:v>Estonia</c:v>
                </c:pt>
                <c:pt idx="19">
                  <c:v>Słowenia</c:v>
                </c:pt>
                <c:pt idx="20">
                  <c:v>Luksemburg</c:v>
                </c:pt>
                <c:pt idx="21">
                  <c:v>Austria</c:v>
                </c:pt>
                <c:pt idx="22">
                  <c:v>Finlandia</c:v>
                </c:pt>
                <c:pt idx="23">
                  <c:v>Szwecja</c:v>
                </c:pt>
                <c:pt idx="24">
                  <c:v>Dania</c:v>
                </c:pt>
                <c:pt idx="25">
                  <c:v>Wielka Brytania</c:v>
                </c:pt>
                <c:pt idx="26">
                  <c:v>Polska</c:v>
                </c:pt>
                <c:pt idx="27">
                  <c:v>Łotwa</c:v>
                </c:pt>
                <c:pt idx="28">
                  <c:v>Niemcy</c:v>
                </c:pt>
              </c:strCache>
            </c:strRef>
          </c:cat>
          <c:val>
            <c:numRef>
              <c:f>Sheet1!$B$2:$B$30</c:f>
              <c:numCache>
                <c:formatCode>0%</c:formatCode>
                <c:ptCount val="29"/>
                <c:pt idx="0">
                  <c:v>7.0000000000000007E-2</c:v>
                </c:pt>
                <c:pt idx="1">
                  <c:v>0.08</c:v>
                </c:pt>
                <c:pt idx="2">
                  <c:v>0.11</c:v>
                </c:pt>
                <c:pt idx="3">
                  <c:v>0.11</c:v>
                </c:pt>
                <c:pt idx="4">
                  <c:v>0.12</c:v>
                </c:pt>
                <c:pt idx="5">
                  <c:v>0.14000000000000001</c:v>
                </c:pt>
                <c:pt idx="6">
                  <c:v>0.14000000000000001</c:v>
                </c:pt>
                <c:pt idx="7">
                  <c:v>0.15</c:v>
                </c:pt>
                <c:pt idx="8">
                  <c:v>0.16</c:v>
                </c:pt>
                <c:pt idx="9">
                  <c:v>0.17</c:v>
                </c:pt>
                <c:pt idx="10">
                  <c:v>0.17</c:v>
                </c:pt>
                <c:pt idx="11">
                  <c:v>0.18</c:v>
                </c:pt>
                <c:pt idx="12">
                  <c:v>0.18</c:v>
                </c:pt>
                <c:pt idx="13">
                  <c:v>0.18</c:v>
                </c:pt>
                <c:pt idx="14">
                  <c:v>0.21</c:v>
                </c:pt>
                <c:pt idx="15">
                  <c:v>0.22</c:v>
                </c:pt>
                <c:pt idx="16">
                  <c:v>0.23</c:v>
                </c:pt>
                <c:pt idx="17">
                  <c:v>0.23</c:v>
                </c:pt>
                <c:pt idx="18">
                  <c:v>0.23</c:v>
                </c:pt>
                <c:pt idx="19">
                  <c:v>0.24</c:v>
                </c:pt>
                <c:pt idx="20">
                  <c:v>0.24</c:v>
                </c:pt>
                <c:pt idx="21">
                  <c:v>0.25</c:v>
                </c:pt>
                <c:pt idx="22">
                  <c:v>0.28000000000000003</c:v>
                </c:pt>
                <c:pt idx="23">
                  <c:v>0.28999999999999998</c:v>
                </c:pt>
                <c:pt idx="24">
                  <c:v>0.3</c:v>
                </c:pt>
                <c:pt idx="25">
                  <c:v>0.31</c:v>
                </c:pt>
                <c:pt idx="26">
                  <c:v>0.34</c:v>
                </c:pt>
                <c:pt idx="27">
                  <c:v>0.35</c:v>
                </c:pt>
                <c:pt idx="28">
                  <c:v>0.36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nie korzystały w ciągu ostatnich 6 miesięcy</c:v>
                </c:pt>
              </c:strCache>
            </c:strRef>
          </c:tx>
          <c:spPr>
            <a:solidFill>
              <a:srgbClr val="201C17"/>
            </a:solidFill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chemeClr val="bg1"/>
                    </a:solidFill>
                    <a:latin typeface="+mj-lt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Sheet1!$A$2:$A$30</c:f>
              <c:strCache>
                <c:ptCount val="29"/>
                <c:pt idx="0">
                  <c:v>Cypr</c:v>
                </c:pt>
                <c:pt idx="1">
                  <c:v>Włochy</c:v>
                </c:pt>
                <c:pt idx="2">
                  <c:v>Grecja</c:v>
                </c:pt>
                <c:pt idx="3">
                  <c:v>Malta</c:v>
                </c:pt>
                <c:pt idx="4">
                  <c:v>Hiszpania</c:v>
                </c:pt>
                <c:pt idx="5">
                  <c:v>Belgia</c:v>
                </c:pt>
                <c:pt idx="6">
                  <c:v>Węgry</c:v>
                </c:pt>
                <c:pt idx="7">
                  <c:v>Portugalia</c:v>
                </c:pt>
                <c:pt idx="8">
                  <c:v>Bułgaria</c:v>
                </c:pt>
                <c:pt idx="9">
                  <c:v>Rumunia</c:v>
                </c:pt>
                <c:pt idx="10">
                  <c:v>Czechy</c:v>
                </c:pt>
                <c:pt idx="11">
                  <c:v>Słowacja</c:v>
                </c:pt>
                <c:pt idx="12">
                  <c:v>Chorwacja</c:v>
                </c:pt>
                <c:pt idx="13">
                  <c:v>Litwa</c:v>
                </c:pt>
                <c:pt idx="14">
                  <c:v>Holandia</c:v>
                </c:pt>
                <c:pt idx="15">
                  <c:v>Irlandia</c:v>
                </c:pt>
                <c:pt idx="16">
                  <c:v>Francja</c:v>
                </c:pt>
                <c:pt idx="17">
                  <c:v>Unia Europejska</c:v>
                </c:pt>
                <c:pt idx="18">
                  <c:v>Estonia</c:v>
                </c:pt>
                <c:pt idx="19">
                  <c:v>Słowenia</c:v>
                </c:pt>
                <c:pt idx="20">
                  <c:v>Luksemburg</c:v>
                </c:pt>
                <c:pt idx="21">
                  <c:v>Austria</c:v>
                </c:pt>
                <c:pt idx="22">
                  <c:v>Finlandia</c:v>
                </c:pt>
                <c:pt idx="23">
                  <c:v>Szwecja</c:v>
                </c:pt>
                <c:pt idx="24">
                  <c:v>Dania</c:v>
                </c:pt>
                <c:pt idx="25">
                  <c:v>Wielka Brytania</c:v>
                </c:pt>
                <c:pt idx="26">
                  <c:v>Polska</c:v>
                </c:pt>
                <c:pt idx="27">
                  <c:v>Łotwa</c:v>
                </c:pt>
                <c:pt idx="28">
                  <c:v>Niemcy</c:v>
                </c:pt>
              </c:strCache>
            </c:strRef>
          </c:cat>
          <c:val>
            <c:numRef>
              <c:f>Sheet1!$C$2:$C$30</c:f>
              <c:numCache>
                <c:formatCode>0%</c:formatCode>
                <c:ptCount val="29"/>
                <c:pt idx="0">
                  <c:v>0.18</c:v>
                </c:pt>
                <c:pt idx="1">
                  <c:v>0.19</c:v>
                </c:pt>
                <c:pt idx="2">
                  <c:v>0.2</c:v>
                </c:pt>
                <c:pt idx="3">
                  <c:v>0.19</c:v>
                </c:pt>
                <c:pt idx="4">
                  <c:v>0.28000000000000003</c:v>
                </c:pt>
                <c:pt idx="5">
                  <c:v>0.18</c:v>
                </c:pt>
                <c:pt idx="6">
                  <c:v>0.23</c:v>
                </c:pt>
                <c:pt idx="7">
                  <c:v>0.46</c:v>
                </c:pt>
                <c:pt idx="8">
                  <c:v>0.28000000000000003</c:v>
                </c:pt>
                <c:pt idx="9">
                  <c:v>0.27</c:v>
                </c:pt>
                <c:pt idx="10">
                  <c:v>0.32</c:v>
                </c:pt>
                <c:pt idx="11">
                  <c:v>0.35</c:v>
                </c:pt>
                <c:pt idx="12">
                  <c:v>0.28000000000000003</c:v>
                </c:pt>
                <c:pt idx="13">
                  <c:v>0.26</c:v>
                </c:pt>
                <c:pt idx="14">
                  <c:v>0.21</c:v>
                </c:pt>
                <c:pt idx="15">
                  <c:v>0.21</c:v>
                </c:pt>
                <c:pt idx="16">
                  <c:v>0.25</c:v>
                </c:pt>
                <c:pt idx="17">
                  <c:v>0.24</c:v>
                </c:pt>
                <c:pt idx="18">
                  <c:v>0.31</c:v>
                </c:pt>
                <c:pt idx="19">
                  <c:v>0.28999999999999998</c:v>
                </c:pt>
                <c:pt idx="20">
                  <c:v>0.1</c:v>
                </c:pt>
                <c:pt idx="21">
                  <c:v>0.23</c:v>
                </c:pt>
                <c:pt idx="22">
                  <c:v>0.34</c:v>
                </c:pt>
                <c:pt idx="23">
                  <c:v>0.26</c:v>
                </c:pt>
                <c:pt idx="24">
                  <c:v>0.19</c:v>
                </c:pt>
                <c:pt idx="25">
                  <c:v>0.19</c:v>
                </c:pt>
                <c:pt idx="26">
                  <c:v>0.23</c:v>
                </c:pt>
                <c:pt idx="27">
                  <c:v>0.2</c:v>
                </c:pt>
                <c:pt idx="28">
                  <c:v>0.23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nieistotne dla przedsiębiorstwa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dLbls>
            <c:txPr>
              <a:bodyPr/>
              <a:lstStyle/>
              <a:p>
                <a:pPr>
                  <a:defRPr sz="900" b="1">
                    <a:solidFill>
                      <a:schemeClr val="bg1"/>
                    </a:solidFill>
                    <a:latin typeface="+mj-lt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Sheet1!$A$2:$A$30</c:f>
              <c:strCache>
                <c:ptCount val="29"/>
                <c:pt idx="0">
                  <c:v>Cypr</c:v>
                </c:pt>
                <c:pt idx="1">
                  <c:v>Włochy</c:v>
                </c:pt>
                <c:pt idx="2">
                  <c:v>Grecja</c:v>
                </c:pt>
                <c:pt idx="3">
                  <c:v>Malta</c:v>
                </c:pt>
                <c:pt idx="4">
                  <c:v>Hiszpania</c:v>
                </c:pt>
                <c:pt idx="5">
                  <c:v>Belgia</c:v>
                </c:pt>
                <c:pt idx="6">
                  <c:v>Węgry</c:v>
                </c:pt>
                <c:pt idx="7">
                  <c:v>Portugalia</c:v>
                </c:pt>
                <c:pt idx="8">
                  <c:v>Bułgaria</c:v>
                </c:pt>
                <c:pt idx="9">
                  <c:v>Rumunia</c:v>
                </c:pt>
                <c:pt idx="10">
                  <c:v>Czechy</c:v>
                </c:pt>
                <c:pt idx="11">
                  <c:v>Słowacja</c:v>
                </c:pt>
                <c:pt idx="12">
                  <c:v>Chorwacja</c:v>
                </c:pt>
                <c:pt idx="13">
                  <c:v>Litwa</c:v>
                </c:pt>
                <c:pt idx="14">
                  <c:v>Holandia</c:v>
                </c:pt>
                <c:pt idx="15">
                  <c:v>Irlandia</c:v>
                </c:pt>
                <c:pt idx="16">
                  <c:v>Francja</c:v>
                </c:pt>
                <c:pt idx="17">
                  <c:v>Unia Europejska</c:v>
                </c:pt>
                <c:pt idx="18">
                  <c:v>Estonia</c:v>
                </c:pt>
                <c:pt idx="19">
                  <c:v>Słowenia</c:v>
                </c:pt>
                <c:pt idx="20">
                  <c:v>Luksemburg</c:v>
                </c:pt>
                <c:pt idx="21">
                  <c:v>Austria</c:v>
                </c:pt>
                <c:pt idx="22">
                  <c:v>Finlandia</c:v>
                </c:pt>
                <c:pt idx="23">
                  <c:v>Szwecja</c:v>
                </c:pt>
                <c:pt idx="24">
                  <c:v>Dania</c:v>
                </c:pt>
                <c:pt idx="25">
                  <c:v>Wielka Brytania</c:v>
                </c:pt>
                <c:pt idx="26">
                  <c:v>Polska</c:v>
                </c:pt>
                <c:pt idx="27">
                  <c:v>Łotwa</c:v>
                </c:pt>
                <c:pt idx="28">
                  <c:v>Niemcy</c:v>
                </c:pt>
              </c:strCache>
            </c:strRef>
          </c:cat>
          <c:val>
            <c:numRef>
              <c:f>Sheet1!$D$2:$D$30</c:f>
              <c:numCache>
                <c:formatCode>0%</c:formatCode>
                <c:ptCount val="29"/>
                <c:pt idx="0">
                  <c:v>0.75</c:v>
                </c:pt>
                <c:pt idx="1">
                  <c:v>0.71</c:v>
                </c:pt>
                <c:pt idx="2">
                  <c:v>0.67</c:v>
                </c:pt>
                <c:pt idx="3">
                  <c:v>0.68</c:v>
                </c:pt>
                <c:pt idx="4">
                  <c:v>0.56999999999999995</c:v>
                </c:pt>
                <c:pt idx="5">
                  <c:v>0.66</c:v>
                </c:pt>
                <c:pt idx="6">
                  <c:v>0.6</c:v>
                </c:pt>
                <c:pt idx="7">
                  <c:v>0.38</c:v>
                </c:pt>
                <c:pt idx="8">
                  <c:v>0.56000000000000005</c:v>
                </c:pt>
                <c:pt idx="9">
                  <c:v>0.41</c:v>
                </c:pt>
                <c:pt idx="10">
                  <c:v>0.49</c:v>
                </c:pt>
                <c:pt idx="11">
                  <c:v>0.47</c:v>
                </c:pt>
                <c:pt idx="12">
                  <c:v>0.5</c:v>
                </c:pt>
                <c:pt idx="13">
                  <c:v>0.55000000000000004</c:v>
                </c:pt>
                <c:pt idx="14">
                  <c:v>0.55000000000000004</c:v>
                </c:pt>
                <c:pt idx="15">
                  <c:v>0.55000000000000004</c:v>
                </c:pt>
                <c:pt idx="16">
                  <c:v>0.52</c:v>
                </c:pt>
                <c:pt idx="17">
                  <c:v>0.51</c:v>
                </c:pt>
                <c:pt idx="18">
                  <c:v>0.46</c:v>
                </c:pt>
                <c:pt idx="19">
                  <c:v>0.47</c:v>
                </c:pt>
                <c:pt idx="20">
                  <c:v>0.64</c:v>
                </c:pt>
                <c:pt idx="21">
                  <c:v>0.51</c:v>
                </c:pt>
                <c:pt idx="22">
                  <c:v>0.37</c:v>
                </c:pt>
                <c:pt idx="23">
                  <c:v>0.45</c:v>
                </c:pt>
                <c:pt idx="24">
                  <c:v>0.51</c:v>
                </c:pt>
                <c:pt idx="25">
                  <c:v>0.48</c:v>
                </c:pt>
                <c:pt idx="26">
                  <c:v>0.39</c:v>
                </c:pt>
                <c:pt idx="27">
                  <c:v>0.42</c:v>
                </c:pt>
                <c:pt idx="28">
                  <c:v>0.4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nie dotyczy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</c:spPr>
          <c:invertIfNegative val="0"/>
          <c:dLbls>
            <c:dLbl>
              <c:idx val="0"/>
              <c:delete val="1"/>
            </c:dLbl>
            <c:dLbl>
              <c:idx val="8"/>
              <c:delete val="1"/>
            </c:dLbl>
            <c:dLbl>
              <c:idx val="11"/>
              <c:delete val="1"/>
            </c:dLbl>
            <c:dLbl>
              <c:idx val="16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3"/>
              <c:delete val="1"/>
            </c:dLbl>
            <c:dLbl>
              <c:idx val="24"/>
              <c:delete val="1"/>
            </c:dLbl>
            <c:txPr>
              <a:bodyPr/>
              <a:lstStyle/>
              <a:p>
                <a:pPr>
                  <a:defRPr sz="800">
                    <a:latin typeface="+mj-lt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Sheet1!$A$2:$A$30</c:f>
              <c:strCache>
                <c:ptCount val="29"/>
                <c:pt idx="0">
                  <c:v>Cypr</c:v>
                </c:pt>
                <c:pt idx="1">
                  <c:v>Włochy</c:v>
                </c:pt>
                <c:pt idx="2">
                  <c:v>Grecja</c:v>
                </c:pt>
                <c:pt idx="3">
                  <c:v>Malta</c:v>
                </c:pt>
                <c:pt idx="4">
                  <c:v>Hiszpania</c:v>
                </c:pt>
                <c:pt idx="5">
                  <c:v>Belgia</c:v>
                </c:pt>
                <c:pt idx="6">
                  <c:v>Węgry</c:v>
                </c:pt>
                <c:pt idx="7">
                  <c:v>Portugalia</c:v>
                </c:pt>
                <c:pt idx="8">
                  <c:v>Bułgaria</c:v>
                </c:pt>
                <c:pt idx="9">
                  <c:v>Rumunia</c:v>
                </c:pt>
                <c:pt idx="10">
                  <c:v>Czechy</c:v>
                </c:pt>
                <c:pt idx="11">
                  <c:v>Słowacja</c:v>
                </c:pt>
                <c:pt idx="12">
                  <c:v>Chorwacja</c:v>
                </c:pt>
                <c:pt idx="13">
                  <c:v>Litwa</c:v>
                </c:pt>
                <c:pt idx="14">
                  <c:v>Holandia</c:v>
                </c:pt>
                <c:pt idx="15">
                  <c:v>Irlandia</c:v>
                </c:pt>
                <c:pt idx="16">
                  <c:v>Francja</c:v>
                </c:pt>
                <c:pt idx="17">
                  <c:v>Unia Europejska</c:v>
                </c:pt>
                <c:pt idx="18">
                  <c:v>Estonia</c:v>
                </c:pt>
                <c:pt idx="19">
                  <c:v>Słowenia</c:v>
                </c:pt>
                <c:pt idx="20">
                  <c:v>Luksemburg</c:v>
                </c:pt>
                <c:pt idx="21">
                  <c:v>Austria</c:v>
                </c:pt>
                <c:pt idx="22">
                  <c:v>Finlandia</c:v>
                </c:pt>
                <c:pt idx="23">
                  <c:v>Szwecja</c:v>
                </c:pt>
                <c:pt idx="24">
                  <c:v>Dania</c:v>
                </c:pt>
                <c:pt idx="25">
                  <c:v>Wielka Brytania</c:v>
                </c:pt>
                <c:pt idx="26">
                  <c:v>Polska</c:v>
                </c:pt>
                <c:pt idx="27">
                  <c:v>Łotwa</c:v>
                </c:pt>
                <c:pt idx="28">
                  <c:v>Niemcy</c:v>
                </c:pt>
              </c:strCache>
            </c:strRef>
          </c:cat>
          <c:val>
            <c:numRef>
              <c:f>Sheet1!$E$2:$E$30</c:f>
              <c:numCache>
                <c:formatCode>0%</c:formatCode>
                <c:ptCount val="29"/>
                <c:pt idx="0">
                  <c:v>0</c:v>
                </c:pt>
                <c:pt idx="1">
                  <c:v>2.0000000000000032E-2</c:v>
                </c:pt>
                <c:pt idx="2">
                  <c:v>1.9999999999999948E-2</c:v>
                </c:pt>
                <c:pt idx="3">
                  <c:v>1.9999999999999948E-2</c:v>
                </c:pt>
                <c:pt idx="4">
                  <c:v>3.0000000000000027E-2</c:v>
                </c:pt>
                <c:pt idx="5">
                  <c:v>1.9999999999999962E-2</c:v>
                </c:pt>
                <c:pt idx="6">
                  <c:v>0.03</c:v>
                </c:pt>
                <c:pt idx="7">
                  <c:v>9.9999999999999811E-3</c:v>
                </c:pt>
                <c:pt idx="8">
                  <c:v>0</c:v>
                </c:pt>
                <c:pt idx="9">
                  <c:v>0.15000000000000005</c:v>
                </c:pt>
                <c:pt idx="10">
                  <c:v>1.999999999999999E-2</c:v>
                </c:pt>
                <c:pt idx="11">
                  <c:v>0</c:v>
                </c:pt>
                <c:pt idx="12">
                  <c:v>3.999999999999998E-2</c:v>
                </c:pt>
                <c:pt idx="13">
                  <c:v>9.9999999999999534E-3</c:v>
                </c:pt>
                <c:pt idx="14">
                  <c:v>2.9999999999999971E-2</c:v>
                </c:pt>
                <c:pt idx="15">
                  <c:v>1.9999999999999962E-2</c:v>
                </c:pt>
                <c:pt idx="16">
                  <c:v>0</c:v>
                </c:pt>
                <c:pt idx="17">
                  <c:v>1.999999999999999E-2</c:v>
                </c:pt>
                <c:pt idx="18">
                  <c:v>0</c:v>
                </c:pt>
                <c:pt idx="19">
                  <c:v>0</c:v>
                </c:pt>
                <c:pt idx="20">
                  <c:v>2.0000000000000018E-2</c:v>
                </c:pt>
                <c:pt idx="21">
                  <c:v>1.0000000000000009E-2</c:v>
                </c:pt>
                <c:pt idx="22">
                  <c:v>9.9999999999999534E-3</c:v>
                </c:pt>
                <c:pt idx="23">
                  <c:v>0</c:v>
                </c:pt>
                <c:pt idx="24">
                  <c:v>0</c:v>
                </c:pt>
                <c:pt idx="25">
                  <c:v>2.0000000000000018E-2</c:v>
                </c:pt>
                <c:pt idx="26">
                  <c:v>3.999999999999998E-2</c:v>
                </c:pt>
                <c:pt idx="27">
                  <c:v>3.0000000000000082E-2</c:v>
                </c:pt>
                <c:pt idx="28">
                  <c:v>1.0000000000000009E-2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124679680"/>
        <c:axId val="124681216"/>
      </c:barChart>
      <c:catAx>
        <c:axId val="12467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pPr>
            <a:endParaRPr lang="pl-PL"/>
          </a:p>
        </c:txPr>
        <c:crossAx val="124681216"/>
        <c:crosses val="autoZero"/>
        <c:auto val="1"/>
        <c:lblAlgn val="ctr"/>
        <c:lblOffset val="100"/>
        <c:noMultiLvlLbl val="0"/>
      </c:catAx>
      <c:valAx>
        <c:axId val="124681216"/>
        <c:scaling>
          <c:orientation val="minMax"/>
          <c:min val="0"/>
        </c:scaling>
        <c:delete val="0"/>
        <c:axPos val="b"/>
        <c:numFmt formatCode="0%" sourceLinked="1"/>
        <c:majorTickMark val="none"/>
        <c:minorTickMark val="none"/>
        <c:tickLblPos val="none"/>
        <c:spPr>
          <a:ln>
            <a:noFill/>
          </a:ln>
        </c:spPr>
        <c:crossAx val="12467968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b="0">
              <a:solidFill>
                <a:schemeClr val="tx1">
                  <a:lumMod val="65000"/>
                  <a:lumOff val="35000"/>
                </a:schemeClr>
              </a:solidFill>
              <a:latin typeface="+mj-lt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000" b="1">
          <a:latin typeface="Trebuchet MS" pitchFamily="34" charset="0"/>
        </a:defRPr>
      </a:pPr>
      <a:endParaRPr lang="pl-PL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166666666666774E-2"/>
          <c:y val="0.10879629629629645"/>
          <c:w val="0.81944444444444464"/>
          <c:h val="0.77777777777777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C0000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Lbls>
            <c:dLbl>
              <c:idx val="1"/>
              <c:layout>
                <c:manualLayout>
                  <c:x val="0.14474239327424851"/>
                  <c:y val="9.547880923283656E-3"/>
                </c:manualLayout>
              </c:layout>
              <c:numFmt formatCode="0.0%" sourceLinked="0"/>
              <c:spPr/>
              <c:txPr>
                <a:bodyPr/>
                <a:lstStyle/>
                <a:p>
                  <a:pPr algn="ctr" rtl="0">
                    <a:defRPr lang="pl-PL" sz="12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17217063011316278"/>
                  <c:y val="0.1515086286708884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Arkusz1!$I$180:$I$182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Arkusz1!$J$180:$J$182</c:f>
              <c:numCache>
                <c:formatCode>General</c:formatCode>
                <c:ptCount val="3"/>
                <c:pt idx="0">
                  <c:v>105154</c:v>
                </c:pt>
                <c:pt idx="1">
                  <c:v>16838</c:v>
                </c:pt>
                <c:pt idx="2">
                  <c:v>24711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FF0000"/>
              </a:solidFill>
            </a:ln>
          </c:spPr>
          <c:marker>
            <c:symbol val="circle"/>
            <c:size val="8"/>
            <c:spPr>
              <a:solidFill>
                <a:srgbClr val="002060"/>
              </a:solidFill>
            </c:spPr>
          </c:marker>
          <c:dLbls>
            <c:dLbl>
              <c:idx val="0"/>
              <c:layout>
                <c:manualLayout>
                  <c:x val="-8.7791298814920857E-2"/>
                  <c:y val="-0.14262722368037328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IV Q 201</a:t>
                    </a:r>
                    <a:r>
                      <a:rPr lang="pl-PL" sz="900"/>
                      <a:t>4</a:t>
                    </a:r>
                    <a:r>
                      <a:rPr lang="en-US" sz="900"/>
                      <a:t>
</a:t>
                    </a:r>
                    <a:r>
                      <a:rPr lang="en-US" sz="900" b="0" i="0"/>
                      <a:t>1</a:t>
                    </a:r>
                    <a:r>
                      <a:rPr lang="pl-PL" sz="900" b="0" i="0"/>
                      <a:t>25876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10,3%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-8.8835016835016836E-2"/>
                  <c:y val="-0.14725685331000291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30409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+ 11,1%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2"/>
              <c:layout>
                <c:manualLayout>
                  <c:x val="-0.10769023569023568"/>
                  <c:y val="-0.13336796442111404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34635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12,4%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3"/>
              <c:layout>
                <c:manualLayout>
                  <c:x val="-0.12980797347998788"/>
                  <c:y val="-0.11900442902369605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III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pl-PL" sz="900" b="0"/>
                      <a:t>138753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14%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4"/>
              <c:layout>
                <c:manualLayout>
                  <c:x val="-0.13588334791484397"/>
                  <c:y val="-5.4948235637212017E-2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IV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46703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16,6%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900" b="1"/>
                </a:pPr>
                <a:endParaRPr lang="pl-PL"/>
              </a:p>
            </c:txPr>
            <c:dLblPos val="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</c:dLbls>
          <c:cat>
            <c:strRef>
              <c:f>Arkusz1!$F$26:$F$30</c:f>
              <c:strCache>
                <c:ptCount val="5"/>
                <c:pt idx="0">
                  <c:v>IV kw. 2014</c:v>
                </c:pt>
                <c:pt idx="1">
                  <c:v>I kw. 2015</c:v>
                </c:pt>
                <c:pt idx="2">
                  <c:v>II kw. 2015</c:v>
                </c:pt>
                <c:pt idx="3">
                  <c:v>III kw. 2015</c:v>
                </c:pt>
                <c:pt idx="4">
                  <c:v>IV kw. 2015</c:v>
                </c:pt>
              </c:strCache>
            </c:strRef>
          </c:cat>
          <c:val>
            <c:numRef>
              <c:f>Arkusz1!$G$26:$G$30</c:f>
              <c:numCache>
                <c:formatCode>General</c:formatCode>
                <c:ptCount val="5"/>
                <c:pt idx="0">
                  <c:v>125876</c:v>
                </c:pt>
                <c:pt idx="1">
                  <c:v>130409</c:v>
                </c:pt>
                <c:pt idx="2">
                  <c:v>134635</c:v>
                </c:pt>
                <c:pt idx="3">
                  <c:v>138573</c:v>
                </c:pt>
                <c:pt idx="4">
                  <c:v>146703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611648"/>
        <c:axId val="43613184"/>
      </c:lineChart>
      <c:catAx>
        <c:axId val="436116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43613184"/>
        <c:crosses val="autoZero"/>
        <c:auto val="1"/>
        <c:lblAlgn val="ctr"/>
        <c:lblOffset val="100"/>
        <c:noMultiLvlLbl val="0"/>
      </c:catAx>
      <c:valAx>
        <c:axId val="43613184"/>
        <c:scaling>
          <c:orientation val="minMax"/>
          <c:max val="152000"/>
          <c:min val="122000"/>
        </c:scaling>
        <c:delete val="0"/>
        <c:axPos val="l"/>
        <c:majorGridlines>
          <c:spPr>
            <a:ln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crossAx val="43611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9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5"/>
          </c:dPt>
          <c:dPt>
            <c:idx val="2"/>
            <c:bubble3D val="0"/>
            <c:explosion val="5"/>
          </c:dPt>
          <c:dLbls>
            <c:dLbl>
              <c:idx val="0"/>
              <c:layout>
                <c:manualLayout>
                  <c:x val="-0.19357086614173227"/>
                  <c:y val="3.7308617672790902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u="sng"/>
                      <a:t>FSL</a:t>
                    </a:r>
                    <a:endParaRPr lang="pl-PL" b="1" u="sng"/>
                  </a:p>
                  <a:p>
                    <a:pPr>
                      <a:defRPr b="1"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</a:t>
                    </a:r>
                    <a:r>
                      <a:rPr lang="pl-PL" b="1" i="1" baseline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9742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auta</a:t>
                    </a:r>
                  </a:p>
                  <a:p>
                    <a:pPr>
                      <a:defRPr b="1"/>
                    </a:pPr>
                    <a:r>
                      <a:rPr lang="pl-PL" b="1" i="1" u="none"/>
                      <a:t>+ 10% r/r</a:t>
                    </a:r>
                    <a:endParaRPr lang="en-US" b="1" i="1" u="none"/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u="sng"/>
                      <a:t>LS</a:t>
                    </a:r>
                    <a:endParaRPr lang="pl-PL" b="1" u="sng"/>
                  </a:p>
                  <a:p>
                    <a:pPr>
                      <a:defRPr b="1"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18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</a:t>
                    </a:r>
                  </a:p>
                  <a:p>
                    <a:pPr>
                      <a:defRPr b="1"/>
                    </a:pPr>
                    <a:r>
                      <a:rPr lang="pl-PL" b="1" i="1"/>
                      <a:t>+ 0%</a:t>
                    </a:r>
                    <a:endParaRPr lang="en-US" b="1" i="1"/>
                  </a:p>
                </c:rich>
              </c:tx>
              <c:spPr/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b="1" u="sng"/>
                      <a:t>FM</a:t>
                    </a:r>
                    <a:endParaRPr lang="pl-PL" b="1" u="sng"/>
                  </a:p>
                  <a:p>
                    <a:pPr>
                      <a:defRPr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</a:t>
                    </a:r>
                    <a:r>
                      <a:rPr lang="pl-PL" b="1" i="1" baseline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11067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</a:t>
                    </a:r>
                  </a:p>
                  <a:p>
                    <a:pPr>
                      <a:defRPr/>
                    </a:pPr>
                    <a:r>
                      <a:rPr lang="pl-PL" b="1" i="1"/>
                      <a:t>+ 81% r/r</a:t>
                    </a:r>
                    <a:endParaRPr lang="en-US" b="1" i="1"/>
                  </a:p>
                </c:rich>
              </c:tx>
              <c:spPr>
                <a:noFill/>
              </c:sp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Arkusz1!$I$180:$I$182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Arkusz1!$J$180:$J$182</c:f>
              <c:numCache>
                <c:formatCode>General</c:formatCode>
                <c:ptCount val="3"/>
                <c:pt idx="0">
                  <c:v>9742</c:v>
                </c:pt>
                <c:pt idx="1">
                  <c:v>18</c:v>
                </c:pt>
                <c:pt idx="2">
                  <c:v>11067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Arkusz1!$G$58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1.1111111111111112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33333333333333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Arkusz1!$F$59:$F$61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Arkusz1!$G$59:$G$61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0.09</c:v>
                </c:pt>
                <c:pt idx="2">
                  <c:v>0.42499999999999999</c:v>
                </c:pt>
              </c:numCache>
            </c:numRef>
          </c:val>
        </c:ser>
        <c:ser>
          <c:idx val="1"/>
          <c:order val="1"/>
          <c:tx>
            <c:strRef>
              <c:f>Arkusz1!$H$58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9E-3"/>
                  <c:y val="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Arkusz1!$F$59:$F$61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Arkusz1!$H$59:$H$61</c:f>
              <c:numCache>
                <c:formatCode>0%</c:formatCode>
                <c:ptCount val="3"/>
                <c:pt idx="0">
                  <c:v>0.1</c:v>
                </c:pt>
                <c:pt idx="1">
                  <c:v>0</c:v>
                </c:pt>
                <c:pt idx="2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722176"/>
        <c:axId val="102732160"/>
      </c:barChart>
      <c:catAx>
        <c:axId val="1027221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50" b="1"/>
            </a:pPr>
            <a:endParaRPr lang="pl-PL"/>
          </a:p>
        </c:txPr>
        <c:crossAx val="102732160"/>
        <c:crosses val="autoZero"/>
        <c:auto val="1"/>
        <c:lblAlgn val="ctr"/>
        <c:lblOffset val="100"/>
        <c:noMultiLvlLbl val="0"/>
      </c:catAx>
      <c:valAx>
        <c:axId val="102732160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tint val="75000"/>
                  <a:shade val="95000"/>
                  <a:satMod val="105000"/>
                  <a:alpha val="26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272217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5"/>
      <c:rotY val="0"/>
      <c:depthPercent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8"/>
          <c:dLbls>
            <c:dLbl>
              <c:idx val="0"/>
              <c:layout>
                <c:manualLayout>
                  <c:x val="-0.18660345581802273"/>
                  <c:y val="0.1528714639836687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Silniki benzynowe
</a:t>
                    </a:r>
                    <a:r>
                      <a:rPr lang="en-US" b="1" i="1" u="sng"/>
                      <a:t>29,25%</a:t>
                    </a:r>
                    <a:endParaRPr lang="en-US" i="1" u="sng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483403324584427"/>
                  <c:y val="-0.2599770341207349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Silnik dieslowskie
</a:t>
                    </a:r>
                    <a:r>
                      <a:rPr lang="en-US" b="1" i="1" u="sng"/>
                      <a:t>70,50%</a:t>
                    </a:r>
                    <a:endParaRPr lang="en-US" i="1" u="sng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err="1"/>
                      <a:t>Silniki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ekologiczne</a:t>
                    </a:r>
                    <a:r>
                      <a:rPr lang="en-US" dirty="0"/>
                      <a:t> (</a:t>
                    </a:r>
                    <a:r>
                      <a:rPr lang="en-US" dirty="0" err="1" smtClean="0"/>
                      <a:t>hybrydow</a:t>
                    </a:r>
                    <a:r>
                      <a:rPr lang="pl-PL" dirty="0" smtClean="0"/>
                      <a:t>e</a:t>
                    </a:r>
                    <a:r>
                      <a:rPr lang="en-US" dirty="0" smtClean="0"/>
                      <a:t> </a:t>
                    </a:r>
                    <a:r>
                      <a:rPr lang="en-US" dirty="0" err="1"/>
                      <a:t>i</a:t>
                    </a:r>
                    <a:r>
                      <a:rPr lang="en-US" dirty="0"/>
                      <a:t> </a:t>
                    </a:r>
                    <a:r>
                      <a:rPr lang="en-US" dirty="0" err="1" smtClean="0"/>
                      <a:t>elektryczn</a:t>
                    </a:r>
                    <a:r>
                      <a:rPr lang="pl-PL" dirty="0" smtClean="0"/>
                      <a:t>e</a:t>
                    </a:r>
                    <a:r>
                      <a:rPr lang="en-US" dirty="0" smtClean="0"/>
                      <a:t>)</a:t>
                    </a:r>
                    <a:r>
                      <a:rPr lang="en-US" dirty="0"/>
                      <a:t>
</a:t>
                    </a:r>
                    <a:r>
                      <a:rPr lang="en-US" i="1" u="sng" dirty="0">
                        <a:solidFill>
                          <a:sysClr val="windowText" lastClr="000000"/>
                        </a:solidFill>
                      </a:rPr>
                      <a:t>0,25%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pl-P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Arkusz1!$F$8:$F$10</c:f>
              <c:strCache>
                <c:ptCount val="3"/>
                <c:pt idx="0">
                  <c:v>Silniki benzynowe</c:v>
                </c:pt>
                <c:pt idx="1">
                  <c:v>Silnik dieslowskie</c:v>
                </c:pt>
                <c:pt idx="2">
                  <c:v>Silniki ekologiczne (hybrydowy i elektryczny)</c:v>
                </c:pt>
              </c:strCache>
            </c:strRef>
          </c:cat>
          <c:val>
            <c:numRef>
              <c:f>Arkusz1!$G$8:$G$10</c:f>
              <c:numCache>
                <c:formatCode>General</c:formatCode>
                <c:ptCount val="3"/>
                <c:pt idx="0">
                  <c:v>29.25</c:v>
                </c:pt>
                <c:pt idx="1">
                  <c:v>70.5</c:v>
                </c:pt>
                <c:pt idx="2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0.16867</cdr:x>
      <cdr:y>0.2</cdr:y>
    </cdr:from>
    <cdr:to>
      <cdr:x>0.40405</cdr:x>
      <cdr:y>0.275</cdr:y>
    </cdr:to>
    <cdr:sp macro="" textlink="">
      <cdr:nvSpPr>
        <cdr:cNvPr id="2" name="Rectangle 14"/>
        <cdr:cNvSpPr/>
      </cdr:nvSpPr>
      <cdr:spPr>
        <a:xfrm xmlns:a="http://schemas.openxmlformats.org/drawingml/2006/main">
          <a:off x="1368152" y="720080"/>
          <a:ext cx="1909337" cy="2700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algn="ctr" rtl="0" eaLnBrk="0" fontAlgn="base" hangingPunct="0">
            <a:spcBef>
              <a:spcPct val="20000"/>
            </a:spcBef>
            <a:spcAft>
              <a:spcPct val="0"/>
            </a:spcAft>
            <a:buClr>
              <a:srgbClr val="008CCE"/>
            </a:buClr>
            <a:buFont typeface="Wingdings" pitchFamily="2" charset="2"/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ctr" rtl="0" eaLnBrk="0" fontAlgn="base" hangingPunct="0">
            <a:spcBef>
              <a:spcPct val="20000"/>
            </a:spcBef>
            <a:spcAft>
              <a:spcPct val="0"/>
            </a:spcAft>
            <a:buClr>
              <a:srgbClr val="008CCE"/>
            </a:buClr>
            <a:buFont typeface="Wingdings" pitchFamily="2" charset="2"/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ctr" rtl="0" eaLnBrk="0" fontAlgn="base" hangingPunct="0">
            <a:spcBef>
              <a:spcPct val="20000"/>
            </a:spcBef>
            <a:spcAft>
              <a:spcPct val="0"/>
            </a:spcAft>
            <a:buClr>
              <a:srgbClr val="008CCE"/>
            </a:buClr>
            <a:buFont typeface="Wingdings" pitchFamily="2" charset="2"/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ctr" rtl="0" eaLnBrk="0" fontAlgn="base" hangingPunct="0">
            <a:spcBef>
              <a:spcPct val="20000"/>
            </a:spcBef>
            <a:spcAft>
              <a:spcPct val="0"/>
            </a:spcAft>
            <a:buClr>
              <a:srgbClr val="008CCE"/>
            </a:buClr>
            <a:buFont typeface="Wingdings" pitchFamily="2" charset="2"/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ctr" rtl="0" eaLnBrk="0" fontAlgn="base" hangingPunct="0">
            <a:spcBef>
              <a:spcPct val="20000"/>
            </a:spcBef>
            <a:spcAft>
              <a:spcPct val="0"/>
            </a:spcAft>
            <a:buClr>
              <a:srgbClr val="008CCE"/>
            </a:buClr>
            <a:buFont typeface="Wingdings" pitchFamily="2" charset="2"/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0.07456</cdr:x>
      <cdr:y>0.0198</cdr:y>
    </cdr:from>
    <cdr:to>
      <cdr:x>0.33532</cdr:x>
      <cdr:y>0.1146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604777" y="90010"/>
          <a:ext cx="2115235" cy="43088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pl-PL" sz="11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rPr>
            <a:t>Procent inwestycji sfinansowanych przez</a:t>
          </a:r>
          <a:r>
            <a:rPr lang="pl-PL" sz="1100" b="1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rPr>
            <a:t>:</a:t>
          </a:r>
          <a:endParaRPr lang="en-US" sz="1100" b="1" dirty="0">
            <a:solidFill>
              <a:schemeClr val="bg1">
                <a:lumMod val="50000"/>
              </a:schemeClr>
            </a:solidFill>
            <a:latin typeface="Calibri" panose="020F0502020204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6155" y="0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D9E43-40B4-4FE8-88CE-E47DB32FF07E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70462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1496" y="4722619"/>
            <a:ext cx="5445797" cy="4473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41842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6155" y="9441842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E03E0-951D-426D-83EB-7EEF599F91CE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9065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023FCB-B7BA-43BA-8C68-AB4BD42D665B}" type="slidenum">
              <a:rPr lang="en-US" altLang="pl-PL" smtClean="0">
                <a:latin typeface="Calibri" pitchFamily="1" charset="0"/>
              </a:rPr>
              <a:pPr/>
              <a:t>2</a:t>
            </a:fld>
            <a:endParaRPr lang="en-US" altLang="pl-PL" smtClean="0">
              <a:latin typeface="Calibri" pitchFamily="1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pl-PL" dirty="0" smtClean="0">
              <a:latin typeface="Calibri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617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9pPr>
          </a:lstStyle>
          <a:p>
            <a:pPr>
              <a:spcBef>
                <a:spcPct val="0"/>
              </a:spcBef>
            </a:pPr>
            <a:fld id="{427D95E5-A643-4862-87A7-88F7466D19B2}" type="slidenum">
              <a:rPr lang="en-US" altLang="pl-PL" smtClean="0"/>
              <a:pPr>
                <a:spcBef>
                  <a:spcPct val="0"/>
                </a:spcBef>
              </a:pPr>
              <a:t>55</a:t>
            </a:fld>
            <a:endParaRPr lang="en-US" altLang="pl-PL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 smtClean="0">
              <a:latin typeface="Calibri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72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023FCB-B7BA-43BA-8C68-AB4BD42D665B}" type="slidenum">
              <a:rPr lang="en-US" altLang="pl-PL" smtClean="0">
                <a:latin typeface="Calibri" pitchFamily="1" charset="0"/>
              </a:rPr>
              <a:pPr/>
              <a:t>8</a:t>
            </a:fld>
            <a:endParaRPr lang="en-US" altLang="pl-PL" smtClean="0">
              <a:latin typeface="Calibri" pitchFamily="1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pl-PL" dirty="0" smtClean="0">
              <a:latin typeface="Calibri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617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023FCB-B7BA-43BA-8C68-AB4BD42D665B}" type="slidenum">
              <a:rPr lang="en-US" altLang="pl-PL" smtClean="0">
                <a:latin typeface="Calibri" pitchFamily="1" charset="0"/>
              </a:rPr>
              <a:pPr/>
              <a:t>18</a:t>
            </a:fld>
            <a:endParaRPr lang="en-US" altLang="pl-PL" smtClean="0">
              <a:latin typeface="Calibri" pitchFamily="1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pl-PL" dirty="0" smtClean="0">
              <a:latin typeface="Calibri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617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 altLang="pl-PL" dirty="0" smtClean="0"/>
              <a:t>Uwaga!!!</a:t>
            </a:r>
          </a:p>
          <a:p>
            <a:r>
              <a:rPr lang="pl-PL" altLang="pl-PL" dirty="0" smtClean="0"/>
              <a:t>W celu wyrównania kolejnej linijki tekstu należy posłużyć się przyciskiem „tab” tabulatorem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 altLang="pl-PL" dirty="0" smtClean="0"/>
              <a:t>Uwaga!!!</a:t>
            </a:r>
          </a:p>
          <a:p>
            <a:r>
              <a:rPr lang="pl-PL" altLang="pl-PL" dirty="0" smtClean="0"/>
              <a:t>W celu wyrównania kolejnej linijki tekstu należy posłużyć się przyciskiem „tab” tabulatorem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 altLang="pl-PL" dirty="0" smtClean="0"/>
              <a:t>Uwaga!!!</a:t>
            </a:r>
          </a:p>
          <a:p>
            <a:r>
              <a:rPr lang="pl-PL" altLang="pl-PL" dirty="0" smtClean="0"/>
              <a:t>W celu wyrównania kolejnej linijki tekstu należy posłużyć się przyciskiem „tab” tabulatorem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 altLang="pl-PL" dirty="0" smtClean="0"/>
              <a:t>Uwaga!!!</a:t>
            </a:r>
          </a:p>
          <a:p>
            <a:r>
              <a:rPr lang="pl-PL" altLang="pl-PL" dirty="0" smtClean="0"/>
              <a:t>W celu wyrównania kolejnej linijki tekstu należy posłużyć się przyciskiem „tab” tabulatorem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 altLang="pl-PL" dirty="0" smtClean="0"/>
              <a:t>Uwaga!!!</a:t>
            </a:r>
          </a:p>
          <a:p>
            <a:r>
              <a:rPr lang="pl-PL" altLang="pl-PL" dirty="0" smtClean="0"/>
              <a:t>W celu wyrównania kolejnej linijki tekstu należy posłużyć się przyciskiem „tab” tabulatorem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E03E0-951D-426D-83EB-7EEF599F91CE}" type="slidenum">
              <a:rPr lang="pl-PL" smtClean="0"/>
              <a:pPr/>
              <a:t>53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41812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2016-01-28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9.emf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chart" Target="../charts/char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chart" Target="../charts/char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2" y="332656"/>
            <a:ext cx="6546850" cy="16764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pl-PL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Wyniki </a:t>
            </a:r>
            <a:br>
              <a:rPr lang="pl-PL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branży leasingowej </a:t>
            </a:r>
            <a:br>
              <a:rPr lang="pl-PL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za rok 2015 </a:t>
            </a:r>
            <a:endParaRPr lang="pl-PL" sz="3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438400" y="1981200"/>
            <a:ext cx="3657600" cy="182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712" rIns="0" bIns="45712">
            <a:spAutoFit/>
          </a:bodyPr>
          <a:lstStyle/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Konferencja prasowa </a:t>
            </a:r>
          </a:p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Związku Polskiego Leasingu </a:t>
            </a:r>
          </a:p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28.01.2016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Konfederacja Lewiatan</a:t>
            </a:r>
          </a:p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ul. Zbyszka Cybulskiego 3</a:t>
            </a:r>
          </a:p>
          <a:p>
            <a:pPr defTabSz="915988">
              <a:lnSpc>
                <a:spcPct val="120000"/>
              </a:lnSpc>
              <a:spcBef>
                <a:spcPct val="20000"/>
              </a:spcBef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Warszawa</a:t>
            </a:r>
            <a:endParaRPr lang="pl-PL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915988">
              <a:lnSpc>
                <a:spcPct val="120000"/>
              </a:lnSpc>
            </a:pPr>
            <a:endParaRPr lang="pl-PL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1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9060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Wyniki PZWLP w 2015 roku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7949" y="1790675"/>
            <a:ext cx="5214127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w 2015 roku – 21 firm członkowskich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Flota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na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31.12.2015 – blisko 147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tys. aut w wynajmie i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zarządzaniu (146.703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pojazdów),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/>
            </a:r>
            <a:b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</a:b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tym: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FSL	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105.154</a:t>
            </a: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	(FSL – </a:t>
            </a:r>
            <a:r>
              <a:rPr lang="pl-PL" altLang="pl-PL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full</a:t>
            </a: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service leasing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FM 	  24.711	(FM – </a:t>
            </a:r>
            <a:r>
              <a:rPr lang="pl-PL" altLang="pl-PL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fleet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management)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LS		  16.838	(LS – leasing z serwisem)</a:t>
            </a:r>
          </a:p>
          <a:p>
            <a:pPr marL="400050" lvl="2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Najpopularniejsze modele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Skoda  Octavia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Skoda Fabia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Ford Focus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Toyota Yaris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Opel Astra</a:t>
            </a: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552505"/>
              </p:ext>
            </p:extLst>
          </p:nvPr>
        </p:nvGraphicFramePr>
        <p:xfrm>
          <a:off x="4870296" y="2022327"/>
          <a:ext cx="457703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22077" y="2002488"/>
            <a:ext cx="3673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Struktura usług FSL, LS i FM w 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</p:txBody>
      </p:sp>
    </p:spTree>
    <p:extLst>
      <p:ext uri="{BB962C8B-B14F-4D97-AF65-F5344CB8AC3E}">
        <p14:creationId xmlns:p14="http://schemas.microsoft.com/office/powerpoint/2010/main" val="204211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Wyniki PZWLP w 2015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roku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6" y="1626899"/>
            <a:ext cx="4608067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Rekordowo wysoki wzrost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historii analizy statystycznej branży przez PZWLP (od 2009r.), jeden z najlepszych od początku istnienia branży CFM  w Polsce (ok. 20 lat)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Dynamika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wzrostu:</a:t>
            </a: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+ 16,6% r/r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(rynek powiększył się o blisko 21 tys. aut)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Tempo wzrostu </a:t>
            </a:r>
            <a:r>
              <a:rPr lang="pl-PL" altLang="pl-PL" sz="15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ponad 1,5-krotnie wyższe niż w 2014 r.</a:t>
            </a: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(10,3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%)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Utrzymujący się </a:t>
            </a:r>
            <a:r>
              <a:rPr lang="pl-PL" altLang="pl-PL" sz="15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trend dynamicznego zwiększania tempa rozwoju branży CFM 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każdym kolejnym kwartale roku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Zgodnie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 prognozami PZWLP po III kw. – </a:t>
            </a:r>
            <a:r>
              <a:rPr lang="pl-PL" altLang="pl-PL" sz="17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rok 2015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okazał się </a:t>
            </a:r>
            <a:r>
              <a:rPr lang="pl-PL" altLang="pl-PL" sz="17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jednym z najlepszych w historii branży wynajmu długoterminowego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Polsce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22076" y="1072577"/>
            <a:ext cx="3673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Wzrost floty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</p:txBody>
      </p:sp>
      <p:graphicFrame>
        <p:nvGraphicFramePr>
          <p:cNvPr id="16" name="Wykres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781886"/>
              </p:ext>
            </p:extLst>
          </p:nvPr>
        </p:nvGraphicFramePr>
        <p:xfrm>
          <a:off x="4776407" y="1392466"/>
          <a:ext cx="4360179" cy="250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48576"/>
              </p:ext>
            </p:extLst>
          </p:nvPr>
        </p:nvGraphicFramePr>
        <p:xfrm>
          <a:off x="5306534" y="4405825"/>
          <a:ext cx="3654152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161712" y="4088193"/>
            <a:ext cx="39589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Struktura wzrostu floty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. </a:t>
            </a:r>
            <a:b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</a:b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w podziale na poszczególne usługi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25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Tempo rozwoju poszczególnych usług CFM w 2015 r. vs 2014 r.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626899"/>
            <a:ext cx="5328592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Rośnie dynamika wzrostu Full Service Leasingu –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najpopularniejszej usługi CFM w Polsce (ponad 105 tys. aut, blisko ¾ floty)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Stagnacja rozwoju Leasingu z Serwisem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Bardzo duża dynamika rozwoju Wyłącznego Zarządzania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generowany głównie poprzez sprzedaż usługi w postaci tzw. pakietów serwisowych (oferta jedynie niewielkiej części firm w PZWLP)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Największe zainteresowanie wśród mikro przedsiębiorców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Pozytywne zjawisko – mikro firmy w Polsce również poszukują outsourcingu w swoich flotach – sięgając na początku tylko po zewnętrzne zarządzanie w ograniczonym zakresie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Duży potencjał dla rozwoju usług CFM w sektorze MSP w przyszłości</a:t>
            </a:r>
            <a:endParaRPr lang="pl-PL" altLang="pl-PL" sz="1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graphicFrame>
        <p:nvGraphicFramePr>
          <p:cNvPr id="14" name="Wykres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4777386"/>
              </p:ext>
            </p:extLst>
          </p:nvPr>
        </p:nvGraphicFramePr>
        <p:xfrm>
          <a:off x="5574971" y="2296632"/>
          <a:ext cx="3616475" cy="221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5360320" y="1727535"/>
            <a:ext cx="36734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Roczna dynamika rozwoju usług FSL, LS i FM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vs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2014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76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Najpopularniejsze napędy we flotach w wynajmie długoterminowym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626899"/>
            <a:ext cx="4824536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Dominującym napędem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wciąż pozostaje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silnik dieslowski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Udział diesla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we flotach zaczyna się jednak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nieznacznie zmniejszać – o 1%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koniec IV kw. 2015r.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stosunku do stanu z końca marca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Napędy ekologiczne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mają nadal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marginalny udział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– na koniec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IV kw.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we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flotach PZWLP znajdowało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się:</a:t>
            </a: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300 aut hybrydowych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 samochodów elektrycznych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koniec IV kw. 2015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jednak liczba </a:t>
            </a:r>
            <a:r>
              <a:rPr lang="pl-PL" altLang="pl-PL" sz="17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 z napędami ekologicznymi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wzrosła o ponad 50%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stosunku do stanu z końca marca</a:t>
            </a: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kern="0" dirty="0">
              <a:solidFill>
                <a:schemeClr val="bg2"/>
              </a:solidFill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5002981" y="1968091"/>
            <a:ext cx="36734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Rodzaj silnika – floty PZWLP po IV kw. 2015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0935369"/>
              </p:ext>
            </p:extLst>
          </p:nvPr>
        </p:nvGraphicFramePr>
        <p:xfrm>
          <a:off x="5002980" y="2445420"/>
          <a:ext cx="4141019" cy="2711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226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840472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Sprzedaż nowych aut osobowych do firm w Polsce w 2015 r. – rola PZWLP 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790675"/>
            <a:ext cx="4824536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Auta</a:t>
            </a:r>
            <a:r>
              <a:rPr lang="pl-PL" altLang="pl-PL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kupione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REGON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2015 r. to 65%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łącznej sprzedaży samochodów osobowych </a:t>
            </a:r>
            <a:r>
              <a:rPr lang="pl-PL" altLang="pl-PL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Polsce w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roku</a:t>
            </a:r>
            <a:endParaRPr lang="pl-PL" altLang="pl-PL" sz="17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udziału sprzedaży na REGON z 61,3% </a:t>
            </a:r>
            <a:b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</a:b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2014 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2/3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samochodów osobowych na REGON kupują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razem firmy CFM, Rent a Car i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leasingowe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</a:t>
            </a:r>
            <a:r>
              <a:rPr lang="pl-PL" altLang="pl-PL" sz="14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irmy 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zarejestrowały w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. ponad </a:t>
            </a:r>
            <a:r>
              <a:rPr lang="pl-PL" altLang="pl-PL" sz="14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73,5 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tys. nowych samochodów osobowych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(73.651) – </a:t>
            </a:r>
            <a:r>
              <a:rPr lang="pl-PL" altLang="pl-PL" sz="145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o 15% w stosunku do roku 2014r.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Znacznie większa liczba aut kupowanych przez PZWLP wynika z dynamicznego wzrostu branży CFM oraz rozwoju organizacji  (w 2015 r. do PZWLP przystąpiło 5 nowych firm członkowskich) </a:t>
            </a:r>
            <a:endParaRPr lang="pl-PL" altLang="pl-PL" sz="145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bg2"/>
              </a:solidFill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generuje blisko 1/3 (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32%)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sprzedaży nowych aut osobowych na REGON w Polsce 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kern="0" dirty="0">
              <a:solidFill>
                <a:schemeClr val="bg2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833938" y="1584088"/>
            <a:ext cx="43291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dirty="0">
                <a:solidFill>
                  <a:srgbClr val="000066"/>
                </a:solidFill>
                <a:cs typeface="Arial" charset="0"/>
              </a:rPr>
              <a:t>Udział firm PZWLP w całkowitej sprzedaży nowych samochodów osobowych do firm w Polsce w </a:t>
            </a:r>
            <a:r>
              <a:rPr lang="pl-PL" altLang="pl-PL" sz="12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200" b="1" dirty="0">
                <a:solidFill>
                  <a:srgbClr val="000066"/>
                </a:solidFill>
                <a:cs typeface="Arial" charset="0"/>
              </a:rPr>
              <a:t>r. ***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pl-PL" altLang="pl-PL" sz="1200" b="1" i="1" dirty="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6340190" y="5764757"/>
            <a:ext cx="2863850" cy="5309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pl-PL" sz="950" dirty="0">
                <a:solidFill>
                  <a:schemeClr val="tx1"/>
                </a:solidFill>
              </a:rPr>
              <a:t>*** - Auta w wynajmie  długoterminowym (FSL i LS</a:t>
            </a:r>
            <a:r>
              <a:rPr lang="pl-PL" sz="950" dirty="0" smtClean="0">
                <a:solidFill>
                  <a:schemeClr val="tx1"/>
                </a:solidFill>
              </a:rPr>
              <a:t>),  </a:t>
            </a:r>
            <a:r>
              <a:rPr lang="pl-PL" sz="950" dirty="0" smtClean="0"/>
              <a:t>wynajmie krótko- i średnioterminowym (RAC)</a:t>
            </a:r>
            <a:r>
              <a:rPr lang="pl-PL" sz="950" dirty="0" smtClean="0">
                <a:solidFill>
                  <a:schemeClr val="tx1"/>
                </a:solidFill>
              </a:rPr>
              <a:t> </a:t>
            </a:r>
            <a:r>
              <a:rPr lang="pl-PL" sz="950" dirty="0">
                <a:solidFill>
                  <a:schemeClr val="tx1"/>
                </a:solidFill>
              </a:rPr>
              <a:t>oraz leasingu finansowym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6382210" y="6385943"/>
            <a:ext cx="2266950" cy="23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Źródło: PZWLP/SAMAR na podstawie CEP</a:t>
            </a:r>
          </a:p>
        </p:txBody>
      </p:sp>
      <p:graphicFrame>
        <p:nvGraphicFramePr>
          <p:cNvPr id="17" name="Wykres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127276"/>
              </p:ext>
            </p:extLst>
          </p:nvPr>
        </p:nvGraphicFramePr>
        <p:xfrm>
          <a:off x="5712864" y="1869615"/>
          <a:ext cx="2442698" cy="152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Wykres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6715828"/>
              </p:ext>
            </p:extLst>
          </p:nvPr>
        </p:nvGraphicFramePr>
        <p:xfrm>
          <a:off x="5439864" y="3781504"/>
          <a:ext cx="3157044" cy="1940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7390189" y="4261201"/>
            <a:ext cx="1152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 smtClean="0">
                <a:solidFill>
                  <a:srgbClr val="FF0000"/>
                </a:solidFill>
              </a:rPr>
              <a:t>+ 15% r/r</a:t>
            </a:r>
            <a:endParaRPr lang="pl-PL" sz="1400" b="1" dirty="0">
              <a:solidFill>
                <a:srgbClr val="FF0000"/>
              </a:solidFill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931746" y="3394004"/>
            <a:ext cx="43291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dirty="0" smtClean="0">
                <a:solidFill>
                  <a:srgbClr val="000066"/>
                </a:solidFill>
                <a:cs typeface="Arial" charset="0"/>
              </a:rPr>
              <a:t>Liczba nowych aut osobowych kupowanych przez firmy PZWLP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i="1" dirty="0" smtClean="0">
                <a:solidFill>
                  <a:srgbClr val="000066"/>
                </a:solidFill>
                <a:cs typeface="Arial" charset="0"/>
              </a:rPr>
              <a:t>2015 vs 2014</a:t>
            </a:r>
            <a:endParaRPr lang="pl-PL" altLang="pl-PL" sz="1200" b="1" i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56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Sprzedaż nowych aut osobowych do firm w Polsce w 2015 r. – rola wynajmu długoterminowego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913507"/>
            <a:ext cx="4478029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Branża wynajmu długoterminowego kupiła 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potrzeby usług FSL i LS </a:t>
            </a:r>
            <a:r>
              <a:rPr lang="pl-PL" altLang="pl-PL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ok. 46,5 tys. nowych aut osobowych 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Co piąte nowe auto osobowe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kupione przez firmy w zeszłym roku zostało nabyte</a:t>
            </a: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w wynajmie długoterminowym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Jeszcze 10 lat temu wynajem długoterminowy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był w Polsce </a:t>
            </a: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niszową usługą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, z której korzystały przede wszystkim międzynarodowe korporacje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Obecnie to już jedna z głównych form finansowania i użytkowania aut firmowych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– doskonale znana w korporacjach, coraz chętniej wybierana przez mikro, małe i średnie firmy</a:t>
            </a:r>
            <a:endParaRPr lang="pl-PL" altLang="pl-PL" sz="1600" kern="0" dirty="0">
              <a:solidFill>
                <a:schemeClr val="bg2"/>
              </a:solidFill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513526" y="1628775"/>
            <a:ext cx="47942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Rodzaje finansowania nowych samochodów osobowych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/>
            </a:r>
            <a:b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</a:b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sprzedawanych do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firm w Polsce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pl-PL" altLang="pl-PL" sz="1400" b="1" i="1" dirty="0">
              <a:solidFill>
                <a:srgbClr val="000066"/>
              </a:solidFill>
              <a:cs typeface="Arial" charset="0"/>
            </a:endParaRPr>
          </a:p>
        </p:txBody>
      </p:sp>
      <p:graphicFrame>
        <p:nvGraphicFramePr>
          <p:cNvPr id="21" name="Wykres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069114"/>
              </p:ext>
            </p:extLst>
          </p:nvPr>
        </p:nvGraphicFramePr>
        <p:xfrm>
          <a:off x="4932040" y="2192740"/>
          <a:ext cx="4114800" cy="246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pole tekstowe 21"/>
          <p:cNvSpPr txBox="1"/>
          <p:nvPr/>
        </p:nvSpPr>
        <p:spPr>
          <a:xfrm>
            <a:off x="6553200" y="4797152"/>
            <a:ext cx="2266950" cy="23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Źródło: PZWLP/SAMAR na podstawie CEP</a:t>
            </a:r>
          </a:p>
        </p:txBody>
      </p:sp>
      <p:sp>
        <p:nvSpPr>
          <p:cNvPr id="23" name="pole tekstowe 22"/>
          <p:cNvSpPr txBox="1"/>
          <p:nvPr/>
        </p:nvSpPr>
        <p:spPr>
          <a:xfrm>
            <a:off x="6550025" y="5079727"/>
            <a:ext cx="2592388" cy="3847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Dane dla wynajmu długoterminowego: </a:t>
            </a:r>
            <a:b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</a:b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PZWLP </a:t>
            </a:r>
            <a:r>
              <a:rPr lang="pl-PL" sz="950" dirty="0" smtClean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+ </a:t>
            </a: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doszacowanie do 100% rynku</a:t>
            </a:r>
          </a:p>
        </p:txBody>
      </p:sp>
    </p:spTree>
    <p:extLst>
      <p:ext uri="{BB962C8B-B14F-4D97-AF65-F5344CB8AC3E}">
        <p14:creationId xmlns:p14="http://schemas.microsoft.com/office/powerpoint/2010/main" val="425374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1278781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Liderzy branży wynajmu długoterminowego w Polsce (Członkowie PZWLP)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3" name="pole tekstowe 4"/>
          <p:cNvSpPr txBox="1">
            <a:spLocks noChangeArrowheads="1"/>
          </p:cNvSpPr>
          <p:nvPr/>
        </p:nvSpPr>
        <p:spPr bwMode="auto">
          <a:xfrm>
            <a:off x="219075" y="2220838"/>
            <a:ext cx="65849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Full Service Leasing: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1.</a:t>
            </a:r>
            <a:r>
              <a:rPr lang="pl-PL" altLang="pl-PL" sz="20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LeasePlan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Fleet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Management Polska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2.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Arval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Polska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3. </a:t>
            </a:r>
            <a:r>
              <a:rPr lang="pl-PL" altLang="pl-PL" sz="2000" b="1" dirty="0" err="1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Alphabet</a:t>
            </a:r>
            <a:r>
              <a:rPr lang="pl-PL" altLang="pl-PL" sz="2000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Polska </a:t>
            </a:r>
            <a:r>
              <a:rPr lang="pl-PL" altLang="pl-PL" sz="2000" b="1" dirty="0" err="1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Fleet</a:t>
            </a:r>
            <a:r>
              <a:rPr lang="pl-PL" altLang="pl-PL" sz="2000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Management</a:t>
            </a:r>
            <a:endParaRPr lang="pl-PL" altLang="pl-PL" sz="2000" b="1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endParaRPr lang="pl-PL" altLang="pl-PL" sz="2400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" name="pole tekstowe 5"/>
          <p:cNvSpPr txBox="1">
            <a:spLocks noChangeArrowheads="1"/>
          </p:cNvSpPr>
          <p:nvPr/>
        </p:nvSpPr>
        <p:spPr bwMode="auto">
          <a:xfrm>
            <a:off x="4945108" y="2605983"/>
            <a:ext cx="30241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22.359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16.490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12.809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43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99060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2016 – prognozy rozwoju i najważniejsze dla branży zjawiska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0825" y="1628800"/>
            <a:ext cx="87852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ptymistyczne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prognozy – rynek wynajmu długoterminowego od wielu lat rozwija się w Polsce dynamicznie, a w 2015 r. obserwowaliśmy (pomimo znacznych już rozmiarów rynku)  stały trend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zwiększania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tempa wzrostu </a:t>
            </a:r>
            <a:endParaRPr lang="pl-PL" altLang="pl-PL" sz="17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Firmy w Polsce, wzorem bardziej rozwiniętych rynków Europy Zachodniej, odchodzą już nie tylko od modelu finansowania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samochodów służbowych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ze środków własnych na rzecz  zewnętrznego finansowania, ale coraz chętniej sięgają po pełen outsourcing floty (wynajem długoterminowy) – zewnętrzne finansowanie wraz zarządzaniem flotą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Wzrastająca świadomość wynajmu długoterminowego w sektorze MSP – bardzo duży potencjał biznesowy dla branży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Możliwe kolejne zmiany przepisów </a:t>
            </a:r>
            <a:r>
              <a:rPr lang="pl-PL" altLang="pl-PL" sz="1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prawno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- podatkowych - planowane stworzenie nowej ordynacji podatkowej, także w zakresie dotyczącym aut użytkowanych przez firmy (ostatnie znaczące zmiany w tym zakresie w roku 2014 r.)</a:t>
            </a: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defRPr/>
            </a:pPr>
            <a:endParaRPr lang="pl-PL" altLang="pl-PL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1400" kern="0" dirty="0">
              <a:solidFill>
                <a:schemeClr val="bg2"/>
              </a:solidFill>
            </a:endParaRP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8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895600"/>
            <a:ext cx="53340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Rynek leasingu  </a:t>
            </a:r>
            <a:b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część 2.</a:t>
            </a:r>
            <a:endParaRPr lang="pl-PL" sz="4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081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ole tekstowe 19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Środki transportu drogowego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0" name="Łącznik prostoliniowy 39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ole tekstowe 17"/>
          <p:cNvSpPr txBox="1"/>
          <p:nvPr/>
        </p:nvSpPr>
        <p:spPr>
          <a:xfrm>
            <a:off x="251520" y="399577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587473" y="4467016"/>
            <a:ext cx="792088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ciągu 2015 r. nastąpił wyraźny, pośród 11 firm prezentujących dane, wzrost (16 proc.) liczby zawartych umów z przedsiębiorcami branży transportowej.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 1/5 zwiększyła się liczba firm transportowych korzystających z leasingu. W ślad za tym wzrosła (o 18 proc.) wartość należności z umów w tej grupie odbiorców.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 przestrzeni 2015 r. poprawie uległa jakość portfela leasingowego, dzięki wyraźnemu zmniejszeniu się udziału należności z umówi wypowiedzianych, w ogólnej wartości należności.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Poprawiła się także punktualność spłaty rat leasingowych</a:t>
            </a:r>
            <a:r>
              <a:rPr lang="pl-PL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we wszystkich przedziałach </a:t>
            </a:r>
            <a:r>
              <a:rPr lang="pl-PL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przeterminowania. </a:t>
            </a:r>
          </a:p>
          <a:p>
            <a:endParaRPr lang="pl-PL" sz="11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Obraz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946460"/>
              </p:ext>
            </p:extLst>
          </p:nvPr>
        </p:nvGraphicFramePr>
        <p:xfrm>
          <a:off x="587474" y="1119325"/>
          <a:ext cx="7656934" cy="245369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88482"/>
                <a:gridCol w="1049312"/>
                <a:gridCol w="1037907"/>
                <a:gridCol w="714748"/>
                <a:gridCol w="760371"/>
                <a:gridCol w="764173"/>
                <a:gridCol w="836407"/>
                <a:gridCol w="1505534"/>
              </a:tblGrid>
              <a:tr h="64807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Zmiana stanu liczby umów, </a:t>
                      </a:r>
                      <a:r>
                        <a:rPr lang="pl-PL" sz="14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korzystających </a:t>
                      </a:r>
                      <a:r>
                        <a:rPr lang="pl-PL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oraz należności w okresie 31.12.2014 - 31.12.2015 </a:t>
                      </a:r>
                      <a:endParaRPr lang="pl-PL" sz="1400" b="1" u="none" strike="noStrike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pl-PL" sz="14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Korzystający</a:t>
                      </a:r>
                      <a:r>
                        <a:rPr lang="pl-PL" sz="1400" b="1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-</a:t>
                      </a:r>
                      <a:r>
                        <a:rPr lang="pl-PL" sz="14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pl-PL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branża transportowa</a:t>
                      </a:r>
                      <a:endParaRPr lang="pl-PL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7816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Liczba umów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Liczba Korzystających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Należności ogółem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Udział należności </a:t>
                      </a: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przeterminowanych</a:t>
                      </a:r>
                      <a:b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</a:b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 przedziałach 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Udział </a:t>
                      </a: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należności</a:t>
                      </a:r>
                      <a:b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</a:b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z </a:t>
                      </a:r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umów </a:t>
                      </a: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wypowiedzianych</a:t>
                      </a:r>
                      <a:b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</a:br>
                      <a:r>
                        <a:rPr lang="pl-PL" sz="12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 należnościach ogółem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296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1-30 dni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31-60 dni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61-90 dni</a:t>
                      </a:r>
                      <a:endParaRPr lang="pl-PL" sz="1200" b="1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pow. 90 dni</a:t>
                      </a:r>
                      <a:endParaRPr lang="pl-PL" sz="12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67833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wzrost o 16%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wzrost o 20%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wzrost o 18%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13,96%</a:t>
                      </a:r>
                      <a:r>
                        <a:rPr lang="pl-PL" sz="120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-</a:t>
                      </a: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jest,</a:t>
                      </a:r>
                    </a:p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16,83%  - było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0,71% -</a:t>
                      </a:r>
                      <a:r>
                        <a:rPr lang="pl-PL" sz="120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jest</a:t>
                      </a:r>
                      <a:r>
                        <a:rPr lang="pl-PL" sz="1200" b="0" i="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br>
                        <a:rPr lang="pl-PL" sz="1200" b="0" i="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</a:rPr>
                      </a:b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1,12% - było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0,17% - jest,</a:t>
                      </a:r>
                      <a:r>
                        <a:rPr lang="pl-PL" sz="120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</a:t>
                      </a:r>
                      <a:endParaRPr lang="pl-PL" sz="1200" b="0" i="0" u="none" strike="noStrike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0,28% - było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0,97% - jest, </a:t>
                      </a:r>
                    </a:p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1,47% - było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1,09% - jest, </a:t>
                      </a:r>
                      <a:endParaRPr lang="pl-PL" sz="1200" b="0" i="0" u="none" strike="noStrike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1,47</a:t>
                      </a:r>
                      <a:r>
                        <a:rPr lang="pl-PL" sz="12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% </a:t>
                      </a:r>
                      <a:r>
                        <a:rPr lang="pl-PL" sz="12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- było</a:t>
                      </a:r>
                      <a:endParaRPr lang="pl-PL" sz="12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66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895600"/>
            <a:ext cx="5334000" cy="1219200"/>
          </a:xfrm>
        </p:spPr>
        <p:txBody>
          <a:bodyPr/>
          <a:lstStyle/>
          <a:p>
            <a:pPr algn="ctr" eaLnBrk="1" hangingPunct="1"/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Rynek leasingu</a:t>
            </a:r>
            <a:endParaRPr lang="pl-PL" sz="4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ole tekstowe 25"/>
          <p:cNvSpPr txBox="1"/>
          <p:nvPr/>
        </p:nvSpPr>
        <p:spPr>
          <a:xfrm>
            <a:off x="179512" y="188640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Trendy w grupach –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transport ciężki</a:t>
            </a: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668081"/>
              </p:ext>
            </p:extLst>
          </p:nvPr>
        </p:nvGraphicFramePr>
        <p:xfrm>
          <a:off x="3887316" y="3794724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pole tekstowe 47"/>
          <p:cNvSpPr txBox="1"/>
          <p:nvPr/>
        </p:nvSpPr>
        <p:spPr>
          <a:xfrm>
            <a:off x="539552" y="38610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34725" y="4121648"/>
            <a:ext cx="8177122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Stabilny rozwój finansowanie transportu ciężkiego w 2015 roku jest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wspierany przez odrodzenie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strefie euro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(i przez to naszego eksportu) oraz 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wzrost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popytu krajowego w Polsce.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rezultacie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dynamika finansowania pojazdów ciężarowych po 11,5-proc. wyniku za I półrocze, w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 półroczu przyspieszyła już do 23,1% r/r.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Poprawę koniunktury widać też w wysokich dynamikach rejestracji samochodów ciężarowych (+26,6% dla nowych poj. ciężarowych powyżej 3,5 ton w 2015 roku).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Wyniki w finansowaniu transportu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ciężkiego wskazują na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dużą odporność naszej branży transportowej na negatywne czynniki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takie jak chociażby zamieszanie wokół wdrożenia w Niemczech ustawy o płacy minimalnej (tzw. </a:t>
            </a:r>
            <a:r>
              <a:rPr lang="pl-PL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MiLoG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 To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dlatego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że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dobre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nastroje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tej branży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wynikają głównie ze wzrostu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przewozów,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który dla transportu samochodowego wyniósł 6,7% w 2015 roku.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Znaczna już kontrybucja pożyczki w finansowaniu transportu ciężkiego, głównie dla pojazdów ciężkich, gdzie dynamika segmentu wyniosła w 2015 roku 30,7%.</a:t>
            </a:r>
          </a:p>
        </p:txBody>
      </p:sp>
      <p:pic>
        <p:nvPicPr>
          <p:cNvPr id="28" name="Obraz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4932040" y="620688"/>
            <a:ext cx="3779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Struktura </a:t>
            </a:r>
            <a:r>
              <a:rPr lang="pl-PL" dirty="0" smtClean="0"/>
              <a:t>przedmiotowa rynku transportu ciężkiego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534724" y="620688"/>
            <a:ext cx="3749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Łączna wartość sfinansowanych aktywów dla transportu ciężkiego (leasing + pożyczka)  [mln PLN]</a:t>
            </a:r>
            <a:endParaRPr lang="pl-PL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4001278" cy="237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24" y="1492851"/>
            <a:ext cx="4109284" cy="236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225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ole tekstowe 25"/>
          <p:cNvSpPr txBox="1"/>
          <p:nvPr/>
        </p:nvSpPr>
        <p:spPr>
          <a:xfrm>
            <a:off x="179512" y="188640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Trendy w grupach –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maszyny i inne urządzenia, w tym IT</a:t>
            </a: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668081"/>
              </p:ext>
            </p:extLst>
          </p:nvPr>
        </p:nvGraphicFramePr>
        <p:xfrm>
          <a:off x="3887316" y="3794724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pole tekstowe 47"/>
          <p:cNvSpPr txBox="1"/>
          <p:nvPr/>
        </p:nvSpPr>
        <p:spPr>
          <a:xfrm>
            <a:off x="344340" y="42210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88358" y="4543492"/>
            <a:ext cx="8260106" cy="188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Maszyny –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stabilizator rozwoju rynku leasingu i ważny motor jego rozwoju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Sektor finansowania maszyn wykorzystał w 2015 roku relatywnie wysoki wzrost gospodarczy (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coraz większym stopniu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bazujący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 popycie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wewnętrznym, co widać wyraźnie w sektorowej strukturze maszyn) oraz wysoki poziom wykorzystania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zdolności produkcyjnych w polskich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firmach. Widać to wyższej dynamice dla finansowania maszyn za pomocą samego leasingu.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Widać już wyraźny wpływ końca perspektywy finansowej 2007-2013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na inwestycje w rolnictwie finansowane za pomocą pożyczki. Po wzroście o 23,1% r/r w I półroczu 2015 (z bardzo dobrym II kwartałem, kiedy to segment urósł aż od 42,2% r/r za sprawą  „domykania” środków unijnych), w II półroczu dynamika była już ujemna i wyniosła -16,1% r/r.  Z tych samych powodów notowaliśmy mocne spadki w finansowaniu sprzętu budowlanego za pomocą pożyczki (-48,5% r/r w II półroczu 2015).</a:t>
            </a:r>
          </a:p>
        </p:txBody>
      </p:sp>
      <p:pic>
        <p:nvPicPr>
          <p:cNvPr id="28" name="Obraz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4644008" y="692696"/>
            <a:ext cx="3779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Struktura </a:t>
            </a:r>
            <a:r>
              <a:rPr lang="pl-PL" dirty="0" smtClean="0"/>
              <a:t>przedmiotowa rynku maszyn i IT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534723" y="692696"/>
            <a:ext cx="400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Łączna wartość sfinansowanych maszyn i IT(leasing + pożyczka) [mln PLN]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74" y="1561020"/>
            <a:ext cx="3989806" cy="237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57" y="1340768"/>
            <a:ext cx="4083643" cy="273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225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ole tekstowe 25"/>
          <p:cNvSpPr txBox="1"/>
          <p:nvPr/>
        </p:nvSpPr>
        <p:spPr>
          <a:xfrm>
            <a:off x="179512" y="188640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Trendy w grupach – nieruchomości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668081"/>
              </p:ext>
            </p:extLst>
          </p:nvPr>
        </p:nvGraphicFramePr>
        <p:xfrm>
          <a:off x="3887316" y="3794724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pole tekstowe 47"/>
          <p:cNvSpPr txBox="1"/>
          <p:nvPr/>
        </p:nvSpPr>
        <p:spPr>
          <a:xfrm>
            <a:off x="344340" y="37797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67544" y="4077072"/>
            <a:ext cx="8280920" cy="266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Wzrost finansowania nieruchomości w 2015 roku o 14,5%, głównie dzięki bardzo wyraźnemu odbiciu w segmencie pożyczki.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Znacznie bardziej równomierny rozkład finansowania w kolejnych kwartałach 2015 roku niż rok wcześniej, kiedy to w IV kwartale 2014 roku sfinansowano przeszło 52% całorocznej produkcji.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Ubiegłoroczny wzrost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sfinansowanych aktywów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wynikał z większej ilości zwartych umów (zaraportowano 166 wobec 136 w 2014 r.), gdyż średnia wartość transakcji uległa nieznacznemu zmniejszeniu (8,05 mln PLN wobec 8,27 mln PLN w 2014). 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Finansowanie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nieruchomości to wciąż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niszowy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obszar działalności firm leasingowych –  w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ub. roku umowy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zawarło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11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firm zrzeszonych w ZPL, o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jedną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mniej niż miało to miejsce w całym 2014 roku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Udział nieruchomości w łącznie sfinansowanych aktywach wyniósł w 2015 roku 2,9%, tak samo jak rok wcześniej.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przedmiotowa rynku nieruchomości pozostaje w miarę zrównoważona, z największym udziałem obiektów biurowych oraz obiektów handlowych i usługowych.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8" name="Obraz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4644008" y="692696"/>
            <a:ext cx="3779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Struktura </a:t>
            </a:r>
            <a:r>
              <a:rPr lang="pl-PL" dirty="0" smtClean="0"/>
              <a:t>przedmiotowa rynku nieruchomości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750748" y="692696"/>
            <a:ext cx="3749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Łączna wartość sfinansowanych nieruchomości (leasing + pożyczka) [mln PLN]</a:t>
            </a:r>
            <a:endParaRPr lang="pl-P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908" y="1412776"/>
            <a:ext cx="3694548" cy="2196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56" y="1587425"/>
            <a:ext cx="4299668" cy="214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225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Line 4"/>
          <p:cNvSpPr>
            <a:spLocks noChangeShapeType="1"/>
          </p:cNvSpPr>
          <p:nvPr/>
        </p:nvSpPr>
        <p:spPr bwMode="auto">
          <a:xfrm>
            <a:off x="468313" y="3484563"/>
            <a:ext cx="8001000" cy="1587"/>
          </a:xfrm>
          <a:prstGeom prst="line">
            <a:avLst/>
          </a:prstGeom>
          <a:noFill/>
          <a:ln w="3175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pl-PL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477838" y="4286250"/>
            <a:ext cx="8001000" cy="0"/>
          </a:xfrm>
          <a:prstGeom prst="line">
            <a:avLst/>
          </a:prstGeom>
          <a:noFill/>
          <a:ln w="3175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pl-PL"/>
          </a:p>
        </p:txBody>
      </p:sp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507353" y="4654550"/>
            <a:ext cx="8001000" cy="1588"/>
          </a:xfrm>
          <a:prstGeom prst="line">
            <a:avLst/>
          </a:prstGeom>
          <a:noFill/>
          <a:ln w="3175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pl-PL"/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>
            <a:off x="498475" y="3886200"/>
            <a:ext cx="8001000" cy="0"/>
          </a:xfrm>
          <a:prstGeom prst="line">
            <a:avLst/>
          </a:prstGeom>
          <a:noFill/>
          <a:ln w="3175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/>
              <a:t>Finansowanie inwestycji – leasing vs kredyt inwestycyjny </a:t>
            </a:r>
          </a:p>
        </p:txBody>
      </p:sp>
      <p:cxnSp>
        <p:nvCxnSpPr>
          <p:cNvPr id="40" name="Łącznik prostoliniowy 39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724400" y="3717032"/>
            <a:ext cx="4057650" cy="298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Łączna wartość aktywnego portfela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 dzień 31.12.2015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kwocie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87,8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mld zł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(80,2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mld zł dla ruchomości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7,6 mld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zł dla nieruchomości)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jest porównywalna z wartością salda  kredytów inwestycyjnych udzielonych firmom przez banki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(101,4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mld zł, wg stanu na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31.12.2015).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Leasing to wciąż główne, obok kredytu, zewnętrzne źródło finansowania inwestycji pracujących w gospodarce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177800" indent="-177800">
              <a:lnSpc>
                <a:spcPts val="1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Wartość aktywnego portfela w ciągu ostatnich 12 miesięcy wzrosła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 15,3%, 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zwiększając się w tym okresie o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11,7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mld zł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77800" indent="-177800">
              <a:lnSpc>
                <a:spcPts val="1000"/>
              </a:lnSpc>
              <a:buFont typeface="Wingdings" pitchFamily="1" charset="2"/>
              <a:buChar char="ü"/>
            </a:pPr>
            <a:endParaRPr lang="pl-PL" sz="1200" dirty="0">
              <a:solidFill>
                <a:srgbClr val="C00000"/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Dane NBP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wskazują na stabilizację dynamiki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akcji kredytowej banków w obszarze inwestycji. W ciągu ostatnich 12 miesięcy saldo kredytów inwestycyjnych zwiększyło się w bankach o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10,1%, wobec wzrostu o 9,9% w 2014 roku.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4572000" y="34197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40" y="792361"/>
            <a:ext cx="8628510" cy="262871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861048"/>
            <a:ext cx="4392487" cy="2306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0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rostokąt 2"/>
          <p:cNvSpPr/>
          <p:nvPr/>
        </p:nvSpPr>
        <p:spPr>
          <a:xfrm>
            <a:off x="323528" y="260648"/>
            <a:ext cx="7196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Aktywa finansowane przez firmy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leasingowe – podział wg kryterium klienta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788475"/>
            <a:ext cx="4392487" cy="2834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4392488" cy="301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pole tekstowe 15"/>
          <p:cNvSpPr txBox="1"/>
          <p:nvPr/>
        </p:nvSpPr>
        <p:spPr>
          <a:xfrm>
            <a:off x="4948479" y="690678"/>
            <a:ext cx="18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932041" y="980728"/>
            <a:ext cx="3491774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Prezentowane dane mają charakter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przybliżonego szacunku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z uwagi na jeszcze niską reprezentację zebranych danych (dane dotyczą firm stanowiących ok. 45% rynku).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Szacunek potwierdza, że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branża leasingowa obsługuje głównie sektor mikro i małych firm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44,5% dla leasingu oraz 58,7% dla pożyczki stanowią klienci o obrotach rocznych do 5 mln zł, czyli kwalifikowanych jako firmy mikro wg kryteriów Ministerstwa Gospodarki.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Najczęściej leasingowaną kategorią środków trwałych są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pojazdy osobowe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dla klientów o średniorocznym obrocie do 5 mln zł. Stanowią one 21% łącznego finansowania w leasingu. Dla finansowania pożyczką jest to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sprzęt rolniczy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dla klientów o obrocie do 5 mln PLN, z 35-proc. udziałem w łącznej produkcji firm leasingowych w pożyczce.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Branża leasingowa w marginalnym stopniu finansuje sektor publiczny.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Również klienci indywidualni stanowią niewielki obszar działalności firm leasingowych, a ich potrzeby inwestycyjne są finansowane głównie pożyczką (najczęściej pojazdy osobowe oraz maszyny rolnicze).</a:t>
            </a:r>
          </a:p>
        </p:txBody>
      </p:sp>
    </p:spTree>
    <p:extLst>
      <p:ext uri="{BB962C8B-B14F-4D97-AF65-F5344CB8AC3E}">
        <p14:creationId xmlns:p14="http://schemas.microsoft.com/office/powerpoint/2010/main" val="34891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905000" y="2819400"/>
            <a:ext cx="533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Wyniki badania koniunktury</a:t>
            </a:r>
            <a:endParaRPr lang="pl-PL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ole tekstowe 19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Badanie koniunktury w branży leasingowej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0" name="Łącznik prostoliniowy 39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Nawias klamrowy zamykający 4"/>
          <p:cNvSpPr/>
          <p:nvPr/>
        </p:nvSpPr>
        <p:spPr>
          <a:xfrm rot="16200000">
            <a:off x="3779912" y="332658"/>
            <a:ext cx="360039" cy="1656182"/>
          </a:xfrm>
          <a:prstGeom prst="rightBrace">
            <a:avLst>
              <a:gd name="adj1" fmla="val 51944"/>
              <a:gd name="adj2" fmla="val 49413"/>
            </a:avLst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4" name="Nawias klamrowy zamykający 43"/>
          <p:cNvSpPr/>
          <p:nvPr/>
        </p:nvSpPr>
        <p:spPr>
          <a:xfrm rot="16200000">
            <a:off x="5472100" y="368661"/>
            <a:ext cx="360040" cy="1584176"/>
          </a:xfrm>
          <a:prstGeom prst="rightBrace">
            <a:avLst>
              <a:gd name="adj1" fmla="val 57075"/>
              <a:gd name="adj2" fmla="val 49413"/>
            </a:avLst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347864" y="692696"/>
            <a:ext cx="1188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b="1" dirty="0" smtClean="0"/>
              <a:t>4Q 2015 / 3Q 2015</a:t>
            </a:r>
            <a:endParaRPr lang="pl-PL" sz="1050" b="1" dirty="0"/>
          </a:p>
        </p:txBody>
      </p:sp>
      <p:sp>
        <p:nvSpPr>
          <p:cNvPr id="45" name="pole tekstowe 44"/>
          <p:cNvSpPr txBox="1"/>
          <p:nvPr/>
        </p:nvSpPr>
        <p:spPr>
          <a:xfrm>
            <a:off x="5004048" y="692696"/>
            <a:ext cx="1188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b="1" dirty="0" smtClean="0"/>
              <a:t>1Q 2016 / 4Q 2015</a:t>
            </a:r>
            <a:endParaRPr lang="pl-PL" sz="1050" b="1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251520" y="400506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467544" y="4437112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Badanie dotyczy oceny koniunktury i jest przeprowadzane wśród osób odpowiedzialnych za sprzedaż w firmach leasingowych zrzeszonych w ZPL.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pl-PL" sz="1200" u="sng" dirty="0" smtClean="0">
              <a:solidFill>
                <a:srgbClr val="C0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Dane dotyczą oceny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mijającego okresu oraz trendów w kolejnym kwartale.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Procentowe kwoty określają jaki udział badanych firm wybrało daną odpowiedź.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pl-PL" sz="12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Ankietowane firmy oczekują wzrostu zatrudnienia oraz stabilizacji aktywności sprzedażowej w I kwartale tego roku. Jednocześnie spodziewają się nieznacznego pogorszenia jakości portfela leasingowego.</a:t>
            </a:r>
          </a:p>
        </p:txBody>
      </p:sp>
      <p:cxnSp>
        <p:nvCxnSpPr>
          <p:cNvPr id="17" name="Łącznik prostoliniowy 16"/>
          <p:cNvCxnSpPr/>
          <p:nvPr/>
        </p:nvCxnSpPr>
        <p:spPr>
          <a:xfrm>
            <a:off x="251520" y="4077072"/>
            <a:ext cx="835292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530995"/>
            <a:ext cx="8318897" cy="2615090"/>
          </a:xfrm>
          <a:prstGeom prst="rect">
            <a:avLst/>
          </a:prstGeom>
        </p:spPr>
      </p:pic>
      <p:cxnSp>
        <p:nvCxnSpPr>
          <p:cNvPr id="43" name="Łącznik prostoliniowy 42"/>
          <p:cNvCxnSpPr/>
          <p:nvPr/>
        </p:nvCxnSpPr>
        <p:spPr>
          <a:xfrm>
            <a:off x="4860032" y="1412777"/>
            <a:ext cx="0" cy="259228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0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Nowa produkcja - prognozowany charakter zmian w grupach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Łącznik prostoliniowy 7"/>
          <p:cNvCxnSpPr/>
          <p:nvPr/>
        </p:nvCxnSpPr>
        <p:spPr>
          <a:xfrm>
            <a:off x="251520" y="4005064"/>
            <a:ext cx="770485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oliniowy 13"/>
          <p:cNvCxnSpPr/>
          <p:nvPr/>
        </p:nvCxnSpPr>
        <p:spPr>
          <a:xfrm>
            <a:off x="251520" y="4005064"/>
            <a:ext cx="770485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ole tekstowe 14"/>
          <p:cNvSpPr txBox="1"/>
          <p:nvPr/>
        </p:nvSpPr>
        <p:spPr>
          <a:xfrm>
            <a:off x="251520" y="413313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251520" y="4725144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Badanie określa jak wg przedstawicieli firm leasingowych zmieni się wartość sfinansowanych aktywów w I kwartale br. w porównaniu do właśnie zamkniętego kwartału.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Prognozowany charakter zmian określono wg głównych grup środków trwałych finansowanych przez branżę leasingową.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pl-PL" sz="12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Badane firmy oczekują w I kwartale 2016 roku wyższego poziomu finansowania dla transportu ciężkiego, maszyn i IT oraz nieruchomości, przy czym zdecydowanie najlepsze perspektywy widzą dla finansowania maszyn i IT. Firmy leasingowe spodziewają się stabilizacji poziomu produkcji w segmencie pojazdów lekkich.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813" y="881017"/>
            <a:ext cx="6257515" cy="300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7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905000" y="2204864"/>
            <a:ext cx="53340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Korzystanie</a:t>
            </a:r>
            <a:b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 </a:t>
            </a:r>
            <a:r>
              <a:rPr lang="pl-PL" sz="4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leasingu przez europejskie i polskie firmy </a:t>
            </a: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MŚP</a:t>
            </a:r>
            <a:endParaRPr lang="pl-PL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3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8729"/>
            <a:ext cx="2859779" cy="3743143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795" y="2270620"/>
            <a:ext cx="2772000" cy="39189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3475" y="1583795"/>
            <a:ext cx="3384000" cy="28461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pole tekstowe 7"/>
          <p:cNvSpPr txBox="1"/>
          <p:nvPr/>
        </p:nvSpPr>
        <p:spPr>
          <a:xfrm>
            <a:off x="179512" y="260648"/>
            <a:ext cx="741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Korzystanie z leasingu przez europejskie i polskie firmy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sektora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MŚP</a:t>
            </a:r>
            <a:b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badania, na które warto zwrócić uwagę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rostokąt 47"/>
          <p:cNvSpPr/>
          <p:nvPr/>
        </p:nvSpPr>
        <p:spPr>
          <a:xfrm>
            <a:off x="619944" y="790780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50" b="1" dirty="0" smtClean="0">
                <a:solidFill>
                  <a:schemeClr val="tx1"/>
                </a:solidFill>
              </a:rPr>
              <a:t>Finansowanie ogółem</a:t>
            </a:r>
            <a:endParaRPr lang="pl-PL" sz="1050" b="1" dirty="0">
              <a:solidFill>
                <a:schemeClr val="tx1"/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11560" y="3959132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50" b="1" dirty="0" smtClean="0">
                <a:solidFill>
                  <a:schemeClr val="tx1"/>
                </a:solidFill>
              </a:rPr>
              <a:t>Struktura finansowania przedmiotów</a:t>
            </a:r>
            <a:endParaRPr lang="pl-PL" sz="1050" b="1" dirty="0">
              <a:solidFill>
                <a:schemeClr val="tx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Aktywa finansowane przez firmy leasingowe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Łącznik prostoliniowy 5"/>
          <p:cNvCxnSpPr/>
          <p:nvPr/>
        </p:nvCxnSpPr>
        <p:spPr>
          <a:xfrm>
            <a:off x="5004048" y="790780"/>
            <a:ext cx="18002" cy="5878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/>
          <p:cNvSpPr txBox="1"/>
          <p:nvPr/>
        </p:nvSpPr>
        <p:spPr>
          <a:xfrm>
            <a:off x="5292080" y="65936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220073" y="1033332"/>
            <a:ext cx="3456384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 21,3 proc. dynamice rynku leasingu uzyskanej w 2014 roku, w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2015 roku obserwowaliśmy dalszy rozwój rynku:</a:t>
            </a: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8175" lvl="2" indent="-180975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3,0%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r/r dla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kw.,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8175" lvl="2" indent="-180975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22,8%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r/r dla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kw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.,</a:t>
            </a:r>
          </a:p>
          <a:p>
            <a:pPr marL="638175" lvl="2" indent="-180975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21,2%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r/r dla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III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kw.,</a:t>
            </a:r>
          </a:p>
          <a:p>
            <a:pPr marL="638175" lvl="2" indent="-180975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17,8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% r/r dla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IV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kw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638175" lvl="2" indent="-180975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Wartość sfinansowanych w ubiegłym roku aktywów wyniosła 49,8 mld zł i przekroczyła rekordowy dotąd wynik z 2014 roku.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Niska dynamika I kwartału wynikała z jednorazowych czynników, jakie miały miejsce rok wcześniej: głównie „okienko kratkowe” dla pojazdów osobowych, ale też lista derogacyjna dla poj. ciężarowych z normą Euro 5.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Dynamiki rynku od II kwartału odzwierciedlały już rzeczywiste zainteresowanie przedsiębiorców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finansowaniem inwestycji przez firmy leasingowe.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łącznego rynku finansowania pozostaje w miarę zrównoważona (pojazdy lekkie, maszyny, transport ciężki), z mniejszym niż w Europie Zachodniej udziałem finansowania nieruchomości.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4139952" y="1201296"/>
            <a:ext cx="958164" cy="25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 smtClean="0"/>
              <a:t>w mln PLN</a:t>
            </a:r>
            <a:endParaRPr lang="pl-PL" sz="1400" dirty="0"/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63" y="1254648"/>
            <a:ext cx="3574800" cy="26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72" y="4441650"/>
            <a:ext cx="3405600" cy="23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2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9512" y="260648"/>
            <a:ext cx="741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Badanie Oxford </a:t>
            </a:r>
            <a:r>
              <a:rPr lang="pl-PL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Economics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potwierdza istotność leasingu dla finansowania rozwoju MŚP w Europie!</a:t>
            </a: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51520" y="4005064"/>
            <a:ext cx="770485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oliniowy 13"/>
          <p:cNvCxnSpPr/>
          <p:nvPr/>
        </p:nvCxnSpPr>
        <p:spPr>
          <a:xfrm>
            <a:off x="395536" y="4005064"/>
            <a:ext cx="770485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ole tekstowe 14"/>
          <p:cNvSpPr txBox="1"/>
          <p:nvPr/>
        </p:nvSpPr>
        <p:spPr>
          <a:xfrm>
            <a:off x="251520" y="413313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porównaniu: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251520" y="4725144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Europejski Bank Inwestycyjny dostarczył 18,5 mld euro finansowania do MŚP za pośrednictwem różnych instytucji w 2013 roku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90 tys. wspartych MŚP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Europejski Fundusz Inwestycyjny alokował 3,4 mld euro wsparcia dla MŚP poprzez swoje gwarancje, mikrofinansowanie zobowiązań za pośrednictwem różnych instytucji w 2013 roku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140 tys. wspartych MŚP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Fundusze Venture Capital wspomogły w finansowaniu 4 tys. MŚP w Europie na łączną kwotę 28,6 mld euro, źródło: Europejskie Stowarzyszenie Venture Capital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39552" y="6525344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3" name="TextBox 8"/>
          <p:cNvSpPr txBox="1"/>
          <p:nvPr/>
        </p:nvSpPr>
        <p:spPr>
          <a:xfrm>
            <a:off x="395536" y="6464369"/>
            <a:ext cx="6615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Źródło: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Oxford Economics, The Use of Leasing Amongst European SMEs,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Oval 1"/>
          <p:cNvSpPr/>
          <p:nvPr/>
        </p:nvSpPr>
        <p:spPr>
          <a:xfrm>
            <a:off x="476545" y="1133745"/>
            <a:ext cx="2340000" cy="234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 smtClean="0"/>
              <a:t>9</a:t>
            </a:r>
            <a:r>
              <a:rPr lang="pl-PL" b="1" dirty="0" smtClean="0"/>
              <a:t> </a:t>
            </a:r>
          </a:p>
          <a:p>
            <a:pPr algn="ctr"/>
            <a:r>
              <a:rPr lang="pl-PL" sz="1600" b="1" dirty="0" smtClean="0"/>
              <a:t>milionów MŚP w Unii Europejskiej korzysta z leasingu</a:t>
            </a:r>
            <a:endParaRPr lang="en-US" sz="1600" b="1" dirty="0"/>
          </a:p>
        </p:txBody>
      </p:sp>
      <p:sp>
        <p:nvSpPr>
          <p:cNvPr id="19" name="Oval 5"/>
          <p:cNvSpPr/>
          <p:nvPr/>
        </p:nvSpPr>
        <p:spPr>
          <a:xfrm>
            <a:off x="3379367" y="1133745"/>
            <a:ext cx="2340000" cy="2340000"/>
          </a:xfrm>
          <a:prstGeom prst="ellipse">
            <a:avLst/>
          </a:prstGeom>
          <a:solidFill>
            <a:srgbClr val="A91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 smtClean="0"/>
              <a:t>104 </a:t>
            </a:r>
            <a:r>
              <a:rPr lang="pl-PL" sz="1400" b="1" dirty="0" smtClean="0"/>
              <a:t>miliardy euro inwestycji MŚP w aktywa trwałe były sfinansowane leasingiem</a:t>
            </a:r>
            <a:endParaRPr lang="en-US" sz="1400" b="1" dirty="0"/>
          </a:p>
        </p:txBody>
      </p:sp>
      <p:sp>
        <p:nvSpPr>
          <p:cNvPr id="20" name="Oval 6"/>
          <p:cNvSpPr/>
          <p:nvPr/>
        </p:nvSpPr>
        <p:spPr>
          <a:xfrm>
            <a:off x="6282190" y="1133745"/>
            <a:ext cx="2340000" cy="2340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 smtClean="0"/>
              <a:t>18,9%</a:t>
            </a:r>
            <a:r>
              <a:rPr lang="pl-PL" b="1" dirty="0" smtClean="0"/>
              <a:t> </a:t>
            </a:r>
            <a:r>
              <a:rPr lang="pl-PL" sz="1400" b="1" dirty="0" smtClean="0"/>
              <a:t>wartości wszystkich inwestycji MŚP w Europie finansowanych jest przy wykorzystaniu leasingu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008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9512" y="260648"/>
            <a:ext cx="74156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Wg Komisji Europejskiej ponad 80% MŚP w UE wykorzystuje zewnętrzne źródła finansowania, z czego ok. 90% pochodzi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 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kredytu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bankowego</a:t>
            </a:r>
            <a:b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lub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 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leasingu 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39552" y="6525344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3" name="TextBox 8"/>
          <p:cNvSpPr txBox="1"/>
          <p:nvPr/>
        </p:nvSpPr>
        <p:spPr>
          <a:xfrm>
            <a:off x="395536" y="6464369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Źródło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Komisja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Europejska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Survey on the access to finance of enterprises (SAFE), Analytical Report 2015</a:t>
            </a:r>
          </a:p>
        </p:txBody>
      </p:sp>
      <p:graphicFrame>
        <p:nvGraphicFramePr>
          <p:cNvPr id="21" name="Chart 15"/>
          <p:cNvGraphicFramePr/>
          <p:nvPr>
            <p:extLst>
              <p:ext uri="{D42A27DB-BD31-4B8C-83A1-F6EECF244321}">
                <p14:modId xmlns:p14="http://schemas.microsoft.com/office/powerpoint/2010/main" val="3835546455"/>
              </p:ext>
            </p:extLst>
          </p:nvPr>
        </p:nvGraphicFramePr>
        <p:xfrm>
          <a:off x="539552" y="1412776"/>
          <a:ext cx="8111611" cy="3600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15"/>
          <p:cNvGraphicFramePr/>
          <p:nvPr>
            <p:extLst>
              <p:ext uri="{D42A27DB-BD31-4B8C-83A1-F6EECF244321}">
                <p14:modId xmlns:p14="http://schemas.microsoft.com/office/powerpoint/2010/main" val="408224154"/>
              </p:ext>
            </p:extLst>
          </p:nvPr>
        </p:nvGraphicFramePr>
        <p:xfrm>
          <a:off x="502423" y="5184195"/>
          <a:ext cx="8111611" cy="495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824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finansowania inwestycji w podziale na kraje (MŚP) – UE-8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39552" y="6525344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3" name="TextBox 8"/>
          <p:cNvSpPr txBox="1"/>
          <p:nvPr/>
        </p:nvSpPr>
        <p:spPr>
          <a:xfrm>
            <a:off x="395536" y="6464369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Źródło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Oxford Economics, The Use of Leasing Amongst European SMEs, 2015</a:t>
            </a:r>
          </a:p>
        </p:txBody>
      </p:sp>
      <p:graphicFrame>
        <p:nvGraphicFramePr>
          <p:cNvPr id="8" name="Chart 15"/>
          <p:cNvGraphicFramePr/>
          <p:nvPr>
            <p:extLst>
              <p:ext uri="{D42A27DB-BD31-4B8C-83A1-F6EECF244321}">
                <p14:modId xmlns:p14="http://schemas.microsoft.com/office/powerpoint/2010/main" val="266458187"/>
              </p:ext>
            </p:extLst>
          </p:nvPr>
        </p:nvGraphicFramePr>
        <p:xfrm>
          <a:off x="510839" y="1178750"/>
          <a:ext cx="8111611" cy="4545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Łącznik prostoliniowy 8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9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787500" y="1024686"/>
            <a:ext cx="6073" cy="40478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81590" y="2998001"/>
            <a:ext cx="78758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81690" y="3301244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IT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36685" y="4381364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ES</a:t>
            </a:r>
            <a:endParaRPr lang="en-US" dirty="0"/>
          </a:p>
        </p:txBody>
      </p:sp>
      <p:graphicFrame>
        <p:nvGraphicFramePr>
          <p:cNvPr id="27" name="Char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820714"/>
              </p:ext>
            </p:extLst>
          </p:nvPr>
        </p:nvGraphicFramePr>
        <p:xfrm>
          <a:off x="116505" y="863715"/>
          <a:ext cx="8865985" cy="5085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37185" y="1411034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UK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27095" y="1861084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FR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12360" y="1456039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3076219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SE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977045" y="3841304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NL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21950" y="2131114"/>
            <a:ext cx="1070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Europe-8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52020" y="1043736"/>
            <a:ext cx="4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PL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819527" y="3026576"/>
            <a:ext cx="3906000" cy="1944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816075" y="1024686"/>
            <a:ext cx="3906000" cy="1944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60752" y="3026576"/>
            <a:ext cx="3906000" cy="1944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57300" y="1024686"/>
            <a:ext cx="3906000" cy="1944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A91F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967155" y="5319211"/>
            <a:ext cx="17551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WYSOKIE WYKORZYSTANIE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61710" y="5319211"/>
            <a:ext cx="17551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NISKIE WYKORZYSTANIE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-635547" y="4121395"/>
            <a:ext cx="17551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NISKA </a:t>
            </a:r>
          </a:p>
          <a:p>
            <a:r>
              <a:rPr lang="pl-PL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PENETRACJA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-635658" y="1761953"/>
            <a:ext cx="17551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WYSOKA PENETRACJA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Penetracja i wykorzystanie leasingu w podziale na kraje (MŚP) – UE-8</a:t>
            </a:r>
          </a:p>
        </p:txBody>
      </p:sp>
      <p:pic>
        <p:nvPicPr>
          <p:cNvPr id="28" name="Obraz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31" name="TextBox 8"/>
          <p:cNvSpPr txBox="1"/>
          <p:nvPr/>
        </p:nvSpPr>
        <p:spPr>
          <a:xfrm>
            <a:off x="395536" y="6464369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Źródło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Oxford Economics, The Use of Leasing Amongst European SMEs, 2015</a:t>
            </a:r>
          </a:p>
        </p:txBody>
      </p:sp>
      <p:cxnSp>
        <p:nvCxnSpPr>
          <p:cNvPr id="32" name="Łącznik prostoliniowy 3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97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6"/>
          <p:cNvSpPr txBox="1">
            <a:spLocks noChangeArrowheads="1"/>
          </p:cNvSpPr>
          <p:nvPr/>
        </p:nvSpPr>
        <p:spPr bwMode="auto">
          <a:xfrm>
            <a:off x="4796575" y="5913856"/>
            <a:ext cx="38258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pl-PL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Źródło: Lewiatan, Finansowanie działalności i rozwoju</a:t>
            </a: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Prostokąt 9"/>
          <p:cNvSpPr/>
          <p:nvPr/>
        </p:nvSpPr>
        <p:spPr>
          <a:xfrm>
            <a:off x="4707015" y="1358770"/>
            <a:ext cx="4256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l-PL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Udział firm korzystających z leasingu w Polsce </a:t>
            </a:r>
          </a:p>
          <a:p>
            <a:pPr algn="ctr"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l-PL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latach 2009-13 i/lub 2014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5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229249"/>
              </p:ext>
            </p:extLst>
          </p:nvPr>
        </p:nvGraphicFramePr>
        <p:xfrm>
          <a:off x="4707015" y="1808821"/>
          <a:ext cx="4050450" cy="3825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15"/>
          <p:cNvGraphicFramePr/>
          <p:nvPr>
            <p:extLst>
              <p:ext uri="{D42A27DB-BD31-4B8C-83A1-F6EECF244321}">
                <p14:modId xmlns:p14="http://schemas.microsoft.com/office/powerpoint/2010/main" val="2478017693"/>
              </p:ext>
            </p:extLst>
          </p:nvPr>
        </p:nvGraphicFramePr>
        <p:xfrm>
          <a:off x="510839" y="1178750"/>
          <a:ext cx="3431091" cy="4365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pole tekstowe 15"/>
          <p:cNvSpPr txBox="1">
            <a:spLocks noChangeArrowheads="1"/>
          </p:cNvSpPr>
          <p:nvPr/>
        </p:nvSpPr>
        <p:spPr bwMode="auto">
          <a:xfrm>
            <a:off x="295908" y="5913856"/>
            <a:ext cx="432109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Źródło: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Oxford Economics, The Use of Leasing Amongst European SMEs,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Prostokąt 9"/>
          <p:cNvSpPr/>
          <p:nvPr/>
        </p:nvSpPr>
        <p:spPr>
          <a:xfrm>
            <a:off x="566555" y="1358770"/>
            <a:ext cx="3789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100" b="1" i="0" u="none" strike="noStrike" kern="1200" baseline="0">
                <a:solidFill>
                  <a:srgbClr val="000000"/>
                </a:solidFill>
                <a:latin typeface="Trebuchet MS" pitchFamily="34" charset="0"/>
                <a:ea typeface="+mn-ea"/>
                <a:cs typeface="+mn-cs"/>
              </a:defRPr>
            </a:pPr>
            <a:r>
              <a:rPr lang="pl-PL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Udział firm korzystających z leasingu </a:t>
            </a:r>
            <a:r>
              <a:rPr lang="pl-PL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 </a:t>
            </a:r>
            <a:r>
              <a:rPr lang="pl-PL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Europie 2010 i 2013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Około 500 tys. polskich MŚP korzysta z leasingu</a:t>
            </a: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cxnSp>
        <p:nvCxnSpPr>
          <p:cNvPr id="17" name="Łącznik prostoliniowy 16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8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15"/>
          <p:cNvGraphicFramePr/>
          <p:nvPr>
            <p:extLst>
              <p:ext uri="{D42A27DB-BD31-4B8C-83A1-F6EECF244321}">
                <p14:modId xmlns:p14="http://schemas.microsoft.com/office/powerpoint/2010/main" val="2741276072"/>
              </p:ext>
            </p:extLst>
          </p:nvPr>
        </p:nvGraphicFramePr>
        <p:xfrm>
          <a:off x="510839" y="1178750"/>
          <a:ext cx="3431091" cy="4545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15"/>
          <p:cNvGraphicFramePr/>
          <p:nvPr>
            <p:extLst>
              <p:ext uri="{D42A27DB-BD31-4B8C-83A1-F6EECF244321}">
                <p14:modId xmlns:p14="http://schemas.microsoft.com/office/powerpoint/2010/main" val="1599745970"/>
              </p:ext>
            </p:extLst>
          </p:nvPr>
        </p:nvGraphicFramePr>
        <p:xfrm>
          <a:off x="5056344" y="1178750"/>
          <a:ext cx="3431091" cy="4545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 mówi nam rata penetracyjna leasingu wśród polskich MŚP?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395536" y="6464369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Źródło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Oxford Economics, The Use of Leasing Amongst European SMEs, 2015</a:t>
            </a: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cxnSp>
        <p:nvCxnSpPr>
          <p:cNvPr id="13" name="Łącznik prostoliniowy 12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5"/>
          <p:cNvGraphicFramePr/>
          <p:nvPr>
            <p:extLst>
              <p:ext uri="{D42A27DB-BD31-4B8C-83A1-F6EECF244321}">
                <p14:modId xmlns:p14="http://schemas.microsoft.com/office/powerpoint/2010/main" val="1921421665"/>
              </p:ext>
            </p:extLst>
          </p:nvPr>
        </p:nvGraphicFramePr>
        <p:xfrm>
          <a:off x="539552" y="1412760"/>
          <a:ext cx="8111611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1222503" y="1772816"/>
            <a:ext cx="504000" cy="144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>
            <a:off x="179512" y="260648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Najnowsze dane potwierdzają istotność leasingu dla polskich MŚP </a:t>
            </a:r>
            <a:b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Wykorzystanie leasingu lub zakupu na raty w ciągu ostatnich 6 miesięcy </a:t>
            </a: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pl-PL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IV-IX 2015) przez MŚP w podziale na kraje UE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11" name="TextBox 8"/>
          <p:cNvSpPr txBox="1"/>
          <p:nvPr/>
        </p:nvSpPr>
        <p:spPr>
          <a:xfrm>
            <a:off x="395536" y="6464369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Źródło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Komisja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Europejska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Survey on the access to finance of enterprises (SAFE), Analytical Report 2015</a:t>
            </a:r>
          </a:p>
        </p:txBody>
      </p:sp>
    </p:spTree>
    <p:extLst>
      <p:ext uri="{BB962C8B-B14F-4D97-AF65-F5344CB8AC3E}">
        <p14:creationId xmlns:p14="http://schemas.microsoft.com/office/powerpoint/2010/main" val="299939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905000" y="2819400"/>
            <a:ext cx="533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pl-PL" sz="4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Otoczenie makroekonomiczne</a:t>
            </a:r>
          </a:p>
        </p:txBody>
      </p:sp>
    </p:spTree>
    <p:extLst>
      <p:ext uri="{BB962C8B-B14F-4D97-AF65-F5344CB8AC3E}">
        <p14:creationId xmlns:p14="http://schemas.microsoft.com/office/powerpoint/2010/main" val="15797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44624"/>
            <a:ext cx="734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Bardzo korzystne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stabilne trendy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rynku pracy – główna siła polskiej gospodarki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292080" y="2136104"/>
            <a:ext cx="338437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Mamy zarówno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spadek stopy bezrobocia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(o 1,6 pp. w 2015 roku), jak i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stabilny wzrost zatrudnienia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gospodarce narodowej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Przyspieszenie dynamiki zatrudnienia w sektorze firm 10+ do 1,4% r/r w grudniu 2015 roku, przy średniej dynamice 1,0% r/r za poprzednie 6 miesięcy.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 korzystne trendy utrzymają się w 2016 roku, przy czym skala poprawy na rynku pracy nie będzie już tak wyraźna jak w ub. roku.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Stopa bezrobocia na koniec 2016 roku spadnie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nieznacznie poniżej 9,0%.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5192713" y="1482985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747"/>
            <a:ext cx="4654733" cy="237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654733" cy="249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89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116632"/>
            <a:ext cx="7343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Korzystne trendy na rynku pracy utrzymają się w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 roku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45065" y="4950460"/>
            <a:ext cx="8175407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Główne badania ankietowe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(GUS, NBP, PMI, </a:t>
            </a:r>
            <a:r>
              <a:rPr lang="pl-PL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Randstad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pl-PL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Manpower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wskazują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że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pracodawcy zamierzają utrzymać wzrost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poziomu zatrudnienia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firmach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Liczba dostępnych ofert pracy (rekordowa w II półroczu 2015) i plany pracodawców pozwalają oczekiwać, że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utrzyma się stabilny wzrost wynagrodzeń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W ujęciu nominalnym wzrost płac przyspieszy z 3,5% r/r w 2015 roku do ok. 4,5% w 2016. Presja płacowa pozostanie więc umiarkowana, biorąc pod uwagę niski już poziom bezrobocia i skalę podwyżek w latach 2007-2008.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467544" y="458112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645065" y="1463258"/>
            <a:ext cx="3789069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100" b="1" dirty="0" smtClean="0"/>
              <a:t>Wskaźnik prognoz zatrudnienia wg</a:t>
            </a:r>
            <a:r>
              <a:rPr lang="en-GB" sz="1100" b="1" dirty="0" smtClean="0"/>
              <a:t> NBP </a:t>
            </a:r>
            <a:r>
              <a:rPr lang="pl-PL" sz="1100" b="1" dirty="0" smtClean="0"/>
              <a:t>na poziomie </a:t>
            </a:r>
            <a:r>
              <a:rPr lang="en-GB" sz="1100" b="1" dirty="0" smtClean="0"/>
              <a:t>7</a:t>
            </a:r>
            <a:r>
              <a:rPr lang="pl-PL" sz="1100" b="1" dirty="0" smtClean="0"/>
              <a:t>,1</a:t>
            </a:r>
            <a:r>
              <a:rPr lang="en-GB" sz="1100" b="1" dirty="0" smtClean="0"/>
              <a:t>%</a:t>
            </a:r>
            <a:r>
              <a:rPr lang="pl-PL" sz="1100" b="1" dirty="0" smtClean="0"/>
              <a:t> w IV kw. 2015 roku</a:t>
            </a:r>
            <a:r>
              <a:rPr lang="en-GB" sz="1100" b="1" dirty="0" smtClean="0"/>
              <a:t> (+</a:t>
            </a:r>
            <a:r>
              <a:rPr lang="pl-PL" sz="1100" b="1" dirty="0" smtClean="0"/>
              <a:t>0,3</a:t>
            </a:r>
            <a:r>
              <a:rPr lang="en-GB" sz="1100" b="1" dirty="0" smtClean="0"/>
              <a:t> pp. </a:t>
            </a:r>
            <a:r>
              <a:rPr lang="pl-PL" sz="1100" b="1" dirty="0" smtClean="0"/>
              <a:t>r/r</a:t>
            </a:r>
            <a:r>
              <a:rPr lang="en-GB" sz="1100" b="1" dirty="0" smtClean="0"/>
              <a:t>)</a:t>
            </a:r>
            <a:r>
              <a:rPr lang="pl-PL" sz="1100" b="1" dirty="0" smtClean="0"/>
              <a:t>, zdecydowanie powyżej długoterminowej średniej</a:t>
            </a:r>
            <a:endParaRPr lang="en-GB" sz="1100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6776"/>
            <a:ext cx="4104456" cy="245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6776"/>
            <a:ext cx="3911988" cy="245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22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/>
          <p:cNvSpPr/>
          <p:nvPr/>
        </p:nvSpPr>
        <p:spPr>
          <a:xfrm>
            <a:off x="683568" y="790780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50" b="1" dirty="0" smtClean="0">
                <a:solidFill>
                  <a:schemeClr val="tx1"/>
                </a:solidFill>
              </a:rPr>
              <a:t>Finansowanie leasingiem</a:t>
            </a:r>
            <a:endParaRPr lang="pl-PL" sz="1050" b="1" dirty="0">
              <a:solidFill>
                <a:schemeClr val="tx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Aktywa finansowane leasingiem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212525"/>
              </p:ext>
            </p:extLst>
          </p:nvPr>
        </p:nvGraphicFramePr>
        <p:xfrm>
          <a:off x="4765913" y="4077072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Prostokąt 17"/>
          <p:cNvSpPr/>
          <p:nvPr/>
        </p:nvSpPr>
        <p:spPr>
          <a:xfrm>
            <a:off x="683568" y="3959132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827584" y="4005064"/>
            <a:ext cx="3816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50" b="1" dirty="0" smtClean="0"/>
              <a:t>Struktura przedmiotów finansowanych leasingiem</a:t>
            </a:r>
            <a:endParaRPr lang="pl-PL" sz="1050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4139952" y="1201296"/>
            <a:ext cx="958164" cy="25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 smtClean="0"/>
              <a:t>w mln PLN</a:t>
            </a:r>
            <a:endParaRPr lang="pl-PL" sz="1400" dirty="0"/>
          </a:p>
        </p:txBody>
      </p:sp>
      <p:cxnSp>
        <p:nvCxnSpPr>
          <p:cNvPr id="32" name="Łącznik prostoliniowy 31"/>
          <p:cNvCxnSpPr/>
          <p:nvPr/>
        </p:nvCxnSpPr>
        <p:spPr>
          <a:xfrm>
            <a:off x="5004048" y="790780"/>
            <a:ext cx="18002" cy="5878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/>
          <p:cNvSpPr txBox="1"/>
          <p:nvPr/>
        </p:nvSpPr>
        <p:spPr>
          <a:xfrm>
            <a:off x="5292080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220073" y="1134036"/>
            <a:ext cx="3384376" cy="435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Dynamika aktywów sfinansowanych leasingiem po 20,3-proc. wyniku za 2014 rok, w ubiegłym roku wyniosła 16,7%.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Leasing wciąż stanowi główne narzędzie finansowania inwestycji przez firmy leasingowe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Tą drogą sfinansowano w ubiegłym roku 85,2% wszystkich aktywów, czyli nieznacznie więcej niż w 2014, kiedy udział ten wyniósł 83,8%.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 tego powodu dynamiki zmian na rynku finansowania leasingiem oraz ich charakter są analogiczne do zmian obserwowanych na łącznym rynku finansowania aktywów. Niski wynik I kwartału odzwierciedla wysoką bazę ub. roku w segmencie OSD.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rynku finansowania leasingiem charakteryzuje się większym udziałem pojazdów lekkich oraz porównywalnymi udziałami transportu ciężkiego i maszyn.</a:t>
            </a: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96" y="1196752"/>
            <a:ext cx="3574800" cy="26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96" y="4448176"/>
            <a:ext cx="3405600" cy="23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7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44624"/>
            <a:ext cx="741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Mocny rynek pracy przekłada się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coraz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wyraźniej na wzrost konsumpcji prywatnej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235674" y="1270065"/>
            <a:ext cx="3440782" cy="435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Wzrost zatrudnienia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w firmach i  realnych płac  średnio o 4,5% r/r w 2015 roku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zwiększają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wyraźnie rozporządzalne dochody gospodarstw domowych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(5,4% r/r w IV kw. wobec 5,3% r/r w III kw.).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Przy bardzo dobrych (prawie rekordowych) nastrojach konsumentów mamy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stabilny wzrost konsumpcji prywatnej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(lekko powyżej 3 proc. r/r).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Wyższe odczyty sprzedaży detalicznej w IV kwartale (5,4% r/r wobec 2,8% r/r w III kw., z 7,0% r/r za sam grudzień)  sugerują przyspieszenie konsumpcji w końcówce ub. roku. 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Rok 2016 – dodatkowe wsparcie ze strony programu 500+, co przełoży się na wzrost konsumpcji o blisko 4 proc. r/r od II kw. br. 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Wydatki konsumentów będą stabilizować tempo wzrostu gospodarczego i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pozostaną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gwarantem dla inwestycji MŚP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5220072" y="90073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5" y="908720"/>
            <a:ext cx="4325734" cy="260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5" y="3725642"/>
            <a:ext cx="4325734" cy="207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25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44624"/>
            <a:ext cx="741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Stabilna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poprawa gospodarek strefy euro,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tym najważniejszej dla nas gospodarki niemieckiej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436096" y="1493373"/>
            <a:ext cx="32403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Utrzymane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solidne tempo wzrostu PKB w strefie euro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(1,6% r/r , z 1,7% r/r dla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Niemiec w III kw. ub. roku).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Wzrost gospodarczy oparty głównie na mocnym popycie krajowym dzięki wydatkom konsumentów.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Główne indeksy nastrojów sygnalizują dalszą stabilną poprawę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lub stabilizację sytuacji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gospodarczej (PMI, </a:t>
            </a:r>
            <a:r>
              <a:rPr lang="pl-PL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Ifo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Działają główne motory wzrostu: niskie ceny ropy, bardzo luźna polityka pieniężna EBC, </a:t>
            </a:r>
            <a:b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słabe euro. 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Spowolnienie w Chinach jest ważne (szczególnie dla Niemiec), ale nie decydujące dla utrzymania stabilnego tempa rozwoju Eurolandu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Oczekiwany wzrost  PKB strefy euro w 2016 roku to 1,7%-1,8%, z 1,9% dla Niemiec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5436096" y="90073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66" y="980728"/>
            <a:ext cx="4545013" cy="236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67" y="3524534"/>
            <a:ext cx="4545013" cy="245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36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44624"/>
            <a:ext cx="741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Stabilna aktywność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przemyśle i likwidacja zewnętrznych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nierównowag powinny sprzyjać zmianie pozycjonowania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Polski wśród krajów regionu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004048" y="1062028"/>
            <a:ext cx="3672408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Mocny rynek pracy i relatywnie korzystne otoczenie gospodarcze przekładają się na aktywność w przemyśle i likwidację zewnętrznych nierównowag.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Strefa euro – główny motor wzrostu naszego eksportu o 7,9% za I-XI 2015, z 12,6-proc. wynikiem za listopad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Kierujemy tu 57% zagranicznej sprzedaży (79% do UE).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Malejące znaczenie kryzysu gospodarczego w Rosji dla polskiej gospodarki (spadek udziału eksportu poniżej 3 proc.).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Oczekiwane dalsze przyspieszenie wzrostu eksportu w 2016 roku: nawet powyżej 9 proc., w dużej mierze za sprawą reorientacji geograficznej naszej sprzedaży zagranicznej.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Stabilny popyt krajowy i rosnący eksport z pozytywnym przełożeniem na dynamikę produkcji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przemysłowej, szczególnie w obszarze przetwórstwa przemysłowego (przy słabszych wynikach dla górnictwa). 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się utrzyma w 2016 roku.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Ostatnie odczyty PMI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(z 52,1 pkt. w grudniu) sugerują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wzrost produkcji przemysłowej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rzędu 5,5-6,0 proc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w 2016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roku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wobec 4,9% za ubiegły rok.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5220072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7" y="980728"/>
            <a:ext cx="4149165" cy="253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7" y="3699741"/>
            <a:ext cx="4149165" cy="241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5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44624"/>
            <a:ext cx="7581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Od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kwartałów mamy bezprecedensową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stabilizację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dynamiki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PKB w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okolicach 3,5%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r/r. Utrzymujemy bazową prognozę 3,6-proc. wzrostu w 2016 roku.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56" y="764704"/>
            <a:ext cx="417353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42" y="3212976"/>
            <a:ext cx="4194158" cy="241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ymbol zastępczy zawartości 2"/>
          <p:cNvSpPr txBox="1">
            <a:spLocks/>
          </p:cNvSpPr>
          <p:nvPr/>
        </p:nvSpPr>
        <p:spPr>
          <a:xfrm>
            <a:off x="4695127" y="1317526"/>
            <a:ext cx="1700386" cy="4248472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0" indent="-360000" algn="l" defTabSz="515813" rtl="0" eaLnBrk="1" latinLnBrk="0" hangingPunct="1">
              <a:lnSpc>
                <a:spcPct val="100000"/>
              </a:lnSpc>
              <a:spcBef>
                <a:spcPts val="600"/>
              </a:spcBef>
              <a:buSzPct val="100000"/>
              <a:buFontTx/>
              <a:buBlip>
                <a:blip r:embed="rId5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180000" algn="l" defTabSz="515813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737373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00" indent="-252000" algn="l" defTabSz="515813" rtl="0" eaLnBrk="1" latinLnBrk="0" hangingPunct="1">
              <a:lnSpc>
                <a:spcPct val="100000"/>
              </a:lnSpc>
              <a:spcBef>
                <a:spcPts val="300"/>
              </a:spcBef>
              <a:buSzPct val="100000"/>
              <a:buFont typeface="Arial" panose="020B0604020202020204" pitchFamily="34" charset="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5346" indent="-257907" algn="l" defTabSz="515813" rtl="0" eaLnBrk="1" latinLnBrk="0" hangingPunct="1">
              <a:spcBef>
                <a:spcPct val="20000"/>
              </a:spcBef>
              <a:buSzPct val="105000"/>
              <a:buFontTx/>
              <a:buBlip>
                <a:blip r:embed="rId5"/>
              </a:buBlip>
              <a:defRPr sz="2400" kern="120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4pPr>
            <a:lvl5pPr marL="2321159" indent="-257907" algn="l" defTabSz="515813" rtl="0" eaLnBrk="1" latinLnBrk="0" hangingPunct="1">
              <a:spcBef>
                <a:spcPct val="20000"/>
              </a:spcBef>
              <a:buSzPct val="105000"/>
              <a:buFontTx/>
              <a:buBlip>
                <a:blip r:embed="rId5"/>
              </a:buBlip>
              <a:defRPr sz="2400" kern="120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5pPr>
            <a:lvl6pPr marL="2836972" indent="-257907" algn="l" defTabSz="515813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52785" indent="-257907" algn="l" defTabSz="515813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68598" indent="-257907" algn="l" defTabSz="515813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4411" indent="-257907" algn="l" defTabSz="515813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PKB</a:t>
            </a:r>
            <a:r>
              <a:rPr lang="en-GB" sz="3700" b="1" dirty="0" smtClean="0"/>
              <a:t> (</a:t>
            </a:r>
            <a:r>
              <a:rPr lang="en-GB" sz="3700" b="1" dirty="0" err="1" smtClean="0"/>
              <a:t>nSA</a:t>
            </a:r>
            <a:r>
              <a:rPr lang="en-GB" sz="3700" b="1" dirty="0" smtClean="0"/>
              <a:t>):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Wkład popytu krajowego</a:t>
            </a:r>
            <a:r>
              <a:rPr lang="en-GB" sz="3700" b="1" dirty="0" smtClean="0"/>
              <a:t>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Wkład eksportu</a:t>
            </a:r>
            <a:r>
              <a:rPr lang="pl-PL" sz="3700" b="1" dirty="0"/>
              <a:t> </a:t>
            </a:r>
            <a:r>
              <a:rPr lang="pl-PL" sz="3700" b="1" dirty="0" smtClean="0"/>
              <a:t>netto:</a:t>
            </a:r>
            <a:endParaRPr lang="en-GB" sz="3700" b="1" dirty="0" smtClean="0"/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Konsumpcja prywatna</a:t>
            </a:r>
            <a:r>
              <a:rPr lang="en-GB" sz="3700" b="1" dirty="0" smtClean="0"/>
              <a:t>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Nakłady inwestycyjne</a:t>
            </a:r>
            <a:r>
              <a:rPr lang="en-GB" sz="3700" b="1" dirty="0" smtClean="0"/>
              <a:t>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pl-PL" sz="3700" b="1" dirty="0" smtClean="0"/>
              <a:t>Eksport</a:t>
            </a:r>
            <a:r>
              <a:rPr lang="en-GB" sz="3700" b="1" dirty="0" smtClean="0"/>
              <a:t>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endParaRPr lang="en-GB" sz="3000" b="1" dirty="0" smtClean="0"/>
          </a:p>
          <a:p>
            <a:pPr marL="180975" indent="-180975">
              <a:buFont typeface="Wingdings" pitchFamily="2" charset="2"/>
              <a:buChar char="Ø"/>
            </a:pPr>
            <a:r>
              <a:rPr lang="en-GB" sz="3700" b="1" dirty="0" smtClean="0"/>
              <a:t>Import:</a:t>
            </a:r>
          </a:p>
          <a:p>
            <a:pPr marL="180975" indent="-180975">
              <a:buFont typeface="Wingdings" pitchFamily="2" charset="2"/>
              <a:buChar char="Ø"/>
            </a:pPr>
            <a:endParaRPr lang="en-GB" sz="1200" b="1" dirty="0" smtClean="0"/>
          </a:p>
        </p:txBody>
      </p:sp>
      <p:sp>
        <p:nvSpPr>
          <p:cNvPr id="18" name="Symbol zastępczy zawartości 2"/>
          <p:cNvSpPr txBox="1">
            <a:spLocks/>
          </p:cNvSpPr>
          <p:nvPr/>
        </p:nvSpPr>
        <p:spPr bwMode="auto">
          <a:xfrm>
            <a:off x="6228185" y="1317526"/>
            <a:ext cx="845664" cy="4248472"/>
          </a:xfrm>
          <a:prstGeom prst="rect">
            <a:avLst/>
          </a:prstGeom>
          <a:noFill/>
          <a:ln w="12700">
            <a:solidFill>
              <a:schemeClr val="tx2"/>
            </a:solidFill>
            <a:prstDash val="sys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254000" indent="-254000" eaLnBrk="1" hangingPunct="1">
              <a:spcBef>
                <a:spcPct val="20000"/>
              </a:spcBef>
              <a:buClr>
                <a:srgbClr val="15945C"/>
              </a:buClr>
              <a:buFont typeface="Wingdings" pitchFamily="2" charset="2"/>
              <a:buChar char="Ø"/>
              <a:defRPr sz="1200" b="1" kern="0">
                <a:solidFill>
                  <a:srgbClr val="FF0000"/>
                </a:solidFill>
                <a:latin typeface="+mn-lt"/>
                <a:ea typeface="+mn-ea"/>
              </a:defRPr>
            </a:lvl1pPr>
            <a:lvl2pPr marL="255588" indent="6350" eaLnBrk="1" hangingPunct="1">
              <a:spcBef>
                <a:spcPct val="20000"/>
              </a:spcBef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latin typeface="+mn-lt"/>
                <a:ea typeface="+mn-ea"/>
              </a:defRPr>
            </a:lvl3pPr>
            <a:lvl4pPr marL="576263" indent="-117475" eaLnBrk="1" hangingPunct="1">
              <a:spcBef>
                <a:spcPct val="20000"/>
              </a:spcBef>
              <a:buClr>
                <a:schemeClr val="accent2"/>
              </a:buClr>
              <a:buFont typeface="Wingdings" pitchFamily="-32" charset="2"/>
              <a:buChar char="§"/>
              <a:defRPr sz="1400" b="0">
                <a:latin typeface="+mn-lt"/>
                <a:ea typeface="+mn-ea"/>
              </a:defRPr>
            </a:lvl4pPr>
            <a:lvl5pPr marL="577850" eaLnBrk="1" hangingPunct="1">
              <a:spcBef>
                <a:spcPct val="20000"/>
              </a:spcBef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GB" dirty="0" smtClean="0">
                <a:solidFill>
                  <a:srgbClr val="0D6744"/>
                </a:solidFill>
              </a:rPr>
              <a:t>3,7%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+2,8 pp.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+0,9 pp.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3,1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11,5%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8,4%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6,8% r/r</a:t>
            </a:r>
          </a:p>
          <a:p>
            <a:pPr marL="0" indent="0" algn="ctr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Symbol zastępczy zawartości 2"/>
          <p:cNvSpPr txBox="1">
            <a:spLocks/>
          </p:cNvSpPr>
          <p:nvPr/>
        </p:nvSpPr>
        <p:spPr bwMode="auto">
          <a:xfrm>
            <a:off x="5796136" y="995647"/>
            <a:ext cx="1512168" cy="33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4000" indent="-254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5945C"/>
              </a:buClr>
              <a:buFont typeface="Wingdings" pitchFamily="-32" charset="2"/>
              <a:buChar char="n"/>
              <a:defRPr sz="2000" b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55588" indent="6350" algn="l" rtl="0" eaLnBrk="1" fontAlgn="base" hangingPunct="1">
              <a:spcBef>
                <a:spcPct val="20000"/>
              </a:spcBef>
              <a:spcAft>
                <a:spcPct val="0"/>
              </a:spcAft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576263" indent="-1174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-32" charset="2"/>
              <a:buChar char="§"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5778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1" algn="ctr">
              <a:spcAft>
                <a:spcPts val="300"/>
              </a:spcAft>
            </a:pPr>
            <a:r>
              <a:rPr lang="pl-PL" b="1" kern="0" dirty="0" smtClean="0"/>
              <a:t>I kw.</a:t>
            </a:r>
            <a:r>
              <a:rPr lang="en-GB" b="1" kern="0" dirty="0" smtClean="0"/>
              <a:t> 15</a:t>
            </a:r>
            <a:endParaRPr lang="en-GB" b="1" i="1" kern="0" dirty="0" smtClean="0"/>
          </a:p>
        </p:txBody>
      </p:sp>
      <p:cxnSp>
        <p:nvCxnSpPr>
          <p:cNvPr id="20" name="Łącznik prostoliniowy 12"/>
          <p:cNvCxnSpPr/>
          <p:nvPr/>
        </p:nvCxnSpPr>
        <p:spPr bwMode="auto">
          <a:xfrm>
            <a:off x="4695127" y="1749574"/>
            <a:ext cx="43646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Łącznik prostoliniowy 13"/>
          <p:cNvCxnSpPr/>
          <p:nvPr/>
        </p:nvCxnSpPr>
        <p:spPr bwMode="auto">
          <a:xfrm>
            <a:off x="4695127" y="2469654"/>
            <a:ext cx="43646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Łącznik prostoliniowy 14"/>
          <p:cNvCxnSpPr/>
          <p:nvPr/>
        </p:nvCxnSpPr>
        <p:spPr bwMode="auto">
          <a:xfrm>
            <a:off x="4695127" y="3117726"/>
            <a:ext cx="436468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Łącznik prostoliniowy 15"/>
          <p:cNvCxnSpPr/>
          <p:nvPr/>
        </p:nvCxnSpPr>
        <p:spPr bwMode="auto">
          <a:xfrm>
            <a:off x="4695127" y="3693790"/>
            <a:ext cx="43646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Symbol zastępczy zawartości 2"/>
          <p:cNvSpPr txBox="1">
            <a:spLocks/>
          </p:cNvSpPr>
          <p:nvPr/>
        </p:nvSpPr>
        <p:spPr bwMode="auto">
          <a:xfrm>
            <a:off x="7236296" y="1317526"/>
            <a:ext cx="778346" cy="4248472"/>
          </a:xfrm>
          <a:prstGeom prst="rect">
            <a:avLst/>
          </a:prstGeom>
          <a:noFill/>
          <a:ln w="12700">
            <a:solidFill>
              <a:schemeClr val="tx2"/>
            </a:solidFill>
            <a:prstDash val="sys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254000" indent="-254000" eaLnBrk="1" hangingPunct="1">
              <a:spcBef>
                <a:spcPct val="20000"/>
              </a:spcBef>
              <a:buClr>
                <a:srgbClr val="15945C"/>
              </a:buClr>
              <a:buFont typeface="Wingdings" pitchFamily="2" charset="2"/>
              <a:buChar char="Ø"/>
              <a:defRPr sz="1200" b="1" kern="0">
                <a:solidFill>
                  <a:srgbClr val="FF0000"/>
                </a:solidFill>
                <a:latin typeface="+mn-lt"/>
                <a:ea typeface="+mn-ea"/>
              </a:defRPr>
            </a:lvl1pPr>
            <a:lvl2pPr marL="255588" indent="6350" eaLnBrk="1" hangingPunct="1">
              <a:spcBef>
                <a:spcPct val="20000"/>
              </a:spcBef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latin typeface="+mn-lt"/>
                <a:ea typeface="+mn-ea"/>
              </a:defRPr>
            </a:lvl3pPr>
            <a:lvl4pPr marL="576263" indent="-117475" eaLnBrk="1" hangingPunct="1">
              <a:spcBef>
                <a:spcPct val="20000"/>
              </a:spcBef>
              <a:buClr>
                <a:schemeClr val="accent2"/>
              </a:buClr>
              <a:buFont typeface="Wingdings" pitchFamily="-32" charset="2"/>
              <a:buChar char="§"/>
              <a:defRPr sz="1400" b="0">
                <a:latin typeface="+mn-lt"/>
                <a:ea typeface="+mn-ea"/>
              </a:defRPr>
            </a:lvl4pPr>
            <a:lvl5pPr marL="577850" eaLnBrk="1" hangingPunct="1">
              <a:spcBef>
                <a:spcPct val="20000"/>
              </a:spcBef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GB" dirty="0" smtClean="0">
                <a:solidFill>
                  <a:srgbClr val="0D6744"/>
                </a:solidFill>
              </a:rPr>
              <a:t>3,3%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+3,1 pp.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0,2 pp.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3,1%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6,1%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4,8%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4,5% r/r</a:t>
            </a:r>
          </a:p>
          <a:p>
            <a:pPr marL="0" indent="0" algn="ctr">
              <a:buNone/>
            </a:pPr>
            <a:endParaRPr lang="en-GB" dirty="0"/>
          </a:p>
        </p:txBody>
      </p:sp>
      <p:sp>
        <p:nvSpPr>
          <p:cNvPr id="25" name="Symbol zastępczy zawartości 2"/>
          <p:cNvSpPr txBox="1">
            <a:spLocks/>
          </p:cNvSpPr>
          <p:nvPr/>
        </p:nvSpPr>
        <p:spPr bwMode="auto">
          <a:xfrm>
            <a:off x="6912618" y="995647"/>
            <a:ext cx="1163316" cy="33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4000" indent="-254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5945C"/>
              </a:buClr>
              <a:buFont typeface="Wingdings" pitchFamily="-32" charset="2"/>
              <a:buChar char="n"/>
              <a:defRPr sz="2000" b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55588" indent="6350" algn="l" rtl="0" eaLnBrk="1" fontAlgn="base" hangingPunct="1">
              <a:spcBef>
                <a:spcPct val="20000"/>
              </a:spcBef>
              <a:spcAft>
                <a:spcPct val="0"/>
              </a:spcAft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576263" indent="-1174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-32" charset="2"/>
              <a:buChar char="§"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5778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1" algn="ctr">
              <a:spcAft>
                <a:spcPts val="300"/>
              </a:spcAft>
            </a:pPr>
            <a:r>
              <a:rPr lang="pl-PL" b="1" kern="0" dirty="0" smtClean="0"/>
              <a:t>II kw. </a:t>
            </a:r>
            <a:r>
              <a:rPr lang="en-GB" b="1" kern="0" dirty="0" smtClean="0"/>
              <a:t>15</a:t>
            </a:r>
            <a:endParaRPr lang="en-GB" b="1" i="1" kern="0" dirty="0" smtClean="0"/>
          </a:p>
        </p:txBody>
      </p:sp>
      <p:cxnSp>
        <p:nvCxnSpPr>
          <p:cNvPr id="26" name="Łącznik prostoliniowy 19"/>
          <p:cNvCxnSpPr/>
          <p:nvPr/>
        </p:nvCxnSpPr>
        <p:spPr bwMode="auto">
          <a:xfrm>
            <a:off x="4695127" y="4989934"/>
            <a:ext cx="43646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Symbol zastępczy zawartości 2"/>
          <p:cNvSpPr txBox="1">
            <a:spLocks/>
          </p:cNvSpPr>
          <p:nvPr/>
        </p:nvSpPr>
        <p:spPr bwMode="auto">
          <a:xfrm>
            <a:off x="8100392" y="1317526"/>
            <a:ext cx="773757" cy="4248472"/>
          </a:xfrm>
          <a:prstGeom prst="rect">
            <a:avLst/>
          </a:prstGeom>
          <a:noFill/>
          <a:ln w="12700">
            <a:solidFill>
              <a:schemeClr val="tx2"/>
            </a:solidFill>
            <a:prstDash val="sys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254000" indent="-254000" eaLnBrk="1" hangingPunct="1">
              <a:spcBef>
                <a:spcPct val="20000"/>
              </a:spcBef>
              <a:buClr>
                <a:srgbClr val="15945C"/>
              </a:buClr>
              <a:buFont typeface="Wingdings" pitchFamily="2" charset="2"/>
              <a:buChar char="Ø"/>
              <a:defRPr sz="1200" b="1" kern="0">
                <a:solidFill>
                  <a:srgbClr val="FF0000"/>
                </a:solidFill>
                <a:latin typeface="+mn-lt"/>
                <a:ea typeface="+mn-ea"/>
              </a:defRPr>
            </a:lvl1pPr>
            <a:lvl2pPr marL="255588" indent="6350" eaLnBrk="1" hangingPunct="1">
              <a:spcBef>
                <a:spcPct val="20000"/>
              </a:spcBef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latin typeface="+mn-lt"/>
                <a:ea typeface="+mn-ea"/>
              </a:defRPr>
            </a:lvl3pPr>
            <a:lvl4pPr marL="576263" indent="-117475" eaLnBrk="1" hangingPunct="1">
              <a:spcBef>
                <a:spcPct val="20000"/>
              </a:spcBef>
              <a:buClr>
                <a:schemeClr val="accent2"/>
              </a:buClr>
              <a:buFont typeface="Wingdings" pitchFamily="-32" charset="2"/>
              <a:buChar char="§"/>
              <a:defRPr sz="1400" b="0">
                <a:latin typeface="+mn-lt"/>
                <a:ea typeface="+mn-ea"/>
              </a:defRPr>
            </a:lvl4pPr>
            <a:lvl5pPr marL="577850" eaLnBrk="1" hangingPunct="1">
              <a:spcBef>
                <a:spcPct val="20000"/>
              </a:spcBef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GB" dirty="0" smtClean="0">
                <a:solidFill>
                  <a:srgbClr val="0D6744"/>
                </a:solidFill>
              </a:rPr>
              <a:t>3,5%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+3,1 pp.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rgbClr val="737373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+0,4 pp.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3,1%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4,6%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3,9% r/r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>
                <a:solidFill>
                  <a:srgbClr val="737373"/>
                </a:solidFill>
              </a:rPr>
              <a:t>3,1% r/r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Symbol zastępczy zawartości 2"/>
          <p:cNvSpPr txBox="1">
            <a:spLocks/>
          </p:cNvSpPr>
          <p:nvPr/>
        </p:nvSpPr>
        <p:spPr bwMode="auto">
          <a:xfrm>
            <a:off x="7760734" y="987710"/>
            <a:ext cx="1230911" cy="33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4000" indent="-254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5945C"/>
              </a:buClr>
              <a:buFont typeface="Wingdings" pitchFamily="-32" charset="2"/>
              <a:buChar char="n"/>
              <a:defRPr sz="2000" b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55588" indent="6350" algn="l" rtl="0" eaLnBrk="1" fontAlgn="base" hangingPunct="1">
              <a:spcBef>
                <a:spcPct val="20000"/>
              </a:spcBef>
              <a:spcAft>
                <a:spcPct val="0"/>
              </a:spcAft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576263" indent="-1174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-32" charset="2"/>
              <a:buChar char="§"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5778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algn="l" rtl="0" eaLnBrk="1" fontAlgn="base" hangingPunct="1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1" algn="ctr">
              <a:spcAft>
                <a:spcPts val="300"/>
              </a:spcAft>
            </a:pPr>
            <a:r>
              <a:rPr lang="pl-PL" b="1" kern="0" dirty="0" smtClean="0"/>
              <a:t>III kw.</a:t>
            </a:r>
            <a:r>
              <a:rPr lang="en-GB" b="1" kern="0" dirty="0" smtClean="0"/>
              <a:t>15</a:t>
            </a:r>
            <a:endParaRPr lang="en-GB" b="1" i="1" kern="0" dirty="0" smtClean="0"/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23528" y="5954738"/>
            <a:ext cx="8568952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Utrzymany stabilny wzrost gospodarczy w ostatnich kwartałach i bardzo korzystna struktura PKB powinny gwarantować Polsce dużą odporność na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 zewnętrzne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szoki.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Szybki szacunek wzrostu PKB w całym 2015 roku na poziomie 3,6% sugeruje, że wzrost gospodarczy w IV kwartale wyniósł 3,8% r/r.</a:t>
            </a:r>
          </a:p>
        </p:txBody>
      </p:sp>
      <p:sp>
        <p:nvSpPr>
          <p:cNvPr id="46" name="pole tekstowe 45"/>
          <p:cNvSpPr txBox="1"/>
          <p:nvPr/>
        </p:nvSpPr>
        <p:spPr>
          <a:xfrm>
            <a:off x="395536" y="55799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0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Firmy będą kontynuować rozpoczęte inwestycje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932040" y="980728"/>
            <a:ext cx="3960440" cy="564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Dynamika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inwestycji dużych i średnich firm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utrzymała się w ciągu pierwszych trzech kwartałów 2015 roku na wysokim  12,3-proc. poziomie. </a:t>
            </a: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rgbClr val="A91F3D"/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Łączne nakłady brutto na środki trwałe w gospodarce wzrosły w tym okresie o 6,9% r/r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z 4,6 proc. wynikiem za sam III kwartał ub. roku. </a:t>
            </a: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Niższa dynamika łącznych inwestycji wynika ze słabszych inwestycji publicznych, co jest pochodną przerwy w efektywnym wydawaniu środków unijnych w okresie przejściowym przed startem nowej perspektywy finansowej 2014-2020. Potwierdza to spadek nakładów samorządów o 15,8% r/r w III kw. ub. roku. Inwestycje prywatne pozostają mocne, wspierane przez rozwój gospodarki i dobrą kondycję finansową sektora przedsiębiorstw.</a:t>
            </a: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rgbClr val="A91F3D"/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nakładów firm 50+ za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trzy kwartały ub. roku  (z 13,2-proc. wzrostem nakładów na maszyny), potwierdza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że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wysoki stopień wykorzystania mocy wytwórczych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(81,3% na koniec III kw. wg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danych NBP) był głównym bodźcem do zwiększania nakładów w majątek produkcyjny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Widać to w koncentracji inwestycji w sektorze przemysłowym: wzrost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 19,5% r/r za I-III kw. 2015.</a:t>
            </a: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rgbClr val="A91F3D"/>
              </a:solidFill>
            </a:endParaRPr>
          </a:p>
          <a:p>
            <a:pPr marL="177800" indent="-177800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Oczekujemy, że wzrost inwestycji w gospodarce w 2016 roku wyniesie ok. 5,0%,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nieznacznie poniżej 6,1% za ub. rok. Inwestycje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 nowej perspektywy unijnej głównie od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2017 r.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4860032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79" y="3501008"/>
            <a:ext cx="434524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19" y="882486"/>
            <a:ext cx="4331201" cy="237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8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Prognoza głównych wskaźników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makroekonomicznych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814636"/>
              </p:ext>
            </p:extLst>
          </p:nvPr>
        </p:nvGraphicFramePr>
        <p:xfrm>
          <a:off x="1115616" y="1650462"/>
          <a:ext cx="6120680" cy="3074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1224136"/>
                <a:gridCol w="1080120"/>
              </a:tblGrid>
              <a:tr h="368211">
                <a:tc>
                  <a:txBody>
                    <a:bodyPr/>
                    <a:lstStyle/>
                    <a:p>
                      <a:r>
                        <a:rPr lang="pl-PL" sz="1400" noProof="0" dirty="0" smtClean="0"/>
                        <a:t>Wskaźnik</a:t>
                      </a:r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/>
                        <a:t>201</a:t>
                      </a:r>
                      <a:r>
                        <a:rPr lang="pl-PL" sz="1400" noProof="0" dirty="0" smtClean="0"/>
                        <a:t>5</a:t>
                      </a:r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/>
                        <a:t>201</a:t>
                      </a:r>
                      <a:r>
                        <a:rPr lang="pl-PL" sz="1400" noProof="0" dirty="0" smtClean="0"/>
                        <a:t>6</a:t>
                      </a:r>
                      <a:endParaRPr lang="en-US" sz="1400" noProof="0" dirty="0"/>
                    </a:p>
                  </a:txBody>
                  <a:tcPr/>
                </a:tc>
              </a:tr>
              <a:tr h="368211">
                <a:tc>
                  <a:txBody>
                    <a:bodyPr/>
                    <a:lstStyle/>
                    <a:p>
                      <a:r>
                        <a:rPr lang="pl-PL" sz="1600" b="1" noProof="0" dirty="0" smtClean="0"/>
                        <a:t>PKB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3,6%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3,6%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Konsumpcja prywatna</a:t>
                      </a: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3,1%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3,5%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l-PL" sz="16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Inwestycje</a:t>
                      </a: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6,1%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5,0%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l-PL" sz="16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Produkcja przemysłowa</a:t>
                      </a: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4,9%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5,8%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Stopa </a:t>
                      </a:r>
                      <a:r>
                        <a:rPr lang="pl-PL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bezrobocia </a:t>
                      </a:r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rejestrowanego</a:t>
                      </a:r>
                      <a:b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(na koniec roku)</a:t>
                      </a:r>
                      <a:endParaRPr lang="pl-PL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9,8%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8,9%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Eksport </a:t>
                      </a:r>
                      <a:r>
                        <a:rPr lang="pl-PL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(w euro)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7,4%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9,5%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82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Stopa </a:t>
                      </a:r>
                      <a:r>
                        <a:rPr lang="pl-PL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referencyjna </a:t>
                      </a:r>
                      <a:r>
                        <a:rPr lang="pl-PL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NBP (koniec</a:t>
                      </a:r>
                      <a:r>
                        <a:rPr lang="pl-PL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roku)</a:t>
                      </a:r>
                      <a:endParaRPr lang="pl-PL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1,50%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1,50%</a:t>
                      </a:r>
                      <a:endParaRPr lang="pl-PL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05000" y="2895600"/>
            <a:ext cx="533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pl-PL" sz="4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Prognoza wyników branży leasingowej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>
            <a:spLocks noChangeArrowheads="1"/>
          </p:cNvSpPr>
          <p:nvPr/>
        </p:nvSpPr>
        <p:spPr bwMode="auto">
          <a:xfrm rot="10800000" flipV="1">
            <a:off x="323528" y="1052736"/>
            <a:ext cx="3695699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Łączne aktywa </a:t>
            </a:r>
          </a:p>
          <a:p>
            <a:pPr>
              <a:lnSpc>
                <a:spcPct val="90000"/>
              </a:lnSpc>
            </a:pPr>
            <a:r>
              <a:rPr lang="pl-P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sfinansowane przez firmy leasingowe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4067944" y="620688"/>
            <a:ext cx="496855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marL="171450" indent="-171450">
              <a:buFont typeface="Wingdings" panose="05000000000000000000" pitchFamily="2" charset="2"/>
              <a:buChar char="ü"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indent="0">
              <a:buNone/>
            </a:pPr>
            <a:r>
              <a:rPr lang="pl-PL" sz="1400" b="1" u="sng" dirty="0" smtClean="0"/>
              <a:t>Główne założenia prognostyczne:</a:t>
            </a:r>
          </a:p>
          <a:p>
            <a:endParaRPr lang="pl-PL" sz="600" dirty="0">
              <a:solidFill>
                <a:srgbClr val="A91F3D"/>
              </a:solidFill>
            </a:endParaRPr>
          </a:p>
          <a:p>
            <a:r>
              <a:rPr lang="pl-PL" b="1" i="1" dirty="0"/>
              <a:t>Dynamika rynku leasingu w </a:t>
            </a:r>
            <a:r>
              <a:rPr lang="pl-PL" b="1" i="1" dirty="0" smtClean="0"/>
              <a:t>2016 roku </a:t>
            </a:r>
            <a:r>
              <a:rPr lang="pl-PL" b="1" i="1" dirty="0"/>
              <a:t>zgodna z prognozowanym wzrostem inwestycji prywatnych i scenariuszem rozwoju </a:t>
            </a:r>
            <a:r>
              <a:rPr lang="pl-PL" b="1" i="1" dirty="0" smtClean="0"/>
              <a:t>gospodarki. Zamortyzują one niższe nakłady publiczne.</a:t>
            </a:r>
          </a:p>
          <a:p>
            <a:endParaRPr lang="pl-PL" sz="800" dirty="0"/>
          </a:p>
          <a:p>
            <a:r>
              <a:rPr lang="pl-PL" b="1" i="1" dirty="0"/>
              <a:t>Rozwój rynku w 2016 roku w zrównoważony sposób oparty </a:t>
            </a:r>
            <a:r>
              <a:rPr lang="pl-PL" b="1" i="1" dirty="0" smtClean="0"/>
              <a:t>o</a:t>
            </a:r>
            <a:r>
              <a:rPr lang="pl-PL" dirty="0" smtClean="0"/>
              <a:t>:</a:t>
            </a:r>
          </a:p>
          <a:p>
            <a:pPr marL="361950" indent="-18097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l-PL" b="1" i="1" dirty="0" smtClean="0"/>
              <a:t>pojazdy lekkie </a:t>
            </a:r>
            <a:r>
              <a:rPr lang="pl-PL" dirty="0" smtClean="0"/>
              <a:t>(utrzymanie dynamiki rejestracji nowych aut osobowych rzędu 10%, korzystne przepisy fiskalne, mocny popyt krajowy i dobra koniunktura w handlu),</a:t>
            </a:r>
          </a:p>
          <a:p>
            <a:pPr marL="361950" indent="-180975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l-PL" b="1" i="1" dirty="0" smtClean="0"/>
              <a:t>pojazdy ciężkie </a:t>
            </a:r>
            <a:r>
              <a:rPr lang="pl-PL" dirty="0" smtClean="0"/>
              <a:t>(przyspiesza strefa euro,  wyraźny wzrost eksportu, ograniczony wpływ działań protekcjonistycznych w Niemczech i Francji na wielkość świadczonych usług transportowych),</a:t>
            </a:r>
          </a:p>
          <a:p>
            <a:pPr marL="361950" indent="-180975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l-PL" b="1" i="1" dirty="0" smtClean="0"/>
              <a:t>finansowanie maszyn w leasingu </a:t>
            </a:r>
            <a:r>
              <a:rPr lang="pl-PL" dirty="0" smtClean="0"/>
              <a:t>(wysokie wykorzystanie zdolności produkcyjnych w polskich firmach, </a:t>
            </a:r>
            <a:r>
              <a:rPr lang="pl-PL" dirty="0"/>
              <a:t>stabilna polska gospodarka</a:t>
            </a:r>
            <a:r>
              <a:rPr lang="pl-PL" dirty="0" smtClean="0"/>
              <a:t>).</a:t>
            </a:r>
          </a:p>
          <a:p>
            <a:r>
              <a:rPr lang="pl-PL" b="1" i="1" dirty="0" smtClean="0"/>
              <a:t>Wyraźnie </a:t>
            </a:r>
            <a:r>
              <a:rPr lang="pl-PL" b="1" i="1" dirty="0"/>
              <a:t>niższy poziom finansowania maszyn rolniczych w </a:t>
            </a:r>
            <a:r>
              <a:rPr lang="pl-PL" b="1" i="1" dirty="0" smtClean="0"/>
              <a:t>I </a:t>
            </a:r>
            <a:r>
              <a:rPr lang="pl-PL" b="1" i="1" dirty="0"/>
              <a:t>półroczu </a:t>
            </a:r>
            <a:r>
              <a:rPr lang="pl-PL" b="1" i="1" dirty="0" smtClean="0"/>
              <a:t>2016 roku </a:t>
            </a:r>
            <a:r>
              <a:rPr lang="pl-PL" dirty="0" smtClean="0"/>
              <a:t>z uwagi na okres </a:t>
            </a:r>
            <a:r>
              <a:rPr lang="pl-PL" dirty="0"/>
              <a:t>„rozruchu” dla uruchomienia środków unijnych z perspektywy 2014-2020. </a:t>
            </a:r>
            <a:r>
              <a:rPr lang="pl-PL" dirty="0" smtClean="0"/>
              <a:t>Umiarkowane odbicie na rynku pożyczki </a:t>
            </a:r>
            <a:r>
              <a:rPr lang="pl-PL" dirty="0" err="1" smtClean="0"/>
              <a:t>agro</a:t>
            </a:r>
            <a:r>
              <a:rPr lang="pl-PL" dirty="0" smtClean="0"/>
              <a:t> w II </a:t>
            </a:r>
            <a:r>
              <a:rPr lang="pl-PL" dirty="0"/>
              <a:t>połowie </a:t>
            </a:r>
            <a:r>
              <a:rPr lang="pl-PL" dirty="0" smtClean="0"/>
              <a:t>roku, gdyż nowa </a:t>
            </a:r>
            <a:r>
              <a:rPr lang="pl-PL" dirty="0"/>
              <a:t>perspektywa unijna dla PROW </a:t>
            </a:r>
            <a:r>
              <a:rPr lang="pl-PL" dirty="0" smtClean="0"/>
              <a:t>nie będzie </a:t>
            </a:r>
            <a:r>
              <a:rPr lang="pl-PL" dirty="0"/>
              <a:t>tak </a:t>
            </a:r>
            <a:r>
              <a:rPr lang="pl-PL" dirty="0" smtClean="0"/>
              <a:t>korzystna dla branży leasingowej </a:t>
            </a:r>
            <a:r>
              <a:rPr lang="pl-PL" dirty="0"/>
              <a:t>jak ubiegła</a:t>
            </a:r>
            <a:r>
              <a:rPr lang="pl-PL" dirty="0" smtClean="0"/>
              <a:t>. Przełoży się to na zmniejszenie udziału pożyczki w finansowaniu ruchomości: do 13,9% w 2016 z 14,8% w 2015 roku.</a:t>
            </a:r>
          </a:p>
          <a:p>
            <a:endParaRPr lang="pl-PL" sz="800" dirty="0"/>
          </a:p>
          <a:p>
            <a:r>
              <a:rPr lang="pl-PL" b="1" i="1" dirty="0" smtClean="0"/>
              <a:t>Dalsza </a:t>
            </a:r>
            <a:r>
              <a:rPr lang="pl-PL" b="1" i="1" dirty="0"/>
              <a:t>dywersyfikacja rynku </a:t>
            </a:r>
            <a:r>
              <a:rPr lang="pl-PL" b="1" i="1" dirty="0" smtClean="0"/>
              <a:t>pożyczki</a:t>
            </a:r>
            <a:r>
              <a:rPr lang="pl-PL" dirty="0" smtClean="0"/>
              <a:t>, z malejącym udział </a:t>
            </a:r>
            <a:r>
              <a:rPr lang="pl-PL" dirty="0"/>
              <a:t>maszyn rolniczych w finansowaniu ruchomości pożyczką </a:t>
            </a:r>
            <a:r>
              <a:rPr lang="pl-PL" dirty="0" smtClean="0"/>
              <a:t> (39,8% </a:t>
            </a:r>
            <a:r>
              <a:rPr lang="pl-PL" dirty="0"/>
              <a:t>w 2016 </a:t>
            </a:r>
            <a:r>
              <a:rPr lang="pl-PL" dirty="0" smtClean="0"/>
              <a:t>wobec 44,8</a:t>
            </a:r>
            <a:r>
              <a:rPr lang="pl-PL" dirty="0"/>
              <a:t>% w 2015 i 47,0% w 2014 </a:t>
            </a:r>
            <a:r>
              <a:rPr lang="pl-PL" dirty="0" smtClean="0"/>
              <a:t>roku), a rosnącym pojazdów. Finansowanie </a:t>
            </a:r>
            <a:r>
              <a:rPr lang="pl-PL" dirty="0" err="1" smtClean="0"/>
              <a:t>agro</a:t>
            </a:r>
            <a:r>
              <a:rPr lang="pl-PL" dirty="0" smtClean="0"/>
              <a:t> stanie się coraz bardziej niezależne od unijnych subwencji.</a:t>
            </a:r>
            <a:endParaRPr lang="pl-PL" dirty="0"/>
          </a:p>
          <a:p>
            <a:endParaRPr lang="pl-PL" sz="800" dirty="0" smtClean="0"/>
          </a:p>
          <a:p>
            <a:endParaRPr lang="pl-PL" sz="800" b="1" i="1" dirty="0" smtClean="0">
              <a:solidFill>
                <a:srgbClr val="A91F3D"/>
              </a:solidFill>
            </a:endParaRPr>
          </a:p>
          <a:p>
            <a:r>
              <a:rPr lang="pl-PL" b="1" i="1" dirty="0" smtClean="0"/>
              <a:t>Finansowanie </a:t>
            </a:r>
            <a:r>
              <a:rPr lang="pl-PL" b="1" i="1" dirty="0"/>
              <a:t>nieruchomości </a:t>
            </a:r>
            <a:r>
              <a:rPr lang="pl-PL" dirty="0"/>
              <a:t>pozostanie marginalne w łącznej produkcji firm </a:t>
            </a:r>
            <a:r>
              <a:rPr lang="pl-PL" dirty="0" smtClean="0"/>
              <a:t>leasingowych (planowany 2,8-proc. udział w 2016).</a:t>
            </a:r>
            <a:endParaRPr lang="pl-PL" dirty="0"/>
          </a:p>
        </p:txBody>
      </p:sp>
      <p:sp>
        <p:nvSpPr>
          <p:cNvPr id="2" name="Prostokąt 1"/>
          <p:cNvSpPr/>
          <p:nvPr/>
        </p:nvSpPr>
        <p:spPr>
          <a:xfrm>
            <a:off x="251520" y="260648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Prognoza wyników – finansowanie ogółem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Łącznik prostoliniowy 13"/>
          <p:cNvCxnSpPr/>
          <p:nvPr/>
        </p:nvCxnSpPr>
        <p:spPr>
          <a:xfrm>
            <a:off x="3995936" y="790780"/>
            <a:ext cx="18002" cy="5878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354611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>
            <a:spLocks noChangeArrowheads="1"/>
          </p:cNvSpPr>
          <p:nvPr/>
        </p:nvSpPr>
        <p:spPr bwMode="auto">
          <a:xfrm rot="10800000" flipV="1">
            <a:off x="476250" y="1790700"/>
            <a:ext cx="356235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Aktywa sfinansowane leasingiem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 rot="10800000" flipV="1">
            <a:off x="5051425" y="1790700"/>
            <a:ext cx="340677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Aktywa sfinansowane pożyczką</a:t>
            </a:r>
          </a:p>
        </p:txBody>
      </p:sp>
      <p:cxnSp>
        <p:nvCxnSpPr>
          <p:cNvPr id="11" name="Łącznik prostoliniowy 10"/>
          <p:cNvCxnSpPr/>
          <p:nvPr/>
        </p:nvCxnSpPr>
        <p:spPr>
          <a:xfrm>
            <a:off x="4572000" y="790780"/>
            <a:ext cx="18002" cy="5878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rostokąt 2"/>
          <p:cNvSpPr/>
          <p:nvPr/>
        </p:nvSpPr>
        <p:spPr>
          <a:xfrm>
            <a:off x="323528" y="260648"/>
            <a:ext cx="6444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Prognoza wyników – finansowanie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podziale na leasing i pożyczkę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9" y="3068960"/>
            <a:ext cx="36957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56" y="3040732"/>
            <a:ext cx="36957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05000" y="2895600"/>
            <a:ext cx="533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Załącznik</a:t>
            </a:r>
            <a:endParaRPr lang="pl-PL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/>
          <p:cNvSpPr/>
          <p:nvPr/>
        </p:nvSpPr>
        <p:spPr>
          <a:xfrm>
            <a:off x="395536" y="790780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50" b="1" dirty="0" smtClean="0">
                <a:solidFill>
                  <a:schemeClr val="tx1"/>
                </a:solidFill>
              </a:rPr>
              <a:t>Finansowanie pożyczką</a:t>
            </a:r>
            <a:endParaRPr lang="pl-PL" sz="1050" b="1" dirty="0">
              <a:solidFill>
                <a:schemeClr val="tx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179512" y="260648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Aktywa finansowane pożyczką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115791"/>
              </p:ext>
            </p:extLst>
          </p:nvPr>
        </p:nvGraphicFramePr>
        <p:xfrm>
          <a:off x="4477881" y="4077072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Prostokąt 17"/>
          <p:cNvSpPr/>
          <p:nvPr/>
        </p:nvSpPr>
        <p:spPr>
          <a:xfrm>
            <a:off x="395536" y="3959132"/>
            <a:ext cx="4104456" cy="333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539552" y="4005064"/>
            <a:ext cx="3816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50" b="1" dirty="0" smtClean="0"/>
              <a:t>Struktura przedmiotów finansowanych pożyczką</a:t>
            </a:r>
            <a:endParaRPr lang="pl-PL" sz="1050" b="1" dirty="0"/>
          </a:p>
        </p:txBody>
      </p:sp>
      <p:cxnSp>
        <p:nvCxnSpPr>
          <p:cNvPr id="28" name="Łącznik prostoliniowy 27"/>
          <p:cNvCxnSpPr/>
          <p:nvPr/>
        </p:nvCxnSpPr>
        <p:spPr>
          <a:xfrm>
            <a:off x="4626006" y="790780"/>
            <a:ext cx="18002" cy="5878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/>
          <p:cNvSpPr txBox="1"/>
          <p:nvPr/>
        </p:nvSpPr>
        <p:spPr>
          <a:xfrm>
            <a:off x="4932040" y="6206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Komentarz: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3851920" y="1201296"/>
            <a:ext cx="958164" cy="25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 smtClean="0"/>
              <a:t>w mln PLN</a:t>
            </a:r>
            <a:endParaRPr lang="pl-PL" sz="1400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810084" y="951920"/>
            <a:ext cx="4082396" cy="547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 27,5-proc. wzroście finansowania aktywów pożyczką w 2014 roku, dynamika w ubiegłym roku wyniosła 14,1%.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Widoczne wyhamowanie rynku pożyczki w II połowie 2015 roku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za sprawą kończącej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się już perspektywy unijnej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2007-2013. Relatywnie płytkie spowolnienie świadczy jednak o coraz większej niezależności pożyczki od subwencji rolniczych.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 smtClean="0">
              <a:solidFill>
                <a:srgbClr val="A91F3D"/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Sprzęt rolniczy wciąż dominuje w strukturze maszyn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sfinansowanych pożyczką (61,7-proc. udział w 2015 roku), </a:t>
            </a: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jednak jego udział sukcesywnie z roku na rok spada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W ubiegłym roku stanowił on 44,8% wszystkich aktywów ruchomych sfinansowanych pożyczką, podczas gdy w 2014 roku było to 47,0%, a rok wcześniej 52,5%.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Niemniej, udział pożyczki w łącznym finansowaniu maszyn w firmach leasingowych utrzymał się na wysokim poziomie: 34,3% w 2015 roku wobec 35,0% rok wcześniej i 33,3% w 2013.  Obniżył się natomiast udział pożyczki w finansowaniu aktywów ruchomych:  14,8% w 2015 r. vs 15,6% dla 2014 roku.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Obserwujemy stopniową dywersyfikację rynku pożyczki.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strukturze sfinansowanych ruchomości wciąż dominują maszyny (72,6% wobec 85,1% jeszcze w 2012 roku), jednak coraz częściej nie są to już maszyny rolnicze. Wyraźnie rośnie znaczenie pojazdów ciężarowych, dzięki czemu  pojazdy stanowią już 25,5% aktywów ruchomych w pożyczce.</a:t>
            </a:r>
            <a:endParaRPr lang="pl-PL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3074" name="Picture 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64" y="1254648"/>
            <a:ext cx="3574800" cy="26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64" y="4360688"/>
            <a:ext cx="3405600" cy="23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08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rostokąt 6"/>
          <p:cNvSpPr/>
          <p:nvPr/>
        </p:nvSpPr>
        <p:spPr>
          <a:xfrm>
            <a:off x="323528" y="260648"/>
            <a:ext cx="5124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Łączne aktywa sfinansowane przez firmy leasingowe 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16" y="2318521"/>
            <a:ext cx="8672264" cy="230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254148" y="229707"/>
            <a:ext cx="5974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Aktywa sfinansowane leasingiem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16" y="2299375"/>
            <a:ext cx="8744272" cy="232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rostokąt 6"/>
          <p:cNvSpPr/>
          <p:nvPr/>
        </p:nvSpPr>
        <p:spPr>
          <a:xfrm>
            <a:off x="254148" y="229707"/>
            <a:ext cx="5974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Aktywa sfinansowane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pożyczką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5" y="764704"/>
            <a:ext cx="8748738" cy="23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77" y="3284984"/>
            <a:ext cx="5878513" cy="344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oliniowy 5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ole tekstowe 7"/>
          <p:cNvSpPr txBox="1"/>
          <p:nvPr/>
        </p:nvSpPr>
        <p:spPr>
          <a:xfrm>
            <a:off x="467544" y="76470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walutowa nowej produkcji – leasing ruchomości</a:t>
            </a:r>
            <a:endParaRPr lang="pl-PL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5004048" y="771347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walutowa nowej produkcji – leasing nieruchomości</a:t>
            </a:r>
            <a:endParaRPr lang="pl-PL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254148" y="229707"/>
            <a:ext cx="5974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Struktura walutowa nowej produkcji na rynku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leasingu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51520" y="3898210"/>
            <a:ext cx="859237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marL="171450" indent="-171450">
              <a:buFont typeface="Wingdings" panose="05000000000000000000" pitchFamily="2" charset="2"/>
              <a:buChar char="ü"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indent="0">
              <a:buNone/>
            </a:pPr>
            <a:r>
              <a:rPr lang="pl-PL" sz="1400" b="1" u="sng" dirty="0" smtClean="0"/>
              <a:t>Komentarz:</a:t>
            </a:r>
            <a:endParaRPr lang="pl-PL" sz="1400" b="1" u="sng" dirty="0"/>
          </a:p>
          <a:p>
            <a:endParaRPr lang="pl-PL" dirty="0" smtClean="0"/>
          </a:p>
          <a:p>
            <a:r>
              <a:rPr lang="pl-PL" dirty="0"/>
              <a:t>W </a:t>
            </a:r>
            <a:r>
              <a:rPr lang="pl-PL" dirty="0" smtClean="0"/>
              <a:t>2015 </a:t>
            </a:r>
            <a:r>
              <a:rPr lang="pl-PL" dirty="0"/>
              <a:t>roku, analogicznie jak we wcześniejszych latach, </a:t>
            </a:r>
            <a:r>
              <a:rPr lang="pl-PL" dirty="0" smtClean="0"/>
              <a:t>w </a:t>
            </a:r>
            <a:r>
              <a:rPr lang="pl-PL" dirty="0"/>
              <a:t>strukturze nowej produkcji dla leasingu ruchomości </a:t>
            </a:r>
            <a:r>
              <a:rPr lang="pl-PL" dirty="0" smtClean="0"/>
              <a:t>dominowało  finansowanie </a:t>
            </a:r>
            <a:r>
              <a:rPr lang="pl-PL" dirty="0"/>
              <a:t>w PLN.  </a:t>
            </a:r>
          </a:p>
          <a:p>
            <a:endParaRPr lang="pl-PL" dirty="0" smtClean="0"/>
          </a:p>
          <a:p>
            <a:r>
              <a:rPr lang="pl-PL" dirty="0" smtClean="0"/>
              <a:t>Po </a:t>
            </a:r>
            <a:r>
              <a:rPr lang="pl-PL" dirty="0"/>
              <a:t>stopniowym wzroście udziału leasingu w walucie obcej</a:t>
            </a:r>
            <a:r>
              <a:rPr lang="pl-PL" dirty="0" smtClean="0"/>
              <a:t>: z </a:t>
            </a:r>
            <a:r>
              <a:rPr lang="pl-PL" dirty="0"/>
              <a:t>16,0% w </a:t>
            </a:r>
            <a:r>
              <a:rPr lang="pl-PL" dirty="0" smtClean="0"/>
              <a:t>2010 </a:t>
            </a:r>
            <a:r>
              <a:rPr lang="pl-PL" dirty="0"/>
              <a:t>do 26,3% w </a:t>
            </a:r>
            <a:r>
              <a:rPr lang="pl-PL" dirty="0" smtClean="0"/>
              <a:t>2012 roku, w kolejnych latach udział ten stopniowo się obniża: do 23,6% w 2013 oraz 22,3% w 2014 roku roku. W 2015 roku udział aktywów ruchomych sfinansowanych w walucie obcej wzrósł nieznacznie do 22,5%.</a:t>
            </a:r>
          </a:p>
          <a:p>
            <a:endParaRPr lang="pl-PL" dirty="0" smtClean="0"/>
          </a:p>
          <a:p>
            <a:r>
              <a:rPr lang="pl-PL" dirty="0" smtClean="0"/>
              <a:t>W przypadku pożyczki  ubiegłoroczny udział </a:t>
            </a:r>
            <a:r>
              <a:rPr lang="pl-PL" dirty="0"/>
              <a:t>finansowania </a:t>
            </a:r>
            <a:r>
              <a:rPr lang="pl-PL" dirty="0" smtClean="0"/>
              <a:t>ruchomości w </a:t>
            </a:r>
            <a:r>
              <a:rPr lang="pl-PL" dirty="0"/>
              <a:t>walucie obcej </a:t>
            </a:r>
            <a:r>
              <a:rPr lang="pl-PL" dirty="0" smtClean="0"/>
              <a:t>wyniósł 20,2% czyli istotnie powyżej wyniku za 2014 rok na poziomie 15,1%.  We wcześniejszych dwóch latach było to odpowiednio 15,9% w 2013 oraz 11,0% w 2012 roku.</a:t>
            </a:r>
          </a:p>
          <a:p>
            <a:endParaRPr lang="pl-PL" dirty="0" smtClean="0"/>
          </a:p>
          <a:p>
            <a:r>
              <a:rPr lang="pl-PL" dirty="0" smtClean="0"/>
              <a:t>Udział waluty obcej w finansowaniu leasingu nieruchomości w 2015 roku wyniósł 42,1%, co jest wynikiem poniżej długoterminowej średniej równej 55,7%. </a:t>
            </a: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36" y="1412776"/>
            <a:ext cx="8036143" cy="241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5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915988" y="387350"/>
            <a:ext cx="7772400" cy="1470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pl-PL" sz="32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179388" y="0"/>
            <a:ext cx="0" cy="68580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pl-PL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 rot="10800000" flipV="1">
            <a:off x="566366" y="798613"/>
            <a:ext cx="7967662" cy="98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pl-PL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Lista członków </a:t>
            </a:r>
          </a:p>
          <a:p>
            <a:pPr algn="ctr">
              <a:lnSpc>
                <a:spcPct val="80000"/>
              </a:lnSpc>
            </a:pPr>
            <a:r>
              <a:rPr lang="pl-PL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Związku Polskiego </a:t>
            </a:r>
            <a:r>
              <a:rPr lang="pl-PL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Leasingu</a:t>
            </a:r>
            <a:endParaRPr lang="pl-PL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608513" y="1992015"/>
            <a:ext cx="438308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Millennium Leasing Sp. z o. o.</a:t>
            </a:r>
          </a:p>
          <a:p>
            <a:pPr>
              <a:lnSpc>
                <a:spcPct val="120000"/>
              </a:lnSpc>
            </a:pP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mLeasing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Sp. z o. o.  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NOMA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ORIX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Polska S.A.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Pekao Leasing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PKO Leasing S.A. </a:t>
            </a:r>
            <a:endParaRPr lang="pl-PL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Polski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Związek Wynajmu i Leasingu Pojazdów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Raiffeisen-Leasing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Polska S.A.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Scania Finance Polska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SG </a:t>
            </a: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Equipment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Leasing Polska Sp. z o.o.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SGB Leasing  Sp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Siemens Finance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VFS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Usługi Finansowe Polska Sp. z o.o.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Volkswagen Leasing GmbH Oddział w Polsce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17513" y="1988840"/>
            <a:ext cx="4057650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l-PL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kf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leasing Polska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S.A. 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BNP </a:t>
            </a: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Paribas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Lease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Group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Sp. z o. o.</a:t>
            </a: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BZ WBK Leasing S.A.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Caterpillar Financial Services Poland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</a:t>
            </a: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Lage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Landen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Leasing Polska S.A.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Deutsche Leasing Polska S.A.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Europejski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Fundusz Leasingowy S.A.  </a:t>
            </a: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Getin Leasing S.A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Grupa </a:t>
            </a:r>
            <a:r>
              <a:rPr lang="pl-PL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Masterlease</a:t>
            </a: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Idea Leasing S.A.</a:t>
            </a: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IKB Leasing Polska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Impuls-Leasing Polska Sp. z o. o. </a:t>
            </a: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ING </a:t>
            </a:r>
            <a:r>
              <a:rPr lang="pl-PL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Lease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(Polska) Sp. z o</a:t>
            </a: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o.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Leasing-Experts S. A. </a:t>
            </a:r>
          </a:p>
          <a:p>
            <a:pPr>
              <a:lnSpc>
                <a:spcPct val="120000"/>
              </a:lnSpc>
            </a:pPr>
            <a:r>
              <a:rPr lang="pl-P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Mercedes-Benz </a:t>
            </a:r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Leasing Polska Sp. z o.o.</a:t>
            </a:r>
          </a:p>
          <a:p>
            <a:pPr>
              <a:lnSpc>
                <a:spcPct val="120000"/>
              </a:lnSpc>
            </a:pPr>
            <a:endParaRPr lang="pl-PL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0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8"/>
          <p:cNvSpPr txBox="1">
            <a:spLocks noChangeArrowheads="1"/>
          </p:cNvSpPr>
          <p:nvPr/>
        </p:nvSpPr>
        <p:spPr bwMode="auto">
          <a:xfrm>
            <a:off x="-108520" y="2157137"/>
            <a:ext cx="9144000" cy="25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12" rIns="0" bIns="45712">
            <a:spAutoFit/>
          </a:bodyPr>
          <a:lstStyle>
            <a:lvl1pPr defTabSz="9159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1pPr>
            <a:lvl2pPr marL="742950" indent="-285750" defTabSz="9159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2pPr>
            <a:lvl3pPr marL="1143000" indent="-228600" defTabSz="9159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3pPr>
            <a:lvl4pPr marL="1600200" indent="-228600" defTabSz="9159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4pPr>
            <a:lvl5pPr marL="2057400" indent="-228600" defTabSz="9159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5pPr>
            <a:lvl6pPr marL="2514600" indent="-228600" defTabSz="915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6pPr>
            <a:lvl7pPr marL="2971800" indent="-228600" defTabSz="915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7pPr>
            <a:lvl8pPr marL="3429000" indent="-228600" defTabSz="915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8pPr>
            <a:lvl9pPr marL="3886200" indent="-228600" defTabSz="915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ul. Rejtana 17 lok 21, 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02-516 Warszawa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tel.: (22) 542 41 36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fax: (22) 542 41 37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E-mail: zpl@leasing.org.pl</a:t>
            </a:r>
            <a:endParaRPr lang="pl-PL" altLang="pl-PL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l-PL" altLang="pl-PL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www.leasing.org.pl</a:t>
            </a:r>
            <a:endParaRPr lang="pl-PL" altLang="pl-P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0" y="5661248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l-PL" altLang="pl-PL" sz="1200" b="1" dirty="0">
                <a:solidFill>
                  <a:srgbClr val="FF0000"/>
                </a:solidFill>
              </a:rPr>
              <a:t>D   z   i   ę   k   u   j   e   m   y      z   a      u   w   a   g   ę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2547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082" y="1412776"/>
            <a:ext cx="6037262" cy="530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pole tekstowe 25"/>
          <p:cNvSpPr txBox="1"/>
          <p:nvPr/>
        </p:nvSpPr>
        <p:spPr>
          <a:xfrm>
            <a:off x="179512" y="188640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Trendy w grupach – finansowanie ogółem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123429"/>
              </p:ext>
            </p:extLst>
          </p:nvPr>
        </p:nvGraphicFramePr>
        <p:xfrm>
          <a:off x="4765913" y="4077072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Prostokąt 6"/>
          <p:cNvSpPr/>
          <p:nvPr/>
        </p:nvSpPr>
        <p:spPr>
          <a:xfrm>
            <a:off x="1795823" y="638314"/>
            <a:ext cx="864096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1779919" y="628320"/>
            <a:ext cx="936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 smtClean="0"/>
              <a:t>Pojazdy </a:t>
            </a:r>
            <a:r>
              <a:rPr lang="pl-PL" sz="900" dirty="0"/>
              <a:t>osobowe, </a:t>
            </a:r>
            <a:r>
              <a:rPr lang="pl-PL" sz="900" dirty="0" smtClean="0"/>
              <a:t>dostawcze </a:t>
            </a:r>
            <a:r>
              <a:rPr lang="pl-PL" sz="900" dirty="0"/>
              <a:t>i ciężarowe do 3,5 tony</a:t>
            </a:r>
          </a:p>
        </p:txBody>
      </p:sp>
      <p:sp>
        <p:nvSpPr>
          <p:cNvPr id="49" name="Prostokąt 48"/>
          <p:cNvSpPr/>
          <p:nvPr/>
        </p:nvSpPr>
        <p:spPr>
          <a:xfrm>
            <a:off x="2851949" y="693070"/>
            <a:ext cx="791924" cy="648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0" name="Prostokąt 49"/>
          <p:cNvSpPr/>
          <p:nvPr/>
        </p:nvSpPr>
        <p:spPr>
          <a:xfrm>
            <a:off x="3785617" y="693070"/>
            <a:ext cx="864096" cy="648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1" name="Prostokąt 50"/>
          <p:cNvSpPr/>
          <p:nvPr/>
        </p:nvSpPr>
        <p:spPr>
          <a:xfrm>
            <a:off x="4892167" y="837086"/>
            <a:ext cx="6479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2" name="Prostokąt 51"/>
          <p:cNvSpPr/>
          <p:nvPr/>
        </p:nvSpPr>
        <p:spPr>
          <a:xfrm>
            <a:off x="5756263" y="837086"/>
            <a:ext cx="864096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3" name="pole tekstowe 52"/>
          <p:cNvSpPr txBox="1"/>
          <p:nvPr/>
        </p:nvSpPr>
        <p:spPr>
          <a:xfrm>
            <a:off x="2807911" y="827794"/>
            <a:ext cx="87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 smtClean="0"/>
              <a:t>Transport </a:t>
            </a:r>
          </a:p>
          <a:p>
            <a:pPr algn="ctr"/>
            <a:r>
              <a:rPr lang="pl-PL" sz="900" dirty="0" smtClean="0"/>
              <a:t>ciężki</a:t>
            </a:r>
            <a:endParaRPr lang="pl-PL" sz="900" dirty="0"/>
          </a:p>
        </p:txBody>
      </p:sp>
      <p:sp>
        <p:nvSpPr>
          <p:cNvPr id="54" name="pole tekstowe 53"/>
          <p:cNvSpPr txBox="1"/>
          <p:nvPr/>
        </p:nvSpPr>
        <p:spPr>
          <a:xfrm>
            <a:off x="3765297" y="765078"/>
            <a:ext cx="918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 smtClean="0"/>
              <a:t>Maszyny </a:t>
            </a:r>
            <a:r>
              <a:rPr lang="pl-PL" sz="900" dirty="0"/>
              <a:t>i inne urządzenia </a:t>
            </a:r>
            <a:r>
              <a:rPr lang="pl-PL" sz="900" dirty="0" smtClean="0"/>
              <a:t> </a:t>
            </a:r>
          </a:p>
          <a:p>
            <a:pPr algn="ctr"/>
            <a:r>
              <a:rPr lang="pl-PL" sz="900" dirty="0" smtClean="0"/>
              <a:t>w </a:t>
            </a:r>
            <a:r>
              <a:rPr lang="pl-PL" sz="900" dirty="0"/>
              <a:t>tym IT</a:t>
            </a:r>
          </a:p>
        </p:txBody>
      </p:sp>
      <p:sp>
        <p:nvSpPr>
          <p:cNvPr id="56" name="pole tekstowe 55"/>
          <p:cNvSpPr txBox="1"/>
          <p:nvPr/>
        </p:nvSpPr>
        <p:spPr>
          <a:xfrm>
            <a:off x="4775983" y="909094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/>
              <a:t>I</a:t>
            </a:r>
            <a:r>
              <a:rPr lang="pl-PL" sz="900" dirty="0" smtClean="0"/>
              <a:t>nne</a:t>
            </a:r>
            <a:endParaRPr lang="pl-PL" sz="900" dirty="0"/>
          </a:p>
        </p:txBody>
      </p:sp>
      <p:sp>
        <p:nvSpPr>
          <p:cNvPr id="57" name="pole tekstowe 56"/>
          <p:cNvSpPr txBox="1"/>
          <p:nvPr/>
        </p:nvSpPr>
        <p:spPr>
          <a:xfrm>
            <a:off x="5720479" y="894286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 smtClean="0"/>
              <a:t>Nieruchomości</a:t>
            </a:r>
            <a:endParaRPr lang="pl-PL" sz="900" dirty="0"/>
          </a:p>
        </p:txBody>
      </p:sp>
      <p:cxnSp>
        <p:nvCxnSpPr>
          <p:cNvPr id="39" name="Łącznik prostoliniowy 38"/>
          <p:cNvCxnSpPr/>
          <p:nvPr/>
        </p:nvCxnSpPr>
        <p:spPr>
          <a:xfrm>
            <a:off x="2739879" y="847099"/>
            <a:ext cx="0" cy="536238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oliniowy 39"/>
          <p:cNvCxnSpPr/>
          <p:nvPr/>
        </p:nvCxnSpPr>
        <p:spPr>
          <a:xfrm>
            <a:off x="3732087" y="880888"/>
            <a:ext cx="0" cy="532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Łącznik prostoliniowy 40"/>
          <p:cNvCxnSpPr/>
          <p:nvPr/>
        </p:nvCxnSpPr>
        <p:spPr>
          <a:xfrm>
            <a:off x="4730065" y="880888"/>
            <a:ext cx="0" cy="532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prostoliniowy 41"/>
          <p:cNvCxnSpPr/>
          <p:nvPr/>
        </p:nvCxnSpPr>
        <p:spPr>
          <a:xfrm>
            <a:off x="5722085" y="874931"/>
            <a:ext cx="0" cy="532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174439" y="4653270"/>
            <a:ext cx="6006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100" b="1" dirty="0" smtClean="0"/>
              <a:t>IX - XII</a:t>
            </a:r>
            <a:endParaRPr lang="pl-PL" sz="1100" b="1" dirty="0"/>
          </a:p>
        </p:txBody>
      </p:sp>
      <p:sp>
        <p:nvSpPr>
          <p:cNvPr id="29" name="pole tekstowe 28"/>
          <p:cNvSpPr txBox="1"/>
          <p:nvPr/>
        </p:nvSpPr>
        <p:spPr>
          <a:xfrm>
            <a:off x="1174439" y="5084174"/>
            <a:ext cx="6006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100" b="1" dirty="0" smtClean="0"/>
              <a:t>I - IX</a:t>
            </a:r>
            <a:endParaRPr lang="pl-PL" sz="1100" b="1" dirty="0"/>
          </a:p>
        </p:txBody>
      </p:sp>
      <p:sp>
        <p:nvSpPr>
          <p:cNvPr id="24" name="Prostokąt 23"/>
          <p:cNvSpPr/>
          <p:nvPr/>
        </p:nvSpPr>
        <p:spPr>
          <a:xfrm>
            <a:off x="7094822" y="836712"/>
            <a:ext cx="1077577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/>
          </a:p>
        </p:txBody>
      </p:sp>
      <p:sp>
        <p:nvSpPr>
          <p:cNvPr id="25" name="pole tekstowe 24"/>
          <p:cNvSpPr txBox="1"/>
          <p:nvPr/>
        </p:nvSpPr>
        <p:spPr>
          <a:xfrm>
            <a:off x="7059038" y="893912"/>
            <a:ext cx="1185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 smtClean="0"/>
              <a:t>Ruchomości</a:t>
            </a:r>
            <a:endParaRPr lang="pl-PL" sz="1200" b="1" dirty="0"/>
          </a:p>
        </p:txBody>
      </p:sp>
      <p:sp>
        <p:nvSpPr>
          <p:cNvPr id="30" name="Symbol zastępczy zawartości 2"/>
          <p:cNvSpPr txBox="1">
            <a:spLocks/>
          </p:cNvSpPr>
          <p:nvPr/>
        </p:nvSpPr>
        <p:spPr bwMode="auto">
          <a:xfrm>
            <a:off x="7156288" y="4652126"/>
            <a:ext cx="1009326" cy="864096"/>
          </a:xfrm>
          <a:prstGeom prst="rect">
            <a:avLst/>
          </a:prstGeom>
          <a:noFill/>
          <a:ln w="12700">
            <a:solidFill>
              <a:schemeClr val="tx2"/>
            </a:solidFill>
            <a:prstDash val="sys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254000" indent="-254000" eaLnBrk="1" hangingPunct="1">
              <a:spcBef>
                <a:spcPct val="20000"/>
              </a:spcBef>
              <a:buClr>
                <a:srgbClr val="15945C"/>
              </a:buClr>
              <a:buFont typeface="Wingdings" pitchFamily="2" charset="2"/>
              <a:buChar char="Ø"/>
              <a:defRPr sz="1200" b="1" kern="0">
                <a:solidFill>
                  <a:srgbClr val="FF0000"/>
                </a:solidFill>
                <a:latin typeface="+mn-lt"/>
                <a:ea typeface="+mn-ea"/>
              </a:defRPr>
            </a:lvl1pPr>
            <a:lvl2pPr marL="255588" indent="6350" eaLnBrk="1" hangingPunct="1">
              <a:spcBef>
                <a:spcPct val="20000"/>
              </a:spcBef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latin typeface="+mn-lt"/>
                <a:ea typeface="+mn-ea"/>
              </a:defRPr>
            </a:lvl3pPr>
            <a:lvl4pPr marL="576263" indent="-117475" eaLnBrk="1" hangingPunct="1">
              <a:spcBef>
                <a:spcPct val="20000"/>
              </a:spcBef>
              <a:buClr>
                <a:schemeClr val="accent2"/>
              </a:buClr>
              <a:buFont typeface="Wingdings" pitchFamily="-32" charset="2"/>
              <a:buChar char="§"/>
              <a:defRPr sz="1400" b="0">
                <a:latin typeface="+mn-lt"/>
                <a:ea typeface="+mn-ea"/>
              </a:defRPr>
            </a:lvl4pPr>
            <a:lvl5pPr marL="577850" eaLnBrk="1" hangingPunct="1">
              <a:spcBef>
                <a:spcPct val="20000"/>
              </a:spcBef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pl-PL" dirty="0" smtClean="0">
                <a:solidFill>
                  <a:schemeClr val="tx1"/>
                </a:solidFill>
              </a:rPr>
              <a:t>+21,7</a:t>
            </a:r>
            <a:r>
              <a:rPr lang="en-GB" dirty="0" smtClean="0">
                <a:solidFill>
                  <a:schemeClr val="tx1"/>
                </a:solidFill>
              </a:rPr>
              <a:t>% r/r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pl-PL" dirty="0" smtClean="0">
                <a:solidFill>
                  <a:schemeClr val="tx1"/>
                </a:solidFill>
              </a:rPr>
              <a:t>+14,4</a:t>
            </a:r>
            <a:r>
              <a:rPr lang="en-GB" dirty="0" smtClean="0">
                <a:solidFill>
                  <a:schemeClr val="tx1"/>
                </a:solidFill>
              </a:rPr>
              <a:t>% r/r</a:t>
            </a:r>
          </a:p>
          <a:p>
            <a:pPr marL="0" indent="0" algn="ctr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Symbol zastępczy zawartości 2"/>
          <p:cNvSpPr txBox="1">
            <a:spLocks/>
          </p:cNvSpPr>
          <p:nvPr/>
        </p:nvSpPr>
        <p:spPr bwMode="auto">
          <a:xfrm>
            <a:off x="7163074" y="1556792"/>
            <a:ext cx="1009326" cy="288032"/>
          </a:xfrm>
          <a:prstGeom prst="rect">
            <a:avLst/>
          </a:prstGeom>
          <a:noFill/>
          <a:ln w="12700">
            <a:solidFill>
              <a:schemeClr val="tx2"/>
            </a:solidFill>
            <a:prstDash val="sys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254000" indent="-254000" eaLnBrk="1" hangingPunct="1">
              <a:spcBef>
                <a:spcPct val="20000"/>
              </a:spcBef>
              <a:buClr>
                <a:srgbClr val="15945C"/>
              </a:buClr>
              <a:buFont typeface="Wingdings" pitchFamily="2" charset="2"/>
              <a:buChar char="Ø"/>
              <a:defRPr sz="1200" b="1" kern="0">
                <a:solidFill>
                  <a:srgbClr val="FF0000"/>
                </a:solidFill>
                <a:latin typeface="+mn-lt"/>
                <a:ea typeface="+mn-ea"/>
              </a:defRPr>
            </a:lvl1pPr>
            <a:lvl2pPr marL="255588" indent="6350" eaLnBrk="1" hangingPunct="1">
              <a:spcBef>
                <a:spcPct val="20000"/>
              </a:spcBef>
              <a:defRPr sz="1600" b="0">
                <a:solidFill>
                  <a:schemeClr val="accent2"/>
                </a:solidFill>
                <a:latin typeface="+mn-lt"/>
                <a:ea typeface="+mn-ea"/>
              </a:defRPr>
            </a:lvl2pPr>
            <a:lvl3pPr marL="457200" indent="-193675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 2" pitchFamily="-32" charset="2"/>
              <a:buChar char=""/>
              <a:defRPr sz="1600" b="0">
                <a:latin typeface="+mn-lt"/>
                <a:ea typeface="+mn-ea"/>
              </a:defRPr>
            </a:lvl3pPr>
            <a:lvl4pPr marL="576263" indent="-117475" eaLnBrk="1" hangingPunct="1">
              <a:spcBef>
                <a:spcPct val="20000"/>
              </a:spcBef>
              <a:buClr>
                <a:schemeClr val="accent2"/>
              </a:buClr>
              <a:buFont typeface="Wingdings" pitchFamily="-32" charset="2"/>
              <a:buChar char="§"/>
              <a:defRPr sz="1400" b="0">
                <a:latin typeface="+mn-lt"/>
                <a:ea typeface="+mn-ea"/>
              </a:defRPr>
            </a:lvl4pPr>
            <a:lvl5pPr marL="577850" eaLnBrk="1" hangingPunct="1">
              <a:spcBef>
                <a:spcPct val="20000"/>
              </a:spcBef>
              <a:defRPr sz="1400" b="0">
                <a:solidFill>
                  <a:schemeClr val="bg2"/>
                </a:solidFill>
                <a:latin typeface="+mn-lt"/>
                <a:ea typeface="+mn-ea"/>
              </a:defRPr>
            </a:lvl5pPr>
            <a:lvl6pPr marL="10350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14922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19494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2406650" fontAlgn="base">
              <a:spcBef>
                <a:spcPct val="2000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pl-PL" dirty="0" smtClean="0">
                <a:solidFill>
                  <a:schemeClr val="tx1"/>
                </a:solidFill>
              </a:rPr>
              <a:t>+16,4</a:t>
            </a:r>
            <a:r>
              <a:rPr lang="en-GB" dirty="0" smtClean="0">
                <a:solidFill>
                  <a:schemeClr val="tx1"/>
                </a:solidFill>
              </a:rPr>
              <a:t>% r/r</a:t>
            </a:r>
          </a:p>
        </p:txBody>
      </p:sp>
    </p:spTree>
    <p:extLst>
      <p:ext uri="{BB962C8B-B14F-4D97-AF65-F5344CB8AC3E}">
        <p14:creationId xmlns:p14="http://schemas.microsoft.com/office/powerpoint/2010/main" val="17247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ole tekstowe 25"/>
          <p:cNvSpPr txBox="1"/>
          <p:nvPr/>
        </p:nvSpPr>
        <p:spPr>
          <a:xfrm>
            <a:off x="179512" y="188640"/>
            <a:ext cx="741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Trendy w grupach – pojazdy lekkie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Łącznik prostoliniowy 11"/>
          <p:cNvCxnSpPr/>
          <p:nvPr/>
        </p:nvCxnSpPr>
        <p:spPr>
          <a:xfrm>
            <a:off x="179512" y="629980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Wykres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3512380"/>
              </p:ext>
            </p:extLst>
          </p:nvPr>
        </p:nvGraphicFramePr>
        <p:xfrm>
          <a:off x="3887316" y="3794724"/>
          <a:ext cx="4571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pole tekstowe 47"/>
          <p:cNvSpPr txBox="1"/>
          <p:nvPr/>
        </p:nvSpPr>
        <p:spPr>
          <a:xfrm>
            <a:off x="344340" y="370738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Komentarz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67544" y="4067429"/>
            <a:ext cx="8064896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Pojazdy lekkie – główny motor rozwoju rynku leasingu od II kwartału ub. roku.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Wynik branży leasingu mocno skorelowany z wyraźnym wzrostem rejestracji nowych aut osobowych i dostawczych w 2015 roku: 9,4% do ponad 408 tys. sztuk.</a:t>
            </a: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Ujemny wynik  w finansowaniu pojazdów  dostawczych i ciężarowych do 3,5 ton za sprawą I kwartału ub. roku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kiedy to dynamika tego segmentu wyniosła -63,0% r/r. Niski wynik tego kwartału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był obciążony wysoką bazą 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poprzedniego.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roku, kiedy to podczas tzw. </a:t>
            </a:r>
            <a:r>
              <a:rPr lang="pl-PL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okienka kratkowego </a:t>
            </a:r>
            <a:r>
              <a:rPr lang="pl-PL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polscy przedsiębiorcy mieli możliwość pełnego odliczania VAT od aut osobowych z homologacją ciężarową i w ciągu trzech pierwszych miesięcy 2014 roku kupili 22,1 tys. takich pojazdów. </a:t>
            </a:r>
            <a:endParaRPr lang="pl-PL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endParaRPr lang="pl-PL" sz="1200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0975" indent="-180975">
              <a:lnSpc>
                <a:spcPct val="110000"/>
              </a:lnSpc>
              <a:buFont typeface="Wingdings" pitchFamily="1" charset="2"/>
              <a:buChar char="ü"/>
            </a:pPr>
            <a:r>
              <a:rPr lang="pl-PL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Segment OSD rośnie głównie dzięki pojazdom osobowym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co wynika z korzystnych przepisów dla leasingu aut z segmentu </a:t>
            </a:r>
            <a:r>
              <a:rPr lang="pl-PL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premium</a:t>
            </a:r>
            <a:r>
              <a:rPr lang="pl-PL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Dodatkowym czynnikiem wspierającym jest  obowiązująca od 1. lipca 2015 możliwość odliczenia 50% VAT-u od zakupu paliwa. Przekłada się to na znacznie szybciej rosnące rejestracje nowych pojazdów na firmy niż na klientów indywidualnych.</a:t>
            </a:r>
          </a:p>
        </p:txBody>
      </p:sp>
      <p:pic>
        <p:nvPicPr>
          <p:cNvPr id="28" name="Obraz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4644008" y="908720"/>
            <a:ext cx="3779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Struktura </a:t>
            </a:r>
            <a:r>
              <a:rPr lang="pl-PL" dirty="0" smtClean="0"/>
              <a:t>przedmiotowa rynku pojazdów lekkich</a:t>
            </a:r>
            <a:endParaRPr lang="pl-PL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74" y="1584922"/>
            <a:ext cx="4061814" cy="242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pole tekstowe 18"/>
          <p:cNvSpPr txBox="1"/>
          <p:nvPr/>
        </p:nvSpPr>
        <p:spPr>
          <a:xfrm>
            <a:off x="534724" y="908720"/>
            <a:ext cx="3749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Łączna wartość sfinansowanych pojazdów lekkich (leasing + pożyczka) [mln PLN]</a:t>
            </a:r>
            <a:endParaRPr lang="pl-PL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88" y="1988840"/>
            <a:ext cx="4752268" cy="155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02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Michał Jankowski\Desktop\PZWLP\Logo PZWLP\Logo PZWLP bez tl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06" y="457908"/>
            <a:ext cx="3510694" cy="11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137792"/>
            <a:ext cx="53340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Polski Związek Wynajmu i Leasingu Pojazdów</a:t>
            </a:r>
            <a:endParaRPr lang="pl-PL" sz="4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997075" y="4060229"/>
            <a:ext cx="5040313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Aft>
                <a:spcPts val="3600"/>
              </a:spcAft>
              <a:defRPr/>
            </a:pP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Wyniki  branży wynajmu długoterminowego samochodów </a:t>
            </a:r>
            <a:b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</a:b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w Polsce w </a:t>
            </a:r>
            <a:r>
              <a:rPr lang="pl-PL" sz="2800" dirty="0" smtClean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2015 </a:t>
            </a: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roku</a:t>
            </a:r>
          </a:p>
        </p:txBody>
      </p:sp>
    </p:spTree>
    <p:extLst>
      <p:ext uri="{BB962C8B-B14F-4D97-AF65-F5344CB8AC3E}">
        <p14:creationId xmlns:p14="http://schemas.microsoft.com/office/powerpoint/2010/main" val="328320464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2015 </a:t>
            </a: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 branży CFM – najważniejsze zjawiska i wydarzenia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0825" y="1657418"/>
            <a:ext cx="87852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Ważne dla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rynku flotowego zmiany w przepisach prawnych: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Uregulowanie opodatkowania pracowników podatkiem dochodowym  z tytułu przychodu uzyskiwanego poprzez prywatne wykorzystywanie auta służbowego (od 1 stycznia 2015r.)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Wprowadzenie od lipca 2015 r. możliwości </a:t>
            </a: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odliczania podatku VAT od paliwa aut służbowych użytkowanych do celów mieszanych (służbowych i prywatnych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) - </a:t>
            </a:r>
            <a:r>
              <a:rPr lang="pl-PL" altLang="pl-PL" sz="155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długo oczekiwana zmiana prawna, pozytywny impuls dla biznesu</a:t>
            </a:r>
            <a:endParaRPr lang="pl-PL" altLang="pl-PL" sz="1550" u="sng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Bardzo dobry rok dla rynku flotowego ogółem – sprzedaż do firm (wszystkie formy finansowania aut) większa aż o 15% niż w roku 2014 w przypadku aut osobowych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udziału zakupów aut osobowych przez firmy z 61,3% w 2014 r. do 65% w 2015 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 lat temu firmy kupowały ok. 40% nowych aut osobowych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Rekordowy pod względem dynamiki wzrostu rok dla branży wynajmu długoterminowego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Rosnąca świadomość wynajmu długoterminowego w sektorze MSP, idącą w parze z coraz większym dostosowaniem oferty do mikro, małych i średnich firm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liczebności aut ekologicznych we flotach wynajmowanych długoterminowo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pl-PL" altLang="pl-PL" sz="1400" kern="0" dirty="0">
              <a:solidFill>
                <a:schemeClr val="bg2"/>
              </a:solidFill>
            </a:endParaRP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46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ank Presentatio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Blank Presentation">
    <a:majorFont>
      <a:latin typeface="Calibri"/>
      <a:ea typeface="ＭＳ Ｐゴシック"/>
      <a:cs typeface=""/>
    </a:majorFont>
    <a:minorFont>
      <a:latin typeface="Calibri"/>
      <a:ea typeface="ＭＳ Ｐゴシック"/>
      <a:cs typeface="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Projekt domyślny">
    <a:majorFont>
      <a:latin typeface="Trebuchet MS"/>
      <a:ea typeface=""/>
      <a:cs typeface="Arial"/>
    </a:majorFont>
    <a:minorFont>
      <a:latin typeface="Trebuchet MS"/>
      <a:ea typeface=""/>
      <a:cs typeface="Arial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5838</TotalTime>
  <Words>5340</Words>
  <Application>Microsoft Office PowerPoint</Application>
  <PresentationFormat>Pokaz na ekranie (4:3)</PresentationFormat>
  <Paragraphs>611</Paragraphs>
  <Slides>55</Slides>
  <Notes>10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55</vt:i4>
      </vt:variant>
    </vt:vector>
  </HeadingPairs>
  <TitlesOfParts>
    <vt:vector size="56" baseType="lpstr">
      <vt:lpstr>Motyw pakietu Office</vt:lpstr>
      <vt:lpstr>Wyniki  branży leasingowej  za rok 2015 </vt:lpstr>
      <vt:lpstr>Rynek leasingu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Polski Związek Wynajmu i Leasingu Pojazdów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Rynek leasingu   część 2.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MILLENNIUM BANK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HASIEC MALGORZATA</dc:creator>
  <cp:lastModifiedBy>ZPL1</cp:lastModifiedBy>
  <cp:revision>489</cp:revision>
  <cp:lastPrinted>2016-01-27T11:52:09Z</cp:lastPrinted>
  <dcterms:created xsi:type="dcterms:W3CDTF">2014-07-09T13:36:25Z</dcterms:created>
  <dcterms:modified xsi:type="dcterms:W3CDTF">2016-01-28T11:26:14Z</dcterms:modified>
  <cp:category>PUBLIC</cp:category>
</cp:coreProperties>
</file>