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</p:sldIdLst>
  <p:sldSz cx="9144000" cy="6858000" type="screen4x3"/>
  <p:notesSz cx="6808788" cy="994092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F3D"/>
    <a:srgbClr val="008000"/>
    <a:srgbClr val="BC2243"/>
    <a:srgbClr val="E03C57"/>
    <a:srgbClr val="CD2940"/>
    <a:srgbClr val="E9879C"/>
    <a:srgbClr val="EE92A1"/>
    <a:srgbClr val="B93D49"/>
    <a:srgbClr val="E056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572" autoAdjust="0"/>
  </p:normalViewPr>
  <p:slideViewPr>
    <p:cSldViewPr>
      <p:cViewPr>
        <p:scale>
          <a:sx n="70" d="100"/>
          <a:sy n="70" d="100"/>
        </p:scale>
        <p:origin x="-138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icha&#322;%20Jankowski\Desktop\PZWLP\Wyniki%20PZWLP\Wykresy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cha&#322;%20Jankowski\Desktop\PZWLP\Wyniki%20PZWLP\Wykres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C0000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Lbls>
            <c:dLbl>
              <c:idx val="1"/>
              <c:layout>
                <c:manualLayout>
                  <c:x val="0.14474239327424851"/>
                  <c:y val="9.547880923283656E-3"/>
                </c:manualLayout>
              </c:layout>
              <c:numFmt formatCode="0.0%" sourceLinked="0"/>
              <c:spPr/>
              <c:txPr>
                <a:bodyPr/>
                <a:lstStyle/>
                <a:p>
                  <a:pPr algn="ctr" rtl="0">
                    <a:defRPr lang="pl-PL" sz="12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17217063011316278"/>
                  <c:y val="0.1515086286708884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Arkusz1!$I$180:$I$182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Arkusz1!$J$180:$J$182</c:f>
              <c:numCache>
                <c:formatCode>General</c:formatCode>
                <c:ptCount val="3"/>
                <c:pt idx="0">
                  <c:v>105154</c:v>
                </c:pt>
                <c:pt idx="1">
                  <c:v>16838</c:v>
                </c:pt>
                <c:pt idx="2">
                  <c:v>24711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FF0000"/>
              </a:solidFill>
            </a:ln>
          </c:spPr>
          <c:marker>
            <c:symbol val="circle"/>
            <c:size val="8"/>
            <c:spPr>
              <a:solidFill>
                <a:srgbClr val="002060"/>
              </a:solidFill>
            </c:spPr>
          </c:marker>
          <c:dLbls>
            <c:dLbl>
              <c:idx val="0"/>
              <c:layout>
                <c:manualLayout>
                  <c:x val="-8.7791298814920857E-2"/>
                  <c:y val="-0.14262722368037328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IV Q 201</a:t>
                    </a:r>
                    <a:r>
                      <a:rPr lang="pl-PL" sz="900"/>
                      <a:t>4</a:t>
                    </a:r>
                    <a:r>
                      <a:rPr lang="en-US" sz="900"/>
                      <a:t>
</a:t>
                    </a:r>
                    <a:r>
                      <a:rPr lang="en-US" sz="900" b="0" i="0"/>
                      <a:t>1</a:t>
                    </a:r>
                    <a:r>
                      <a:rPr lang="pl-PL" sz="900" b="0" i="0"/>
                      <a:t>25876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10,3%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1"/>
              <c:layout>
                <c:manualLayout>
                  <c:x val="-8.8835016835016836E-2"/>
                  <c:y val="-0.14725685331000291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en-US" sz="900" b="0"/>
                      <a:t>1</a:t>
                    </a:r>
                    <a:r>
                      <a:rPr lang="pl-PL" sz="900" b="0"/>
                      <a:t>30409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+ 11,1%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2"/>
              <c:layout>
                <c:manualLayout>
                  <c:x val="-0.10769023569023568"/>
                  <c:y val="-0.13336796442111404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II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en-US" sz="900" b="0"/>
                      <a:t>1</a:t>
                    </a:r>
                    <a:r>
                      <a:rPr lang="pl-PL" sz="900" b="0"/>
                      <a:t>34635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12,4%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3"/>
              <c:layout>
                <c:manualLayout>
                  <c:x val="-0.12980797347998788"/>
                  <c:y val="-0.11900442902369605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III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pl-PL" sz="900" b="0"/>
                      <a:t>138753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14%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dLbl>
              <c:idx val="4"/>
              <c:layout>
                <c:manualLayout>
                  <c:x val="-0.13588334791484397"/>
                  <c:y val="-5.4948235637212017E-2"/>
                </c:manualLayout>
              </c:layout>
              <c:tx>
                <c:rich>
                  <a:bodyPr/>
                  <a:lstStyle/>
                  <a:p>
                    <a:r>
                      <a:rPr lang="en-US" sz="900"/>
                      <a:t>IV Q 201</a:t>
                    </a:r>
                    <a:r>
                      <a:rPr lang="pl-PL" sz="900"/>
                      <a:t>5</a:t>
                    </a:r>
                    <a:r>
                      <a:rPr lang="en-US" sz="900"/>
                      <a:t>
</a:t>
                    </a:r>
                    <a:r>
                      <a:rPr lang="en-US" sz="900" b="0"/>
                      <a:t>1</a:t>
                    </a:r>
                    <a:r>
                      <a:rPr lang="pl-PL" sz="900" b="0"/>
                      <a:t>46703</a:t>
                    </a:r>
                  </a:p>
                  <a:p>
                    <a:r>
                      <a:rPr lang="pl-PL" sz="900" b="1" i="1" u="sng">
                        <a:solidFill>
                          <a:srgbClr val="002060"/>
                        </a:solidFill>
                      </a:rPr>
                      <a:t>+</a:t>
                    </a:r>
                    <a:r>
                      <a:rPr lang="pl-PL" sz="900" b="1" i="1" u="sng" baseline="0">
                        <a:solidFill>
                          <a:srgbClr val="002060"/>
                        </a:solidFill>
                      </a:rPr>
                      <a:t> 16,6% r/r</a:t>
                    </a:r>
                    <a:endParaRPr lang="en-US" b="1" i="1" u="sng">
                      <a:solidFill>
                        <a:srgbClr val="002060"/>
                      </a:solidFill>
                    </a:endParaRPr>
                  </a:p>
                </c:rich>
              </c:tx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900" b="1"/>
                </a:pPr>
                <a:endParaRPr lang="pl-PL"/>
              </a:p>
            </c:txPr>
            <c:dLblPos val="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</c:dLbls>
          <c:cat>
            <c:strRef>
              <c:f>Arkusz1!$F$26:$F$30</c:f>
              <c:strCache>
                <c:ptCount val="5"/>
                <c:pt idx="0">
                  <c:v>IV kw. 2014</c:v>
                </c:pt>
                <c:pt idx="1">
                  <c:v>I kw. 2015</c:v>
                </c:pt>
                <c:pt idx="2">
                  <c:v>II kw. 2015</c:v>
                </c:pt>
                <c:pt idx="3">
                  <c:v>III kw. 2015</c:v>
                </c:pt>
                <c:pt idx="4">
                  <c:v>IV kw. 2015</c:v>
                </c:pt>
              </c:strCache>
            </c:strRef>
          </c:cat>
          <c:val>
            <c:numRef>
              <c:f>Arkusz1!$G$26:$G$30</c:f>
              <c:numCache>
                <c:formatCode>General</c:formatCode>
                <c:ptCount val="5"/>
                <c:pt idx="0">
                  <c:v>125876</c:v>
                </c:pt>
                <c:pt idx="1">
                  <c:v>130409</c:v>
                </c:pt>
                <c:pt idx="2">
                  <c:v>134635</c:v>
                </c:pt>
                <c:pt idx="3">
                  <c:v>138573</c:v>
                </c:pt>
                <c:pt idx="4">
                  <c:v>146703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886400"/>
        <c:axId val="98887936"/>
      </c:lineChart>
      <c:catAx>
        <c:axId val="98886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98887936"/>
        <c:crosses val="autoZero"/>
        <c:auto val="1"/>
        <c:lblAlgn val="ctr"/>
        <c:lblOffset val="100"/>
        <c:noMultiLvlLbl val="0"/>
      </c:catAx>
      <c:valAx>
        <c:axId val="98887936"/>
        <c:scaling>
          <c:orientation val="minMax"/>
          <c:max val="152000"/>
          <c:min val="122000"/>
        </c:scaling>
        <c:delete val="0"/>
        <c:axPos val="l"/>
        <c:majorGridlines>
          <c:spPr>
            <a:ln>
              <a:prstDash val="sysDot"/>
            </a:ln>
          </c:spPr>
        </c:majorGridlines>
        <c:numFmt formatCode="General" sourceLinked="1"/>
        <c:majorTickMark val="out"/>
        <c:minorTickMark val="none"/>
        <c:tickLblPos val="nextTo"/>
        <c:crossAx val="988864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9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5"/>
          </c:dPt>
          <c:dPt>
            <c:idx val="2"/>
            <c:bubble3D val="0"/>
            <c:explosion val="5"/>
          </c:dPt>
          <c:dLbls>
            <c:dLbl>
              <c:idx val="0"/>
              <c:layout>
                <c:manualLayout>
                  <c:x val="-0.19357086614173227"/>
                  <c:y val="3.7308617672790902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u="sng"/>
                      <a:t>FSL</a:t>
                    </a:r>
                    <a:endParaRPr lang="pl-PL" b="1" u="sng"/>
                  </a:p>
                  <a:p>
                    <a:pPr>
                      <a:defRPr b="1"/>
                    </a:pPr>
                    <a:r>
                      <a:rPr lang="pl-PL" b="1" i="1">
                        <a:solidFill>
                          <a:srgbClr val="FF0000"/>
                        </a:solidFill>
                      </a:rPr>
                      <a:t>+</a:t>
                    </a:r>
                    <a:r>
                      <a:rPr lang="pl-PL" b="1" i="1" baseline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b="1" i="1">
                        <a:solidFill>
                          <a:srgbClr val="FF0000"/>
                        </a:solidFill>
                      </a:rPr>
                      <a:t>9742</a:t>
                    </a:r>
                    <a:r>
                      <a:rPr lang="pl-PL" b="1" i="1">
                        <a:solidFill>
                          <a:srgbClr val="FF0000"/>
                        </a:solidFill>
                      </a:rPr>
                      <a:t> auta</a:t>
                    </a:r>
                  </a:p>
                  <a:p>
                    <a:pPr>
                      <a:defRPr b="1"/>
                    </a:pPr>
                    <a:r>
                      <a:rPr lang="pl-PL" b="1" i="1" u="none"/>
                      <a:t>+ 10% r/r</a:t>
                    </a:r>
                    <a:endParaRPr lang="en-US" b="1" i="1" u="none"/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u="sng"/>
                      <a:t>LS</a:t>
                    </a:r>
                    <a:endParaRPr lang="pl-PL" b="1" u="sng"/>
                  </a:p>
                  <a:p>
                    <a:pPr>
                      <a:defRPr b="1"/>
                    </a:pPr>
                    <a:r>
                      <a:rPr lang="pl-PL" b="1" i="1">
                        <a:solidFill>
                          <a:srgbClr val="FF0000"/>
                        </a:solidFill>
                      </a:rPr>
                      <a:t>+ </a:t>
                    </a:r>
                    <a:r>
                      <a:rPr lang="en-US" b="1" i="1">
                        <a:solidFill>
                          <a:srgbClr val="FF0000"/>
                        </a:solidFill>
                      </a:rPr>
                      <a:t>18</a:t>
                    </a:r>
                    <a:r>
                      <a:rPr lang="pl-PL" b="1" i="1">
                        <a:solidFill>
                          <a:srgbClr val="FF0000"/>
                        </a:solidFill>
                      </a:rPr>
                      <a:t> aut</a:t>
                    </a:r>
                  </a:p>
                  <a:p>
                    <a:pPr>
                      <a:defRPr b="1"/>
                    </a:pPr>
                    <a:r>
                      <a:rPr lang="pl-PL" b="1" i="1"/>
                      <a:t>+ 0%</a:t>
                    </a:r>
                    <a:endParaRPr lang="en-US" b="1" i="1"/>
                  </a:p>
                </c:rich>
              </c:tx>
              <c:spPr/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b="1" u="sng"/>
                      <a:t>FM</a:t>
                    </a:r>
                    <a:endParaRPr lang="pl-PL" b="1" u="sng"/>
                  </a:p>
                  <a:p>
                    <a:pPr>
                      <a:defRPr/>
                    </a:pPr>
                    <a:r>
                      <a:rPr lang="pl-PL" b="1" i="1">
                        <a:solidFill>
                          <a:srgbClr val="FF0000"/>
                        </a:solidFill>
                      </a:rPr>
                      <a:t>+</a:t>
                    </a:r>
                    <a:r>
                      <a:rPr lang="pl-PL" b="1" i="1" baseline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b="1" i="1">
                        <a:solidFill>
                          <a:srgbClr val="FF0000"/>
                        </a:solidFill>
                      </a:rPr>
                      <a:t>11067</a:t>
                    </a:r>
                    <a:r>
                      <a:rPr lang="pl-PL" b="1" i="1">
                        <a:solidFill>
                          <a:srgbClr val="FF0000"/>
                        </a:solidFill>
                      </a:rPr>
                      <a:t> aut</a:t>
                    </a:r>
                  </a:p>
                  <a:p>
                    <a:pPr>
                      <a:defRPr/>
                    </a:pPr>
                    <a:r>
                      <a:rPr lang="pl-PL" b="1" i="1"/>
                      <a:t>+ 81% r/r</a:t>
                    </a:r>
                    <a:endParaRPr lang="en-US" b="1" i="1"/>
                  </a:p>
                </c:rich>
              </c:tx>
              <c:spPr>
                <a:noFill/>
              </c:spPr>
              <c:dLblPos val="ctr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Arkusz1!$I$180:$I$182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Arkusz1!$J$180:$J$182</c:f>
              <c:numCache>
                <c:formatCode>General</c:formatCode>
                <c:ptCount val="3"/>
                <c:pt idx="0">
                  <c:v>9742</c:v>
                </c:pt>
                <c:pt idx="1">
                  <c:v>18</c:v>
                </c:pt>
                <c:pt idx="2">
                  <c:v>11067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Arkusz1!$G$58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1.1111111111111112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333333333333333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Arkusz1!$F$59:$F$61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Arkusz1!$G$59:$G$61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0.09</c:v>
                </c:pt>
                <c:pt idx="2">
                  <c:v>0.42499999999999999</c:v>
                </c:pt>
              </c:numCache>
            </c:numRef>
          </c:val>
        </c:ser>
        <c:ser>
          <c:idx val="1"/>
          <c:order val="1"/>
          <c:tx>
            <c:strRef>
              <c:f>Arkusz1!$H$58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5555555555555558E-3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779E-3"/>
                  <c:y val="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Arkusz1!$F$59:$F$61</c:f>
              <c:strCache>
                <c:ptCount val="3"/>
                <c:pt idx="0">
                  <c:v>FSL</c:v>
                </c:pt>
                <c:pt idx="1">
                  <c:v>LS</c:v>
                </c:pt>
                <c:pt idx="2">
                  <c:v>FM</c:v>
                </c:pt>
              </c:strCache>
            </c:strRef>
          </c:cat>
          <c:val>
            <c:numRef>
              <c:f>Arkusz1!$H$59:$H$61</c:f>
              <c:numCache>
                <c:formatCode>0%</c:formatCode>
                <c:ptCount val="3"/>
                <c:pt idx="0">
                  <c:v>0.1</c:v>
                </c:pt>
                <c:pt idx="1">
                  <c:v>0</c:v>
                </c:pt>
                <c:pt idx="2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190080"/>
        <c:axId val="100191616"/>
      </c:barChart>
      <c:catAx>
        <c:axId val="1001900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50" b="1"/>
            </a:pPr>
            <a:endParaRPr lang="pl-PL"/>
          </a:p>
        </c:txPr>
        <c:crossAx val="100191616"/>
        <c:crosses val="autoZero"/>
        <c:auto val="1"/>
        <c:lblAlgn val="ctr"/>
        <c:lblOffset val="100"/>
        <c:noMultiLvlLbl val="0"/>
      </c:catAx>
      <c:valAx>
        <c:axId val="10019161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tint val="75000"/>
                  <a:shade val="95000"/>
                  <a:satMod val="105000"/>
                  <a:alpha val="26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1001900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5"/>
      <c:rotY val="0"/>
      <c:depthPercent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8"/>
          <c:dLbls>
            <c:dLbl>
              <c:idx val="0"/>
              <c:layout>
                <c:manualLayout>
                  <c:x val="-0.18660345581802273"/>
                  <c:y val="0.1528714639836687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Silniki benzynowe
</a:t>
                    </a:r>
                    <a:r>
                      <a:rPr lang="en-US" b="1" i="1" u="sng"/>
                      <a:t>29,25%</a:t>
                    </a:r>
                    <a:endParaRPr lang="en-US" i="1" u="sng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483403324584427"/>
                  <c:y val="-0.2599770341207349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Silnik dieslowskie
</a:t>
                    </a:r>
                    <a:r>
                      <a:rPr lang="en-US" b="1" i="1" u="sng"/>
                      <a:t>70,50%</a:t>
                    </a:r>
                    <a:endParaRPr lang="en-US" i="1" u="sng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err="1"/>
                      <a:t>Silniki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ekologiczne</a:t>
                    </a:r>
                    <a:r>
                      <a:rPr lang="en-US" dirty="0"/>
                      <a:t> (</a:t>
                    </a:r>
                    <a:r>
                      <a:rPr lang="en-US" dirty="0" err="1" smtClean="0"/>
                      <a:t>hybrydow</a:t>
                    </a:r>
                    <a:r>
                      <a:rPr lang="pl-PL" dirty="0" smtClean="0"/>
                      <a:t>e</a:t>
                    </a:r>
                    <a:r>
                      <a:rPr lang="en-US" dirty="0" smtClean="0"/>
                      <a:t> </a:t>
                    </a:r>
                    <a:r>
                      <a:rPr lang="en-US" dirty="0" err="1"/>
                      <a:t>i</a:t>
                    </a:r>
                    <a:r>
                      <a:rPr lang="en-US" dirty="0"/>
                      <a:t> </a:t>
                    </a:r>
                    <a:r>
                      <a:rPr lang="en-US" dirty="0" err="1" smtClean="0"/>
                      <a:t>elektryczn</a:t>
                    </a:r>
                    <a:r>
                      <a:rPr lang="pl-PL" dirty="0" smtClean="0"/>
                      <a:t>e</a:t>
                    </a:r>
                    <a:r>
                      <a:rPr lang="en-US" dirty="0" smtClean="0"/>
                      <a:t>)</a:t>
                    </a:r>
                    <a:r>
                      <a:rPr lang="en-US" dirty="0"/>
                      <a:t>
</a:t>
                    </a:r>
                    <a:r>
                      <a:rPr lang="en-US" i="1" u="sng" dirty="0">
                        <a:solidFill>
                          <a:sysClr val="windowText" lastClr="000000"/>
                        </a:solidFill>
                      </a:rPr>
                      <a:t>0,25%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pl-PL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Arkusz1!$F$8:$F$10</c:f>
              <c:strCache>
                <c:ptCount val="3"/>
                <c:pt idx="0">
                  <c:v>Silniki benzynowe</c:v>
                </c:pt>
                <c:pt idx="1">
                  <c:v>Silnik dieslowskie</c:v>
                </c:pt>
                <c:pt idx="2">
                  <c:v>Silniki ekologiczne (hybrydowy i elektryczny)</c:v>
                </c:pt>
              </c:strCache>
            </c:strRef>
          </c:cat>
          <c:val>
            <c:numRef>
              <c:f>Arkusz1!$G$8:$G$10</c:f>
              <c:numCache>
                <c:formatCode>General</c:formatCode>
                <c:ptCount val="3"/>
                <c:pt idx="0">
                  <c:v>29.25</c:v>
                </c:pt>
                <c:pt idx="1">
                  <c:v>70.5</c:v>
                </c:pt>
                <c:pt idx="2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6"/>
          </c:dPt>
          <c:dLbls>
            <c:dLbl>
              <c:idx val="1"/>
              <c:layout>
                <c:manualLayout>
                  <c:x val="0.30418848961657335"/>
                  <c:y val="-0.11803238374146933"/>
                </c:manualLayout>
              </c:layout>
              <c:spPr/>
              <c:txPr>
                <a:bodyPr/>
                <a:lstStyle/>
                <a:p>
                  <a:pPr>
                    <a:defRPr sz="900" b="1"/>
                  </a:pPr>
                  <a:endParaRPr lang="pl-PL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1100" b="1"/>
                </a:pPr>
                <a:endParaRPr lang="pl-PL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</c:dLbls>
          <c:cat>
            <c:strRef>
              <c:f>Arkusz1!$F$109:$F$110</c:f>
              <c:strCache>
                <c:ptCount val="2"/>
                <c:pt idx="0">
                  <c:v>PZWLP</c:v>
                </c:pt>
                <c:pt idx="1">
                  <c:v>Pozostali </c:v>
                </c:pt>
              </c:strCache>
            </c:strRef>
          </c:cat>
          <c:val>
            <c:numRef>
              <c:f>Arkusz1!$G$109:$G$110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numRef>
              <c:f>Arkusz1!$F$151:$F$152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Arkusz1!$G$151:$G$152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spPr>
            <a:solidFill>
              <a:srgbClr val="002060"/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1.295891259417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Arkusz1!$F$151:$F$152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Arkusz1!$H$151:$H$152</c:f>
              <c:numCache>
                <c:formatCode>0</c:formatCode>
                <c:ptCount val="2"/>
                <c:pt idx="1">
                  <c:v>73651</c:v>
                </c:pt>
              </c:numCache>
            </c:numRef>
          </c:val>
        </c:ser>
        <c:ser>
          <c:idx val="2"/>
          <c:order val="2"/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Arkusz1!$F$151:$F$152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Arkusz1!$I$151:$I$152</c:f>
              <c:numCache>
                <c:formatCode>General</c:formatCode>
                <c:ptCount val="2"/>
                <c:pt idx="0" formatCode="0">
                  <c:v>64120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axId val="100919552"/>
        <c:axId val="100929536"/>
      </c:barChart>
      <c:catAx>
        <c:axId val="100919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100929536"/>
        <c:crosses val="autoZero"/>
        <c:auto val="1"/>
        <c:lblAlgn val="ctr"/>
        <c:lblOffset val="100"/>
        <c:noMultiLvlLbl val="0"/>
      </c:catAx>
      <c:valAx>
        <c:axId val="100929536"/>
        <c:scaling>
          <c:orientation val="minMax"/>
          <c:max val="80000"/>
          <c:min val="0"/>
        </c:scaling>
        <c:delete val="0"/>
        <c:axPos val="l"/>
        <c:majorGridlines>
          <c:spPr>
            <a:ln w="0">
              <a:solidFill>
                <a:schemeClr val="bg1">
                  <a:lumMod val="85000"/>
                  <a:alpha val="80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1009195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Arkusz1!$F$141:$F$142</c:f>
              <c:strCache>
                <c:ptCount val="2"/>
                <c:pt idx="0">
                  <c:v>Wynajem długoterminowy</c:v>
                </c:pt>
                <c:pt idx="1">
                  <c:v>Pozostałe formy finansowania </c:v>
                </c:pt>
              </c:strCache>
            </c:strRef>
          </c:cat>
          <c:val>
            <c:numRef>
              <c:f>Arkusz1!$G$141:$G$142</c:f>
              <c:numCache>
                <c:formatCode>General</c:formatCode>
                <c:ptCount val="2"/>
              </c:numCache>
            </c:numRef>
          </c:val>
        </c:ser>
        <c:ser>
          <c:idx val="1"/>
          <c:order val="1"/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Arkusz1!$F$141:$F$142</c:f>
              <c:strCache>
                <c:ptCount val="2"/>
                <c:pt idx="0">
                  <c:v>Wynajem długoterminowy</c:v>
                </c:pt>
                <c:pt idx="1">
                  <c:v>Pozostałe formy finansowania </c:v>
                </c:pt>
              </c:strCache>
            </c:strRef>
          </c:cat>
          <c:val>
            <c:numRef>
              <c:f>Arkusz1!$H$141:$H$142</c:f>
              <c:numCache>
                <c:formatCode>0.0%</c:formatCode>
                <c:ptCount val="2"/>
                <c:pt idx="1">
                  <c:v>0.79700000000000004</c:v>
                </c:pt>
              </c:numCache>
            </c:numRef>
          </c:val>
        </c:ser>
        <c:ser>
          <c:idx val="2"/>
          <c:order val="2"/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Arkusz1!$F$141:$F$142</c:f>
              <c:strCache>
                <c:ptCount val="2"/>
                <c:pt idx="0">
                  <c:v>Wynajem długoterminowy</c:v>
                </c:pt>
                <c:pt idx="1">
                  <c:v>Pozostałe formy finansowania </c:v>
                </c:pt>
              </c:strCache>
            </c:strRef>
          </c:cat>
          <c:val>
            <c:numRef>
              <c:f>Arkusz1!$I$141:$I$142</c:f>
              <c:numCache>
                <c:formatCode>General</c:formatCode>
                <c:ptCount val="2"/>
                <c:pt idx="0" formatCode="0.0%">
                  <c:v>0.20300000000000001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5"/>
        <c:overlap val="100"/>
        <c:axId val="101000704"/>
        <c:axId val="101002240"/>
      </c:barChart>
      <c:catAx>
        <c:axId val="101000704"/>
        <c:scaling>
          <c:orientation val="minMax"/>
        </c:scaling>
        <c:delete val="0"/>
        <c:axPos val="b"/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101002240"/>
        <c:crosses val="autoZero"/>
        <c:auto val="1"/>
        <c:lblAlgn val="ctr"/>
        <c:lblOffset val="100"/>
        <c:noMultiLvlLbl val="0"/>
      </c:catAx>
      <c:valAx>
        <c:axId val="10100224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pl-PL"/>
          </a:p>
        </c:txPr>
        <c:crossAx val="1010007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6155" y="0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D9E43-40B4-4FE8-88CE-E47DB32FF07E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70462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1496" y="4722619"/>
            <a:ext cx="5445797" cy="4473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41842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6155" y="9441842"/>
            <a:ext cx="2951092" cy="4973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E03E0-951D-426D-83EB-7EEF599F91CE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9065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023FCB-B7BA-43BA-8C68-AB4BD42D665B}" type="slidenum">
              <a:rPr lang="en-US" altLang="pl-PL" smtClean="0">
                <a:latin typeface="Calibri" pitchFamily="1" charset="0"/>
              </a:rPr>
              <a:pPr/>
              <a:t>1</a:t>
            </a:fld>
            <a:endParaRPr lang="en-US" altLang="pl-PL" smtClean="0">
              <a:latin typeface="Calibri" pitchFamily="1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pl-PL" dirty="0" smtClean="0">
              <a:latin typeface="Calibri" pitchFamily="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pPr/>
              <a:t>2016-01-27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137792"/>
            <a:ext cx="5334000" cy="1219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pl-PL" sz="4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Polski Związek Wynajmu i Leasingu Pojazdów</a:t>
            </a:r>
            <a:endParaRPr lang="pl-PL" sz="4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0" name="Picture 6" descr="C:\Users\Michał Jankowski\Desktop\PZWLP\Logo PZWLP\Logo PZWLP bez tl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06" y="457908"/>
            <a:ext cx="3510694" cy="11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ole tekstowe 7"/>
          <p:cNvSpPr txBox="1"/>
          <p:nvPr/>
        </p:nvSpPr>
        <p:spPr>
          <a:xfrm>
            <a:off x="1997075" y="4060229"/>
            <a:ext cx="5040313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spcAft>
                <a:spcPts val="3600"/>
              </a:spcAft>
              <a:defRPr/>
            </a:pPr>
            <a: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Wyniki  branży wynajmu długoterminowego samochodów </a:t>
            </a:r>
            <a:b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</a:br>
            <a: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w Polsce w </a:t>
            </a:r>
            <a:r>
              <a:rPr lang="pl-PL" sz="2800" dirty="0" smtClean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2015 </a:t>
            </a:r>
            <a:r>
              <a:rPr lang="pl-PL" sz="2800" dirty="0">
                <a:solidFill>
                  <a:srgbClr val="666E73"/>
                </a:solidFill>
                <a:latin typeface="+mj-lt"/>
                <a:ea typeface="+mj-ea"/>
                <a:cs typeface="+mj-cs"/>
              </a:rPr>
              <a:t>roku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7200" y="99060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Rok </a:t>
            </a: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2016 – prognozy rozwoju i najważniejsze dla branży zjawiska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50825" y="1628800"/>
            <a:ext cx="87852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ptymistyczne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prognozy – rynek wynajmu długoterminowego od wielu lat rozwija się w Polsce dynamicznie, a w 2015 r. obserwowaliśmy (pomimo znacznych już rozmiarów rynku)  stały trend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zwiększania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tempa wzrostu </a:t>
            </a:r>
            <a:endParaRPr lang="pl-PL" altLang="pl-PL" sz="17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Firmy w Polsce, wzorem bardziej rozwiniętych rynków Europy Zachodniej, odchodzą już nie tylko od modelu finansowania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samochodów służbowych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ze środków własnych na rzecz  zewnętrznego finansowania, ale coraz chętniej sięgają po pełen outsourcing floty (wynajem długoterminowy) – zewnętrzne finansowanie wraz zarządzaniem flotą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Wzrastająca świadomość wynajmu długoterminowego w sektorze MSP – bardzo duży potencjał biznesowy dla branży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Możliwe kolejne zmiany przepisów </a:t>
            </a:r>
            <a:r>
              <a:rPr lang="pl-PL" altLang="pl-PL" sz="1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prawno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- podatkowych - planowane stworzenie nowej ordynacji podatkowej, także w zakresie dotyczącym aut użytkowanych przez firmy (ostatnie znaczące zmiany w tym zakresie w roku 2014 r.)</a:t>
            </a:r>
            <a:endParaRPr lang="pl-PL" altLang="pl-PL"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0" indent="0" eaLnBrk="1" hangingPunct="1">
              <a:spcBef>
                <a:spcPct val="0"/>
              </a:spcBef>
              <a:defRPr/>
            </a:pPr>
            <a:endParaRPr lang="pl-PL" altLang="pl-PL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pl-PL" altLang="pl-PL"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1400" kern="0" dirty="0">
              <a:solidFill>
                <a:schemeClr val="bg2"/>
              </a:solidFill>
            </a:endParaRP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Times New Roman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38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7200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Rok </a:t>
            </a: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2015 </a:t>
            </a: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w branży CFM – najważniejsze zjawiska i wydarzenia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50825" y="1657418"/>
            <a:ext cx="87852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Ważne dla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rynku flotowego zmiany w przepisach prawnych: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Uregulowanie opodatkowania pracowników podatkiem dochodowym  z tytułu przychodu uzyskiwanego poprzez prywatne wykorzystywanie auta służbowego (od 1 stycznia 2015r.)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Wprowadzenie od lipca 2015 r. możliwości </a:t>
            </a: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odliczania podatku VAT od paliwa aut służbowych użytkowanych do celów mieszanych (służbowych i prywatnych</a:t>
            </a: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) - </a:t>
            </a:r>
            <a:r>
              <a:rPr lang="pl-PL" altLang="pl-PL" sz="1550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długo oczekiwana zmiana prawna, pozytywny impuls dla biznesu</a:t>
            </a:r>
            <a:endParaRPr lang="pl-PL" altLang="pl-PL" sz="1550" u="sng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Bardzo dobry rok dla rynku flotowego ogółem – sprzedaż do firm (wszystkie formy finansowania aut) większa aż o 15% niż w roku 2014 w przypadku aut osobowych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udziału zakupów aut osobowych przez firmy z 61,3% w 2014 r. do 65% w 2015 r.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10 lat temu firmy kupowały ok. 40% nowych aut osobowych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Rekordowy pod względem dynamiki wzrostu rok dla branży wynajmu długoterminowego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Rosnąca świadomość wynajmu długoterminowego w sektorze MSP, idącą w parze z coraz większym dostosowaniem oferty do mikro, małych i średnich firm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liczebności aut ekologicznych we flotach wynajmowanych długoterminowo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pl-PL" altLang="pl-PL" sz="1400" kern="0" dirty="0">
              <a:solidFill>
                <a:schemeClr val="bg2"/>
              </a:solidFill>
            </a:endParaRP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Times New Roman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23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9060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Wyniki PZWLP w 2015 roku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7949" y="1790675"/>
            <a:ext cx="5214127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w 2015 roku – 21 firm członkowskich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Flota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na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31.12.2015 – blisko 147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tys. aut w wynajmie i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zarządzaniu (146.703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pojazdów),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/>
            </a:r>
            <a:b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</a:b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</a:t>
            </a: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tym: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FSL	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105.154</a:t>
            </a: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	(FSL – </a:t>
            </a:r>
            <a:r>
              <a:rPr lang="pl-PL" altLang="pl-PL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full</a:t>
            </a: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service leasing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FM 	  24.711	(FM – </a:t>
            </a:r>
            <a:r>
              <a:rPr lang="pl-PL" altLang="pl-PL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fleet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management)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LS		  16.838	(LS – leasing z serwisem)</a:t>
            </a:r>
          </a:p>
          <a:p>
            <a:pPr marL="400050" lvl="2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Najpopularniejsze modele </a:t>
            </a:r>
            <a:r>
              <a:rPr lang="pl-PL" altLang="pl-PL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aut: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Skoda  Octavia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Skoda Fabia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Ford Focus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Toyota Yaris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Opel Astra</a:t>
            </a: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Times New Roman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231457"/>
              </p:ext>
            </p:extLst>
          </p:nvPr>
        </p:nvGraphicFramePr>
        <p:xfrm>
          <a:off x="4870296" y="2022327"/>
          <a:ext cx="4577035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22077" y="2002488"/>
            <a:ext cx="36734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Struktura usług FSL, LS i FM w PZWLP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r.</a:t>
            </a:r>
          </a:p>
        </p:txBody>
      </p:sp>
    </p:spTree>
    <p:extLst>
      <p:ext uri="{BB962C8B-B14F-4D97-AF65-F5344CB8AC3E}">
        <p14:creationId xmlns:p14="http://schemas.microsoft.com/office/powerpoint/2010/main" val="20823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Wyniki PZWLP w 2015 </a:t>
            </a: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roku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6" y="1626899"/>
            <a:ext cx="4608067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Rekordowo wysoki wzrost </a:t>
            </a: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historii analizy statystycznej branży przez PZWLP (od 2009r.), jeden z najlepszych od początku istnienia branży CFM  w Polsce (ok. 20 lat)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Dynamika </a:t>
            </a: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wzrostu:</a:t>
            </a:r>
            <a:r>
              <a:rPr lang="pl-PL" altLang="pl-PL" sz="17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+ 16,6% r/r </a:t>
            </a: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(rynek powiększył się o blisko 21 tys. aut)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Tempo wzrostu </a:t>
            </a:r>
            <a:r>
              <a:rPr lang="pl-PL" altLang="pl-PL" sz="15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ponad 1,5-krotnie wyższe niż w 2014 r.</a:t>
            </a:r>
            <a:r>
              <a:rPr lang="pl-PL" altLang="pl-PL" sz="15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(10,3</a:t>
            </a: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%)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Utrzymujący się </a:t>
            </a:r>
            <a:r>
              <a:rPr lang="pl-PL" altLang="pl-PL" sz="15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trend dynamicznego zwiększania tempa rozwoju branży CFM </a:t>
            </a:r>
            <a:r>
              <a:rPr lang="pl-PL" altLang="pl-PL" sz="15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każdym kolejnym kwartale roku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Zgodnie </a:t>
            </a:r>
            <a:r>
              <a:rPr lang="pl-PL" altLang="pl-PL" sz="17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 prognozami PZWLP po III kw. – </a:t>
            </a:r>
            <a:r>
              <a:rPr lang="pl-PL" altLang="pl-PL" sz="17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rok 2015 </a:t>
            </a:r>
            <a:r>
              <a:rPr lang="pl-PL" altLang="pl-PL" sz="17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okazał się </a:t>
            </a:r>
            <a:r>
              <a:rPr lang="pl-PL" altLang="pl-PL" sz="17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jednym z najlepszych w historii branży wynajmu długoterminowego </a:t>
            </a:r>
            <a:r>
              <a:rPr lang="pl-PL" altLang="pl-PL" sz="17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Polsce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800" b="1" kern="0" dirty="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22076" y="1072577"/>
            <a:ext cx="367347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Wzrost floty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PZWLP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r.</a:t>
            </a:r>
          </a:p>
        </p:txBody>
      </p:sp>
      <p:graphicFrame>
        <p:nvGraphicFramePr>
          <p:cNvPr id="16" name="Wykres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8507492"/>
              </p:ext>
            </p:extLst>
          </p:nvPr>
        </p:nvGraphicFramePr>
        <p:xfrm>
          <a:off x="4776407" y="1392466"/>
          <a:ext cx="4360179" cy="2501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Wykres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774669"/>
              </p:ext>
            </p:extLst>
          </p:nvPr>
        </p:nvGraphicFramePr>
        <p:xfrm>
          <a:off x="5306534" y="4405825"/>
          <a:ext cx="3654152" cy="2163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161712" y="4088193"/>
            <a:ext cx="39589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Struktura wzrostu floty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PZWLP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. </a:t>
            </a:r>
            <a:b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</a:b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w podziale na poszczególne usługi</a:t>
            </a: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39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Tempo rozwoju poszczególnych usług CFM w 2015 r. vs 2014 r.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626899"/>
            <a:ext cx="5328592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Rośnie dynamika wzrostu Full Service Leasingu – 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najpopularniejszej usługi CFM w Polsce (ponad 105 tys. aut, blisko ¾ floty)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Stagnacja rozwoju Leasingu z Serwisem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Bardzo duża dynamika rozwoju Wyłącznego Zarządzania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generowany głównie poprzez sprzedaż usługi w postaci tzw. pakietów serwisowych (oferta jedynie niewielkiej części firm w PZWLP)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Największe zainteresowanie wśród mikro przedsiębiorców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Pozytywne zjawisko – mikro firmy w Polsce również poszukują outsourcingu w swoich flotach – sięgając na początku tylko po zewnętrzne zarządzanie w ograniczonym zakresie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Duży potencjał dla rozwoju usług CFM w sektorze MSP w przyszłości</a:t>
            </a:r>
            <a:endParaRPr lang="pl-PL" altLang="pl-PL" sz="1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1000" kern="0" dirty="0">
              <a:solidFill>
                <a:schemeClr val="bg2"/>
              </a:solidFill>
            </a:endParaRPr>
          </a:p>
        </p:txBody>
      </p:sp>
      <p:graphicFrame>
        <p:nvGraphicFramePr>
          <p:cNvPr id="14" name="Wykres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3617903"/>
              </p:ext>
            </p:extLst>
          </p:nvPr>
        </p:nvGraphicFramePr>
        <p:xfrm>
          <a:off x="5574971" y="2296632"/>
          <a:ext cx="3616475" cy="221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5360320" y="1727535"/>
            <a:ext cx="36734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Roczna dynamika rozwoju usług FSL, LS i FM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vs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2014</a:t>
            </a: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37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Najpopularniejsze napędy we flotach w wynajmie długoterminowym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626899"/>
            <a:ext cx="4824536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Dominującym napędem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wciąż pozostaje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silnik dieslowski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Udział diesla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we flotach zaczyna się jednak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nieznacznie zmniejszać – o 1%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koniec IV kw. 2015r. </a:t>
            </a:r>
            <a:r>
              <a:rPr lang="pl-PL" altLang="pl-PL" sz="1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stosunku do stanu z końca marca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Napędy ekologiczne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mają nadal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marginalny udział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– na koniec </a:t>
            </a:r>
            <a:r>
              <a:rPr lang="pl-PL" altLang="pl-PL" sz="1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IV kw.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2015 we </a:t>
            </a:r>
            <a:r>
              <a:rPr lang="pl-PL" altLang="pl-PL" sz="17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flotach PZWLP znajdowało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się:</a:t>
            </a: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300 aut hybrydowych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10 samochodów elektrycznych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koniec IV kw. 2015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jednak liczba </a:t>
            </a:r>
            <a:r>
              <a:rPr lang="pl-PL" altLang="pl-PL" sz="17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aut z napędami ekologicznymi </a:t>
            </a:r>
            <a:r>
              <a:rPr lang="pl-PL" altLang="pl-PL" sz="17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wzrosła o ponad 50% </a:t>
            </a:r>
            <a:r>
              <a:rPr lang="pl-PL" altLang="pl-PL" sz="17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stosunku do stanu z końca marca</a:t>
            </a:r>
          </a:p>
          <a:p>
            <a:pPr lvl="1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600" kern="0" dirty="0">
              <a:solidFill>
                <a:schemeClr val="bg2"/>
              </a:solidFill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5002981" y="1968091"/>
            <a:ext cx="36734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Rodzaj silnika – floty PZWLP po IV kw. 2015</a:t>
            </a: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</p:txBody>
      </p:sp>
      <p:graphicFrame>
        <p:nvGraphicFramePr>
          <p:cNvPr id="11" name="Wykres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038493"/>
              </p:ext>
            </p:extLst>
          </p:nvPr>
        </p:nvGraphicFramePr>
        <p:xfrm>
          <a:off x="5002980" y="2445420"/>
          <a:ext cx="4141019" cy="2711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524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840472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Sprzedaż nowych aut osobowych do firm w Polsce w 2015 r. – rola PZWLP 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790675"/>
            <a:ext cx="4824536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Auta</a:t>
            </a:r>
            <a:r>
              <a:rPr lang="pl-PL" altLang="pl-PL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kupione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REGON 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2015 r. to 65%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łącznej sprzedaży samochodów osobowych </a:t>
            </a:r>
            <a:r>
              <a:rPr lang="pl-PL" altLang="pl-PL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Polsce w </a:t>
            </a:r>
            <a:r>
              <a:rPr lang="pl-PL" altLang="pl-PL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2015 roku</a:t>
            </a:r>
            <a:endParaRPr lang="pl-PL" altLang="pl-PL" sz="17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udziału sprzedaży na REGON z 61,3% </a:t>
            </a:r>
            <a:b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</a:b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 2014 r.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2/3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samochodów osobowych na REGON kupują </a:t>
            </a: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razem firmy CFM, Rent a Car i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leasingowe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F</a:t>
            </a:r>
            <a:r>
              <a:rPr lang="pl-PL" altLang="pl-PL" sz="14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irmy </a:t>
            </a: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zarejestrowały w </a:t>
            </a: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2015 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r</a:t>
            </a: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. ponad </a:t>
            </a:r>
            <a:r>
              <a:rPr lang="pl-PL" altLang="pl-PL" sz="14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73,5 </a:t>
            </a:r>
            <a:r>
              <a:rPr lang="pl-PL" altLang="pl-PL" sz="14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tys. nowych samochodów osobowych</a:t>
            </a:r>
            <a:r>
              <a:rPr lang="pl-PL" altLang="pl-PL" sz="14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</a:t>
            </a: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(73.651) – </a:t>
            </a:r>
            <a:r>
              <a:rPr lang="pl-PL" altLang="pl-PL" sz="145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wzrost o 15% w stosunku do roku 2014r. </a:t>
            </a:r>
          </a:p>
          <a:p>
            <a:pPr marL="685800" lvl="2" indent="-28575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pl-PL" altLang="pl-PL" sz="14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Znacznie większa liczba aut kupowanych przez PZWLP wynika z dynamicznego wzrostu branży CFM oraz rozwoju organizacji  (w 2015 r. do PZWLP przystąpiło 5 nowych firm członkowskich) </a:t>
            </a:r>
            <a:endParaRPr lang="pl-PL" altLang="pl-PL" sz="145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bg2"/>
              </a:solidFill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PZWLP generuje blisko 1/3 (</a:t>
            </a:r>
            <a:r>
              <a:rPr lang="pl-PL" altLang="pl-PL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32%) </a:t>
            </a:r>
            <a:r>
              <a:rPr lang="pl-PL" altLang="pl-PL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sprzedaży nowych aut osobowych na REGON w Polsce 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pl-PL" altLang="pl-PL" sz="600" kern="0" dirty="0">
              <a:solidFill>
                <a:schemeClr val="bg2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833938" y="1584088"/>
            <a:ext cx="43291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5988"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defTabSz="915988"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marL="1141413" indent="-225425" defTabSz="915988"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marL="1598613"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l-PL" altLang="pl-PL" sz="1200" b="1" dirty="0">
                <a:solidFill>
                  <a:srgbClr val="000066"/>
                </a:solidFill>
                <a:cs typeface="Arial" charset="0"/>
              </a:rPr>
              <a:t>Udział firm PZWLP w całkowitej sprzedaży nowych samochodów osobowych do firm w Polsce w </a:t>
            </a:r>
            <a:r>
              <a:rPr lang="pl-PL" altLang="pl-PL" sz="12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200" b="1" dirty="0">
                <a:solidFill>
                  <a:srgbClr val="000066"/>
                </a:solidFill>
                <a:cs typeface="Arial" charset="0"/>
              </a:rPr>
              <a:t>r. ***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pl-PL" altLang="pl-PL" sz="1200" b="1" i="1" dirty="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6340190" y="5764757"/>
            <a:ext cx="2863850" cy="5309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pl-PL" sz="950" dirty="0">
                <a:solidFill>
                  <a:schemeClr val="tx1"/>
                </a:solidFill>
              </a:rPr>
              <a:t>*** - Auta w wynajmie  długoterminowym (FSL i LS</a:t>
            </a:r>
            <a:r>
              <a:rPr lang="pl-PL" sz="950" dirty="0" smtClean="0">
                <a:solidFill>
                  <a:schemeClr val="tx1"/>
                </a:solidFill>
              </a:rPr>
              <a:t>),  </a:t>
            </a:r>
            <a:r>
              <a:rPr lang="pl-PL" sz="950" dirty="0" smtClean="0"/>
              <a:t>wynajmie krótko- i średnioterminowym (RAC)</a:t>
            </a:r>
            <a:r>
              <a:rPr lang="pl-PL" sz="950" dirty="0" smtClean="0">
                <a:solidFill>
                  <a:schemeClr val="tx1"/>
                </a:solidFill>
              </a:rPr>
              <a:t> </a:t>
            </a:r>
            <a:r>
              <a:rPr lang="pl-PL" sz="950" dirty="0">
                <a:solidFill>
                  <a:schemeClr val="tx1"/>
                </a:solidFill>
              </a:rPr>
              <a:t>oraz leasingu finansowym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6382210" y="6385943"/>
            <a:ext cx="2266950" cy="23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Źródło: PZWLP/SAMAR na podstawie CEP</a:t>
            </a:r>
          </a:p>
        </p:txBody>
      </p:sp>
      <p:graphicFrame>
        <p:nvGraphicFramePr>
          <p:cNvPr id="17" name="Wykres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298942"/>
              </p:ext>
            </p:extLst>
          </p:nvPr>
        </p:nvGraphicFramePr>
        <p:xfrm>
          <a:off x="5712864" y="1869615"/>
          <a:ext cx="2442698" cy="1522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Wykres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8341382"/>
              </p:ext>
            </p:extLst>
          </p:nvPr>
        </p:nvGraphicFramePr>
        <p:xfrm>
          <a:off x="5439864" y="3781504"/>
          <a:ext cx="3157044" cy="1940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pole tekstowe 1"/>
          <p:cNvSpPr txBox="1"/>
          <p:nvPr/>
        </p:nvSpPr>
        <p:spPr>
          <a:xfrm>
            <a:off x="7390189" y="4261201"/>
            <a:ext cx="1152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 smtClean="0">
                <a:solidFill>
                  <a:srgbClr val="FF0000"/>
                </a:solidFill>
              </a:rPr>
              <a:t>+ 15% r/r</a:t>
            </a:r>
            <a:endParaRPr lang="pl-PL" sz="1400" b="1" dirty="0">
              <a:solidFill>
                <a:srgbClr val="FF0000"/>
              </a:solidFill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931746" y="3394004"/>
            <a:ext cx="43291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5988"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defTabSz="915988"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marL="1141413" indent="-225425" defTabSz="915988"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marL="1598613"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l-PL" altLang="pl-PL" sz="1200" b="1" dirty="0" smtClean="0">
                <a:solidFill>
                  <a:srgbClr val="000066"/>
                </a:solidFill>
                <a:cs typeface="Arial" charset="0"/>
              </a:rPr>
              <a:t>Liczba nowych aut osobowych kupowanych przez firmy PZWLP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l-PL" altLang="pl-PL" sz="1200" b="1" i="1" dirty="0" smtClean="0">
                <a:solidFill>
                  <a:srgbClr val="000066"/>
                </a:solidFill>
                <a:cs typeface="Arial" charset="0"/>
              </a:rPr>
              <a:t>2015 vs 2014</a:t>
            </a:r>
            <a:endParaRPr lang="pl-PL" altLang="pl-PL" sz="1200" b="1" i="1" dirty="0">
              <a:solidFill>
                <a:srgbClr val="00006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7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922360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Sprzedaż nowych aut osobowych do firm w Polsce w 2015 r. – rola wynajmu długoterminowego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5497" y="1913507"/>
            <a:ext cx="4478029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 algn="l" defTabSz="449263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666E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666E73"/>
                </a:solidFill>
                <a:latin typeface="+mn-lt"/>
                <a:ea typeface="+mn-ea"/>
              </a:defRPr>
            </a:lvl2pPr>
            <a:lvl3pPr marL="1143000" indent="-228600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666E73"/>
                </a:solidFill>
                <a:latin typeface="+mn-lt"/>
                <a:ea typeface="+mn-ea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5pPr>
            <a:lvl6pPr marL="25146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6pPr>
            <a:lvl7pPr marL="29718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7pPr>
            <a:lvl8pPr marL="3429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8pPr>
            <a:lvl9pPr marL="3886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+mn-lt"/>
                <a:ea typeface="+mn-ea"/>
              </a:defRPr>
            </a:lvl9pPr>
          </a:lstStyle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Branża wynajmu długoterminowego kupiła </a:t>
            </a:r>
            <a:r>
              <a:rPr lang="pl-PL" altLang="pl-PL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na potrzeby usług FSL i LS </a:t>
            </a:r>
            <a:r>
              <a:rPr lang="pl-PL" altLang="pl-PL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ok. 46,5 tys. nowych aut osobowych 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Co piąte nowe auto osobowe 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kupione przez firmy w zeszłym roku zostało nabyte</a:t>
            </a: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 w wynajmie długoterminowym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b="1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Jeszcze 10 lat temu wynajem długoterminowy 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był w Polsce </a:t>
            </a: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niszową usługą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, z której korzystały przede wszystkim międzynarodowe korporacje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pl-PL" altLang="pl-PL" sz="600" kern="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ＭＳ Ｐゴシック" charset="-128"/>
              <a:cs typeface="Arial" charset="0"/>
            </a:endParaRPr>
          </a:p>
          <a:p>
            <a:pPr marL="342900" lvl="1" indent="-342900" eaLnBrk="1" hangingPunct="1">
              <a:spcBef>
                <a:spcPct val="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pl-PL" altLang="pl-PL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Obecnie to już jedna z głównych form finansowania i użytkowania aut firmowych </a:t>
            </a:r>
            <a:r>
              <a:rPr lang="pl-PL" altLang="pl-PL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charset="0"/>
                <a:ea typeface="ＭＳ Ｐゴシック" charset="-128"/>
                <a:cs typeface="Arial" charset="0"/>
              </a:rPr>
              <a:t>– doskonale znana w korporacjach, coraz chętniej wybierana przez mikro, małe i średnie firmy</a:t>
            </a:r>
            <a:endParaRPr lang="pl-PL" altLang="pl-PL" sz="1600" kern="0" dirty="0">
              <a:solidFill>
                <a:schemeClr val="bg2"/>
              </a:solidFill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513526" y="1628775"/>
            <a:ext cx="47942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5988"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defTabSz="915988"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marL="1141413" indent="-225425" defTabSz="915988"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marL="1598613"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defTabSz="915988"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15988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Rodzaje finansowania nowych samochodów osobowych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/>
            </a:r>
            <a:b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</a:b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sprzedawanych do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firm w Polsce w </a:t>
            </a:r>
            <a:r>
              <a:rPr lang="pl-PL" altLang="pl-PL" sz="1400" b="1" dirty="0" smtClean="0">
                <a:solidFill>
                  <a:srgbClr val="000066"/>
                </a:solidFill>
                <a:cs typeface="Arial" charset="0"/>
              </a:rPr>
              <a:t>2015 </a:t>
            </a:r>
            <a:r>
              <a:rPr lang="pl-PL" altLang="pl-PL" sz="1400" b="1" dirty="0">
                <a:solidFill>
                  <a:srgbClr val="000066"/>
                </a:solidFill>
                <a:cs typeface="Arial" charset="0"/>
              </a:rPr>
              <a:t>r.</a:t>
            </a: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pl-PL" altLang="pl-PL" sz="1400" b="1" dirty="0">
              <a:solidFill>
                <a:srgbClr val="000066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pl-PL" altLang="pl-PL" sz="1400" b="1" i="1" dirty="0">
              <a:solidFill>
                <a:srgbClr val="000066"/>
              </a:solidFill>
              <a:cs typeface="Arial" charset="0"/>
            </a:endParaRPr>
          </a:p>
        </p:txBody>
      </p:sp>
      <p:graphicFrame>
        <p:nvGraphicFramePr>
          <p:cNvPr id="21" name="Wykres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86240"/>
              </p:ext>
            </p:extLst>
          </p:nvPr>
        </p:nvGraphicFramePr>
        <p:xfrm>
          <a:off x="4932040" y="2192740"/>
          <a:ext cx="4114800" cy="246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pole tekstowe 21"/>
          <p:cNvSpPr txBox="1"/>
          <p:nvPr/>
        </p:nvSpPr>
        <p:spPr>
          <a:xfrm>
            <a:off x="6553200" y="4797152"/>
            <a:ext cx="2266950" cy="23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Źródło: PZWLP/SAMAR na podstawie CEP</a:t>
            </a:r>
          </a:p>
        </p:txBody>
      </p:sp>
      <p:sp>
        <p:nvSpPr>
          <p:cNvPr id="23" name="pole tekstowe 22"/>
          <p:cNvSpPr txBox="1"/>
          <p:nvPr/>
        </p:nvSpPr>
        <p:spPr>
          <a:xfrm>
            <a:off x="6550025" y="5079727"/>
            <a:ext cx="2592388" cy="3847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Dane dla wynajmu długoterminowego: </a:t>
            </a:r>
            <a:b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</a:b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PZWLP </a:t>
            </a:r>
            <a:r>
              <a:rPr lang="pl-PL" sz="950" dirty="0" smtClean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+ </a:t>
            </a:r>
            <a:r>
              <a:rPr lang="pl-PL" sz="950" dirty="0">
                <a:solidFill>
                  <a:schemeClr val="tx1"/>
                </a:solidFill>
                <a:latin typeface="Calibri" pitchFamily="1" charset="0"/>
                <a:ea typeface="ＭＳ Ｐゴシック" pitchFamily="1" charset="-128"/>
              </a:rPr>
              <a:t>doszacowanie do 100% rynku</a:t>
            </a:r>
          </a:p>
        </p:txBody>
      </p:sp>
    </p:spTree>
    <p:extLst>
      <p:ext uri="{BB962C8B-B14F-4D97-AF65-F5344CB8AC3E}">
        <p14:creationId xmlns:p14="http://schemas.microsoft.com/office/powerpoint/2010/main" val="273184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oliniowy 11"/>
          <p:cNvCxnSpPr/>
          <p:nvPr/>
        </p:nvCxnSpPr>
        <p:spPr>
          <a:xfrm>
            <a:off x="179512" y="980728"/>
            <a:ext cx="72728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30" y="81120"/>
            <a:ext cx="1440370" cy="5488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724" y="6206248"/>
            <a:ext cx="197624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-171450" y="130175"/>
            <a:ext cx="762377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PZWLP - Wyniki branży wynajmu </a:t>
            </a:r>
            <a:b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</a:b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długoterminowego (CFM) aut w Polsce w </a:t>
            </a:r>
            <a:r>
              <a:rPr lang="pl-PL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2015 </a:t>
            </a:r>
            <a:r>
              <a:rPr lang="pl-PL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</a:rPr>
              <a:t>r.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6816" y="1278781"/>
            <a:ext cx="822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l-PL" altLang="pl-PL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Liderzy branży wynajmu długoterminowego w Polsce (Członkowie PZWLP)</a:t>
            </a:r>
            <a:endParaRPr lang="pl-PL" altLang="pl-PL" sz="2000" b="1" u="sng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  <p:sp>
        <p:nvSpPr>
          <p:cNvPr id="13" name="pole tekstowe 4"/>
          <p:cNvSpPr txBox="1">
            <a:spLocks noChangeArrowheads="1"/>
          </p:cNvSpPr>
          <p:nvPr/>
        </p:nvSpPr>
        <p:spPr bwMode="auto">
          <a:xfrm>
            <a:off x="219075" y="2220838"/>
            <a:ext cx="65849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Tx/>
              <a:buNone/>
            </a:pPr>
            <a:r>
              <a:rPr lang="pl-PL" altLang="pl-PL" sz="2000" b="1" u="sng" dirty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Full Service Leasing: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1.</a:t>
            </a:r>
            <a:r>
              <a:rPr lang="pl-PL" altLang="pl-PL" sz="20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pl-PL" sz="2000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LeasePlan</a:t>
            </a: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pl-PL" sz="2000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Fleet</a:t>
            </a: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Management Polska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2. </a:t>
            </a:r>
            <a:r>
              <a:rPr lang="pl-PL" altLang="pl-PL" sz="2000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Arval</a:t>
            </a: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Polska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pl-PL" altLang="pl-PL" sz="2000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3. </a:t>
            </a:r>
            <a:r>
              <a:rPr lang="pl-PL" altLang="pl-PL" sz="2000" b="1" dirty="0" err="1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Alphabet</a:t>
            </a:r>
            <a:r>
              <a:rPr lang="pl-PL" altLang="pl-PL" sz="2000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Polska </a:t>
            </a:r>
            <a:r>
              <a:rPr lang="pl-PL" altLang="pl-PL" sz="2000" b="1" dirty="0" err="1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Fleet</a:t>
            </a:r>
            <a:r>
              <a:rPr lang="pl-PL" altLang="pl-PL" sz="2000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Management</a:t>
            </a:r>
            <a:endParaRPr lang="pl-PL" altLang="pl-PL" sz="2000" b="1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endParaRPr lang="pl-PL" altLang="pl-PL" sz="2400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4" name="pole tekstowe 5"/>
          <p:cNvSpPr txBox="1">
            <a:spLocks noChangeArrowheads="1"/>
          </p:cNvSpPr>
          <p:nvPr/>
        </p:nvSpPr>
        <p:spPr bwMode="auto">
          <a:xfrm>
            <a:off x="4945108" y="2605983"/>
            <a:ext cx="30241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spcBef>
                <a:spcPts val="500"/>
              </a:spcBef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666E73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2000" b="1" dirty="0" smtClean="0">
                <a:solidFill>
                  <a:srgbClr val="002060"/>
                </a:solidFill>
                <a:cs typeface="Arial" charset="0"/>
              </a:rPr>
              <a:t>22.359</a:t>
            </a:r>
            <a:r>
              <a:rPr lang="pl-PL" altLang="pl-PL" sz="2000" dirty="0" smtClean="0">
                <a:solidFill>
                  <a:srgbClr val="002060"/>
                </a:solidFill>
                <a:cs typeface="Arial" charset="0"/>
              </a:rPr>
              <a:t> </a:t>
            </a:r>
            <a:endParaRPr lang="pl-PL" altLang="pl-PL" sz="2000" dirty="0">
              <a:solidFill>
                <a:srgbClr val="002060"/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2000" b="1" dirty="0" smtClean="0">
                <a:solidFill>
                  <a:srgbClr val="002060"/>
                </a:solidFill>
                <a:cs typeface="Arial" charset="0"/>
              </a:rPr>
              <a:t>16.490</a:t>
            </a:r>
            <a:r>
              <a:rPr lang="pl-PL" altLang="pl-PL" sz="2000" dirty="0" smtClean="0">
                <a:solidFill>
                  <a:srgbClr val="002060"/>
                </a:solidFill>
                <a:cs typeface="Arial" charset="0"/>
              </a:rPr>
              <a:t> </a:t>
            </a:r>
            <a:endParaRPr lang="pl-PL" altLang="pl-PL" sz="2000" dirty="0">
              <a:solidFill>
                <a:srgbClr val="002060"/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pl-PL" altLang="pl-PL" sz="2000" b="1" dirty="0" smtClean="0">
                <a:solidFill>
                  <a:srgbClr val="002060"/>
                </a:solidFill>
                <a:cs typeface="Arial" charset="0"/>
              </a:rPr>
              <a:t>12.809</a:t>
            </a:r>
            <a:r>
              <a:rPr lang="pl-PL" altLang="pl-PL" sz="2000" dirty="0" smtClean="0">
                <a:solidFill>
                  <a:srgbClr val="002060"/>
                </a:solidFill>
                <a:cs typeface="Arial" charset="0"/>
              </a:rPr>
              <a:t> </a:t>
            </a:r>
            <a:endParaRPr lang="pl-PL" altLang="pl-PL" sz="2000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lank Presentatio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Blank Presentation">
    <a:majorFont>
      <a:latin typeface="Calibri"/>
      <a:ea typeface="ＭＳ Ｐゴシック"/>
      <a:cs typeface=""/>
    </a:majorFont>
    <a:minorFont>
      <a:latin typeface="Calibri"/>
      <a:ea typeface="ＭＳ Ｐゴシック"/>
      <a:cs typeface="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5113</TotalTime>
  <Words>1070</Words>
  <Application>Microsoft Office PowerPoint</Application>
  <PresentationFormat>Pokaz na ekranie (4:3)</PresentationFormat>
  <Paragraphs>147</Paragraphs>
  <Slides>10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Motyw pakietu Office</vt:lpstr>
      <vt:lpstr>Polski Związek Wynajmu i Leasingu Pojazdów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MILLENNIUM BANK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HASIEC MALGORZATA</dc:creator>
  <cp:lastModifiedBy>Michał Jankowski</cp:lastModifiedBy>
  <cp:revision>555</cp:revision>
  <cp:lastPrinted>2015-07-27T06:14:37Z</cp:lastPrinted>
  <dcterms:created xsi:type="dcterms:W3CDTF">2014-07-09T13:36:25Z</dcterms:created>
  <dcterms:modified xsi:type="dcterms:W3CDTF">2016-01-27T15:24:43Z</dcterms:modified>
  <cp:category>PUBLIC</cp:category>
</cp:coreProperties>
</file>